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handoutMasterIdLst>
    <p:handoutMasterId r:id="rId127"/>
  </p:handoutMasterIdLst>
  <p:sldIdLst>
    <p:sldId id="256" r:id="rId3"/>
    <p:sldId id="441" r:id="rId4"/>
    <p:sldId id="442" r:id="rId5"/>
    <p:sldId id="445" r:id="rId6"/>
    <p:sldId id="443" r:id="rId7"/>
    <p:sldId id="444" r:id="rId8"/>
    <p:sldId id="398" r:id="rId9"/>
    <p:sldId id="399" r:id="rId11"/>
    <p:sldId id="400" r:id="rId12"/>
    <p:sldId id="401" r:id="rId13"/>
    <p:sldId id="402" r:id="rId14"/>
    <p:sldId id="403" r:id="rId15"/>
    <p:sldId id="404" r:id="rId16"/>
    <p:sldId id="405" r:id="rId17"/>
    <p:sldId id="446" r:id="rId18"/>
    <p:sldId id="580" r:id="rId19"/>
    <p:sldId id="447" r:id="rId20"/>
    <p:sldId id="454" r:id="rId21"/>
    <p:sldId id="455" r:id="rId22"/>
    <p:sldId id="456" r:id="rId23"/>
    <p:sldId id="462" r:id="rId24"/>
    <p:sldId id="459" r:id="rId25"/>
    <p:sldId id="460" r:id="rId26"/>
    <p:sldId id="458" r:id="rId27"/>
    <p:sldId id="469" r:id="rId28"/>
    <p:sldId id="470" r:id="rId29"/>
    <p:sldId id="471" r:id="rId30"/>
    <p:sldId id="472" r:id="rId31"/>
    <p:sldId id="473" r:id="rId32"/>
    <p:sldId id="461" r:id="rId33"/>
    <p:sldId id="463" r:id="rId34"/>
    <p:sldId id="467" r:id="rId35"/>
    <p:sldId id="468" r:id="rId36"/>
    <p:sldId id="474" r:id="rId37"/>
    <p:sldId id="475" r:id="rId38"/>
    <p:sldId id="476" r:id="rId39"/>
    <p:sldId id="477" r:id="rId40"/>
    <p:sldId id="478" r:id="rId41"/>
    <p:sldId id="479" r:id="rId42"/>
    <p:sldId id="480" r:id="rId43"/>
    <p:sldId id="481" r:id="rId44"/>
    <p:sldId id="482" r:id="rId45"/>
    <p:sldId id="483" r:id="rId46"/>
    <p:sldId id="484" r:id="rId47"/>
    <p:sldId id="485" r:id="rId48"/>
    <p:sldId id="486" r:id="rId49"/>
    <p:sldId id="487" r:id="rId50"/>
    <p:sldId id="488" r:id="rId51"/>
    <p:sldId id="489" r:id="rId52"/>
    <p:sldId id="490" r:id="rId53"/>
    <p:sldId id="494" r:id="rId54"/>
    <p:sldId id="491" r:id="rId55"/>
    <p:sldId id="495" r:id="rId56"/>
    <p:sldId id="492" r:id="rId57"/>
    <p:sldId id="493" r:id="rId58"/>
    <p:sldId id="501" r:id="rId59"/>
    <p:sldId id="497" r:id="rId60"/>
    <p:sldId id="498" r:id="rId61"/>
    <p:sldId id="499" r:id="rId62"/>
    <p:sldId id="500" r:id="rId63"/>
    <p:sldId id="502" r:id="rId64"/>
    <p:sldId id="503" r:id="rId65"/>
    <p:sldId id="504" r:id="rId66"/>
    <p:sldId id="511" r:id="rId67"/>
    <p:sldId id="506" r:id="rId68"/>
    <p:sldId id="507" r:id="rId69"/>
    <p:sldId id="508" r:id="rId70"/>
    <p:sldId id="512" r:id="rId71"/>
    <p:sldId id="509" r:id="rId72"/>
    <p:sldId id="510" r:id="rId73"/>
    <p:sldId id="452" r:id="rId74"/>
    <p:sldId id="453" r:id="rId75"/>
    <p:sldId id="513" r:id="rId76"/>
    <p:sldId id="514" r:id="rId77"/>
    <p:sldId id="515" r:id="rId78"/>
    <p:sldId id="516" r:id="rId79"/>
    <p:sldId id="533" r:id="rId80"/>
    <p:sldId id="517" r:id="rId81"/>
    <p:sldId id="518" r:id="rId82"/>
    <p:sldId id="519" r:id="rId83"/>
    <p:sldId id="520" r:id="rId84"/>
    <p:sldId id="521" r:id="rId85"/>
    <p:sldId id="522" r:id="rId86"/>
    <p:sldId id="534" r:id="rId87"/>
    <p:sldId id="523" r:id="rId88"/>
    <p:sldId id="524" r:id="rId89"/>
    <p:sldId id="525" r:id="rId90"/>
    <p:sldId id="526" r:id="rId91"/>
    <p:sldId id="527" r:id="rId92"/>
    <p:sldId id="528" r:id="rId93"/>
    <p:sldId id="529" r:id="rId94"/>
    <p:sldId id="530" r:id="rId95"/>
    <p:sldId id="535" r:id="rId96"/>
    <p:sldId id="531" r:id="rId97"/>
    <p:sldId id="532" r:id="rId98"/>
    <p:sldId id="536" r:id="rId99"/>
    <p:sldId id="542" r:id="rId100"/>
    <p:sldId id="543" r:id="rId101"/>
    <p:sldId id="544" r:id="rId102"/>
    <p:sldId id="545" r:id="rId103"/>
    <p:sldId id="581" r:id="rId104"/>
    <p:sldId id="546" r:id="rId105"/>
    <p:sldId id="537" r:id="rId106"/>
    <p:sldId id="582" r:id="rId107"/>
    <p:sldId id="539" r:id="rId108"/>
    <p:sldId id="538" r:id="rId109"/>
    <p:sldId id="568" r:id="rId110"/>
    <p:sldId id="569" r:id="rId111"/>
    <p:sldId id="570" r:id="rId112"/>
    <p:sldId id="571" r:id="rId113"/>
    <p:sldId id="572" r:id="rId114"/>
    <p:sldId id="540" r:id="rId115"/>
    <p:sldId id="541" r:id="rId116"/>
    <p:sldId id="547" r:id="rId117"/>
    <p:sldId id="548" r:id="rId118"/>
    <p:sldId id="573" r:id="rId119"/>
    <p:sldId id="574" r:id="rId120"/>
    <p:sldId id="575" r:id="rId121"/>
    <p:sldId id="576" r:id="rId122"/>
    <p:sldId id="577" r:id="rId123"/>
    <p:sldId id="578" r:id="rId124"/>
    <p:sldId id="579" r:id="rId125"/>
    <p:sldId id="457" r:id="rId126"/>
  </p:sldIdLst>
  <p:sldSz cx="9144000" cy="6858000" type="screen4x3"/>
  <p:notesSz cx="6760845" cy="994219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00" autoAdjust="0"/>
    <p:restoredTop sz="86434" autoAdjust="0"/>
  </p:normalViewPr>
  <p:slideViewPr>
    <p:cSldViewPr>
      <p:cViewPr>
        <p:scale>
          <a:sx n="73" d="100"/>
          <a:sy n="73" d="100"/>
        </p:scale>
        <p:origin x="1786" y="67"/>
      </p:cViewPr>
      <p:guideLst>
        <p:guide orient="horz" pos="2160"/>
        <p:guide pos="2880"/>
      </p:guideLst>
    </p:cSldViewPr>
  </p:slideViewPr>
  <p:outlineViewPr>
    <p:cViewPr>
      <p:scale>
        <a:sx n="33" d="100"/>
        <a:sy n="33" d="100"/>
      </p:scale>
      <p:origin x="0" y="0"/>
    </p:cViewPr>
    <p:sldLst>
      <p:sld r:id="rId1" collapse="1"/>
      <p:sld r:id="rId2" collapse="1"/>
    </p:sldLst>
  </p:outlineViewPr>
  <p:notesTextViewPr>
    <p:cViewPr>
      <p:scale>
        <a:sx n="1" d="1"/>
        <a:sy n="1" d="1"/>
      </p:scale>
      <p:origin x="0" y="0"/>
    </p:cViewPr>
  </p:notesTextViewPr>
  <p:notesViewPr>
    <p:cSldViewPr>
      <p:cViewPr varScale="1">
        <p:scale>
          <a:sx n="56" d="100"/>
          <a:sy n="56" d="100"/>
        </p:scale>
        <p:origin x="2856" y="102"/>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0" Type="http://schemas.openxmlformats.org/officeDocument/2006/relationships/tableStyles" Target="tableStyles.xml"/><Relationship Id="rId13" Type="http://schemas.openxmlformats.org/officeDocument/2006/relationships/slide" Target="slides/slide10.xml"/><Relationship Id="rId129" Type="http://schemas.openxmlformats.org/officeDocument/2006/relationships/viewProps" Target="viewProps.xml"/><Relationship Id="rId128" Type="http://schemas.openxmlformats.org/officeDocument/2006/relationships/presProps" Target="presProps.xml"/><Relationship Id="rId127" Type="http://schemas.openxmlformats.org/officeDocument/2006/relationships/handoutMaster" Target="handoutMasters/handoutMaster1.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_rels/viewProps.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slide" Target="slides/slide1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10.vml.rels><?xml version="1.0" encoding="UTF-8" standalone="yes"?>
<Relationships xmlns="http://schemas.openxmlformats.org/package/2006/relationships"><Relationship Id="rId4" Type="http://schemas.openxmlformats.org/officeDocument/2006/relationships/image" Target="../media/image61.emf"/><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image" Target="../media/image58.emf"/></Relationships>
</file>

<file path=ppt/drawings/_rels/vmlDrawing11.vml.rels><?xml version="1.0" encoding="UTF-8" standalone="yes"?>
<Relationships xmlns="http://schemas.openxmlformats.org/package/2006/relationships"><Relationship Id="rId4" Type="http://schemas.openxmlformats.org/officeDocument/2006/relationships/image" Target="../media/image65.wmf"/><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image" Target="../media/image62.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emf"/></Relationships>
</file>

<file path=ppt/drawings/_rels/vmlDrawing3.vml.rels><?xml version="1.0" encoding="UTF-8" standalone="yes"?>
<Relationships xmlns="http://schemas.openxmlformats.org/package/2006/relationships"><Relationship Id="rId4" Type="http://schemas.openxmlformats.org/officeDocument/2006/relationships/image" Target="../media/image42.emf"/><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image" Target="../media/image3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8.vml.rels><?xml version="1.0" encoding="UTF-8" standalone="yes"?>
<Relationships xmlns="http://schemas.openxmlformats.org/package/2006/relationships"><Relationship Id="rId4" Type="http://schemas.openxmlformats.org/officeDocument/2006/relationships/image" Target="../media/image56.emf"/><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image" Target="../media/image5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29837" cy="498852"/>
          </a:xfrm>
          <a:prstGeom prst="rect">
            <a:avLst/>
          </a:prstGeom>
        </p:spPr>
        <p:txBody>
          <a:bodyPr vert="horz" lIns="91440" tIns="45720" rIns="91440" bIns="45720" rtlCol="0"/>
          <a:lstStyle>
            <a:lvl1pPr algn="l">
              <a:defRPr sz="1200"/>
            </a:lvl1pPr>
          </a:lstStyle>
          <a:p>
            <a:endParaRPr lang="en-IN" dirty="0"/>
          </a:p>
        </p:txBody>
      </p:sp>
      <p:sp>
        <p:nvSpPr>
          <p:cNvPr id="4" name="Footer Placeholder 3"/>
          <p:cNvSpPr>
            <a:spLocks noGrp="1"/>
          </p:cNvSpPr>
          <p:nvPr>
            <p:ph type="ftr" sz="quarter" idx="2"/>
          </p:nvPr>
        </p:nvSpPr>
        <p:spPr>
          <a:xfrm>
            <a:off x="0" y="9443662"/>
            <a:ext cx="2929837" cy="498851"/>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29761" y="9443662"/>
            <a:ext cx="2929837" cy="498851"/>
          </a:xfrm>
          <a:prstGeom prst="rect">
            <a:avLst/>
          </a:prstGeom>
        </p:spPr>
        <p:txBody>
          <a:bodyPr vert="horz" lIns="91440" tIns="45720" rIns="91440" bIns="45720" rtlCol="0" anchor="b"/>
          <a:lstStyle>
            <a:lvl1pPr algn="r">
              <a:defRPr sz="1200"/>
            </a:lvl1pPr>
          </a:lstStyle>
          <a:p>
            <a:fld id="{56605670-A773-4687-9C02-0E2B24FCCB1E}" type="slidenum">
              <a:rPr lang="en-IN" smtClean="0"/>
            </a:fld>
            <a:endParaRPr lang="en-I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29837" cy="497126"/>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29761" y="0"/>
            <a:ext cx="2929837" cy="497126"/>
          </a:xfrm>
          <a:prstGeom prst="rect">
            <a:avLst/>
          </a:prstGeom>
        </p:spPr>
        <p:txBody>
          <a:bodyPr vert="horz" lIns="91440" tIns="45720" rIns="91440" bIns="45720" rtlCol="0"/>
          <a:lstStyle>
            <a:lvl1pPr algn="r">
              <a:defRPr sz="1200"/>
            </a:lvl1pPr>
          </a:lstStyle>
          <a:p>
            <a:fld id="{E4754450-3E75-4573-A764-23BFD7420C3C}" type="datetimeFigureOut">
              <a:rPr lang="en-IN" smtClean="0"/>
            </a:fld>
            <a:endParaRPr lang="en-IN"/>
          </a:p>
        </p:txBody>
      </p:sp>
      <p:sp>
        <p:nvSpPr>
          <p:cNvPr id="4" name="Slide Image Placeholder 3"/>
          <p:cNvSpPr>
            <a:spLocks noGrp="1" noRot="1" noChangeAspect="1"/>
          </p:cNvSpPr>
          <p:nvPr>
            <p:ph type="sldImg" idx="2"/>
          </p:nvPr>
        </p:nvSpPr>
        <p:spPr>
          <a:xfrm>
            <a:off x="896938" y="746125"/>
            <a:ext cx="4967287" cy="372745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76117" y="4722694"/>
            <a:ext cx="5408930" cy="4474131"/>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6" name="Footer Placeholder 5"/>
          <p:cNvSpPr>
            <a:spLocks noGrp="1"/>
          </p:cNvSpPr>
          <p:nvPr>
            <p:ph type="ftr" sz="quarter" idx="4"/>
          </p:nvPr>
        </p:nvSpPr>
        <p:spPr>
          <a:xfrm>
            <a:off x="0" y="9443662"/>
            <a:ext cx="2929837" cy="497126"/>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29761" y="9443662"/>
            <a:ext cx="2929837" cy="497126"/>
          </a:xfrm>
          <a:prstGeom prst="rect">
            <a:avLst/>
          </a:prstGeom>
        </p:spPr>
        <p:txBody>
          <a:bodyPr vert="horz" lIns="91440" tIns="45720" rIns="91440" bIns="45720" rtlCol="0" anchor="b"/>
          <a:lstStyle>
            <a:lvl1pPr algn="r">
              <a:defRPr sz="1200"/>
            </a:lvl1pPr>
          </a:lstStyle>
          <a:p>
            <a:fld id="{52A0AD39-EF2E-4570-9D65-D54200B93F1D}"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eaLnBrk="0" hangingPunct="0">
              <a:defRPr sz="1400" b="1">
                <a:solidFill>
                  <a:schemeClr val="tx1"/>
                </a:solidFill>
                <a:latin typeface="Arial" panose="020B0604020202020204" pitchFamily="34" charset="0"/>
                <a:ea typeface="PMingLiU" pitchFamily="18" charset="-120"/>
              </a:defRPr>
            </a:lvl1pPr>
            <a:lvl2pPr marL="742950" indent="-285750" eaLnBrk="0" hangingPunct="0">
              <a:defRPr sz="1400" b="1">
                <a:solidFill>
                  <a:schemeClr val="tx1"/>
                </a:solidFill>
                <a:latin typeface="Arial" panose="020B0604020202020204" pitchFamily="34" charset="0"/>
                <a:ea typeface="PMingLiU" pitchFamily="18" charset="-120"/>
              </a:defRPr>
            </a:lvl2pPr>
            <a:lvl3pPr marL="1143000" indent="-228600" eaLnBrk="0" hangingPunct="0">
              <a:defRPr sz="1400" b="1">
                <a:solidFill>
                  <a:schemeClr val="tx1"/>
                </a:solidFill>
                <a:latin typeface="Arial" panose="020B0604020202020204" pitchFamily="34" charset="0"/>
                <a:ea typeface="PMingLiU" pitchFamily="18" charset="-120"/>
              </a:defRPr>
            </a:lvl3pPr>
            <a:lvl4pPr marL="1600200" indent="-228600" eaLnBrk="0" hangingPunct="0">
              <a:defRPr sz="1400" b="1">
                <a:solidFill>
                  <a:schemeClr val="tx1"/>
                </a:solidFill>
                <a:latin typeface="Arial" panose="020B0604020202020204" pitchFamily="34" charset="0"/>
                <a:ea typeface="PMingLiU" pitchFamily="18" charset="-120"/>
              </a:defRPr>
            </a:lvl4pPr>
            <a:lvl5pPr marL="2057400" indent="-228600" eaLnBrk="0" hangingPunct="0">
              <a:defRPr sz="1400" b="1">
                <a:solidFill>
                  <a:schemeClr val="tx1"/>
                </a:solidFill>
                <a:latin typeface="Arial" panose="020B0604020202020204" pitchFamily="34" charset="0"/>
                <a:ea typeface="PMingLiU" pitchFamily="18" charset="-12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9pPr>
          </a:lstStyle>
          <a:p>
            <a:pPr eaLnBrk="1" hangingPunct="1"/>
            <a:fld id="{DD15DD7D-6FCD-4CD8-8B8A-37DC5B07BF15}" type="slidenum">
              <a:rPr lang="en-US" altLang="zh-TW" sz="1200" b="0"/>
            </a:fld>
            <a:endParaRPr lang="en-US" altLang="zh-TW" sz="1200" b="0"/>
          </a:p>
        </p:txBody>
      </p:sp>
      <p:sp>
        <p:nvSpPr>
          <p:cNvPr id="30723" name="Rectangle 2"/>
          <p:cNvSpPr>
            <a:spLocks noGrp="1" noRot="1" noChangeAspect="1" noChangeArrowheads="1" noTextEdit="1"/>
          </p:cNvSpPr>
          <p:nvPr>
            <p:ph type="sldImg"/>
          </p:nvPr>
        </p:nvSpPr>
        <p:spPr/>
      </p:sp>
      <p:sp>
        <p:nvSpPr>
          <p:cNvPr id="30724"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2A0AD39-EF2E-4570-9D65-D54200B93F1D}" type="slidenum">
              <a:rPr lang="en-IN" smtClean="0"/>
            </a:fld>
            <a:endParaRPr lang="en-I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2A0AD39-EF2E-4570-9D65-D54200B93F1D}" type="slidenum">
              <a:rPr lang="en-IN" smtClean="0"/>
            </a:fld>
            <a:endParaRPr lang="en-I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2A0AD39-EF2E-4570-9D65-D54200B93F1D}" type="slidenum">
              <a:rPr lang="en-IN" smtClean="0"/>
            </a:fld>
            <a:endParaRPr lang="en-I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1455081-4BC4-4BE2-AD6E-2D4A17598C58}" type="slidenum">
              <a:rPr lang="en-US" altLang="en-US"/>
            </a:fld>
            <a:endParaRPr lang="en-US" altLang="en-US"/>
          </a:p>
        </p:txBody>
      </p:sp>
      <p:sp>
        <p:nvSpPr>
          <p:cNvPr id="827394" name="Rectangle 2"/>
          <p:cNvSpPr>
            <a:spLocks noGrp="1" noRot="1" noChangeAspect="1" noChangeArrowheads="1" noTextEdit="1"/>
          </p:cNvSpPr>
          <p:nvPr>
            <p:ph type="sldImg"/>
          </p:nvPr>
        </p:nvSpPr>
        <p:spPr/>
      </p:sp>
      <p:sp>
        <p:nvSpPr>
          <p:cNvPr id="8273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1E206A8-1E2E-4742-B005-336552946499}" type="slidenum">
              <a:rPr lang="en-US" altLang="en-US"/>
            </a:fld>
            <a:endParaRPr lang="en-US" altLang="en-US"/>
          </a:p>
        </p:txBody>
      </p:sp>
      <p:sp>
        <p:nvSpPr>
          <p:cNvPr id="829442" name="Rectangle 2"/>
          <p:cNvSpPr>
            <a:spLocks noGrp="1" noRot="1" noChangeAspect="1" noChangeArrowheads="1" noTextEdit="1"/>
          </p:cNvSpPr>
          <p:nvPr>
            <p:ph type="sldImg"/>
          </p:nvPr>
        </p:nvSpPr>
        <p:spPr/>
      </p:sp>
      <p:sp>
        <p:nvSpPr>
          <p:cNvPr id="82944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8785544-2DD2-4B3B-B0F5-D83AB4C10620}" type="slidenum">
              <a:rPr lang="en-US" altLang="en-US"/>
            </a:fld>
            <a:endParaRPr lang="en-US" altLang="en-US"/>
          </a:p>
        </p:txBody>
      </p:sp>
      <p:sp>
        <p:nvSpPr>
          <p:cNvPr id="831490" name="Rectangle 2"/>
          <p:cNvSpPr>
            <a:spLocks noGrp="1" noRot="1" noChangeAspect="1" noChangeArrowheads="1" noTextEdit="1"/>
          </p:cNvSpPr>
          <p:nvPr>
            <p:ph type="sldImg"/>
          </p:nvPr>
        </p:nvSpPr>
        <p:spPr>
          <a:xfrm>
            <a:off x="1254125" y="719138"/>
            <a:ext cx="4794250" cy="3595687"/>
          </a:xfrm>
        </p:spPr>
      </p:sp>
      <p:sp>
        <p:nvSpPr>
          <p:cNvPr id="831491" name="Rectangle 3"/>
          <p:cNvSpPr>
            <a:spLocks noGrp="1" noChangeArrowheads="1"/>
          </p:cNvSpPr>
          <p:nvPr>
            <p:ph type="body" idx="1"/>
          </p:nvPr>
        </p:nvSpPr>
        <p:spPr>
          <a:xfrm>
            <a:off x="973138" y="4554538"/>
            <a:ext cx="5356225" cy="4314825"/>
          </a:xfrm>
        </p:spPr>
        <p:txBody>
          <a:bodyPr/>
          <a:lstStyle/>
          <a:p>
            <a:r>
              <a:rPr lang="en-US"/>
              <a:t>Note that there are three categories of operations here: floating point square root operations, other floating point operations, and non-FP operations.  When we change one of these categories, we group the other two categories as the “other case”.</a:t>
            </a:r>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896E1EA-DC67-439B-A3FC-5ECD8F56D4C0}" type="slidenum">
              <a:rPr lang="en-US" altLang="en-US"/>
            </a:fld>
            <a:endParaRPr lang="en-US" altLang="en-US"/>
          </a:p>
        </p:txBody>
      </p:sp>
      <p:sp>
        <p:nvSpPr>
          <p:cNvPr id="833538" name="Rectangle 2"/>
          <p:cNvSpPr>
            <a:spLocks noGrp="1" noRot="1" noChangeAspect="1" noChangeArrowheads="1" noTextEdit="1"/>
          </p:cNvSpPr>
          <p:nvPr>
            <p:ph type="sldImg"/>
          </p:nvPr>
        </p:nvSpPr>
        <p:spPr/>
      </p:sp>
      <p:sp>
        <p:nvSpPr>
          <p:cNvPr id="8335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5280119-0F56-457A-8042-D80301D043A0}" type="slidenum">
              <a:rPr lang="en-US" altLang="en-US"/>
            </a:fld>
            <a:endParaRPr lang="en-US" altLang="en-US"/>
          </a:p>
        </p:txBody>
      </p:sp>
      <p:sp>
        <p:nvSpPr>
          <p:cNvPr id="835586" name="Rectangle 2"/>
          <p:cNvSpPr>
            <a:spLocks noGrp="1" noRot="1" noChangeAspect="1" noChangeArrowheads="1" noTextEdit="1"/>
          </p:cNvSpPr>
          <p:nvPr>
            <p:ph type="sldImg"/>
          </p:nvPr>
        </p:nvSpPr>
        <p:spPr/>
      </p:sp>
      <p:sp>
        <p:nvSpPr>
          <p:cNvPr id="8355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2A0AD39-EF2E-4570-9D65-D54200B93F1D}" type="slidenum">
              <a:rPr lang="en-IN" smtClean="0"/>
            </a:fld>
            <a:endParaRPr lang="en-I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2A0AD39-EF2E-4570-9D65-D54200B93F1D}" type="slidenum">
              <a:rPr lang="en-IN" smtClean="0"/>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lvl1pPr eaLnBrk="0" hangingPunct="0">
              <a:defRPr sz="1400" b="1">
                <a:solidFill>
                  <a:schemeClr val="tx1"/>
                </a:solidFill>
                <a:latin typeface="Arial" panose="020B0604020202020204" pitchFamily="34" charset="0"/>
                <a:ea typeface="PMingLiU" pitchFamily="18" charset="-120"/>
              </a:defRPr>
            </a:lvl1pPr>
            <a:lvl2pPr marL="742950" indent="-285750" eaLnBrk="0" hangingPunct="0">
              <a:defRPr sz="1400" b="1">
                <a:solidFill>
                  <a:schemeClr val="tx1"/>
                </a:solidFill>
                <a:latin typeface="Arial" panose="020B0604020202020204" pitchFamily="34" charset="0"/>
                <a:ea typeface="PMingLiU" pitchFamily="18" charset="-120"/>
              </a:defRPr>
            </a:lvl2pPr>
            <a:lvl3pPr marL="1143000" indent="-228600" eaLnBrk="0" hangingPunct="0">
              <a:defRPr sz="1400" b="1">
                <a:solidFill>
                  <a:schemeClr val="tx1"/>
                </a:solidFill>
                <a:latin typeface="Arial" panose="020B0604020202020204" pitchFamily="34" charset="0"/>
                <a:ea typeface="PMingLiU" pitchFamily="18" charset="-120"/>
              </a:defRPr>
            </a:lvl3pPr>
            <a:lvl4pPr marL="1600200" indent="-228600" eaLnBrk="0" hangingPunct="0">
              <a:defRPr sz="1400" b="1">
                <a:solidFill>
                  <a:schemeClr val="tx1"/>
                </a:solidFill>
                <a:latin typeface="Arial" panose="020B0604020202020204" pitchFamily="34" charset="0"/>
                <a:ea typeface="PMingLiU" pitchFamily="18" charset="-120"/>
              </a:defRPr>
            </a:lvl4pPr>
            <a:lvl5pPr marL="2057400" indent="-228600" eaLnBrk="0" hangingPunct="0">
              <a:defRPr sz="1400" b="1">
                <a:solidFill>
                  <a:schemeClr val="tx1"/>
                </a:solidFill>
                <a:latin typeface="Arial" panose="020B0604020202020204" pitchFamily="34" charset="0"/>
                <a:ea typeface="PMingLiU" pitchFamily="18" charset="-12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9pPr>
          </a:lstStyle>
          <a:p>
            <a:pPr eaLnBrk="1" hangingPunct="1"/>
            <a:fld id="{7EE76078-3856-44A6-AA76-82889FAB53CB}" type="slidenum">
              <a:rPr lang="en-US" altLang="zh-TW" sz="1200" b="0"/>
            </a:fld>
            <a:endParaRPr lang="en-US" altLang="zh-TW" sz="1200" b="0"/>
          </a:p>
        </p:txBody>
      </p:sp>
      <p:sp>
        <p:nvSpPr>
          <p:cNvPr id="31747" name="Rectangle 2"/>
          <p:cNvSpPr>
            <a:spLocks noGrp="1" noRot="1" noChangeAspect="1" noChangeArrowheads="1" noTextEdit="1"/>
          </p:cNvSpPr>
          <p:nvPr>
            <p:ph type="sldImg"/>
          </p:nvPr>
        </p:nvSpPr>
        <p:spPr/>
      </p:sp>
      <p:sp>
        <p:nvSpPr>
          <p:cNvPr id="31748"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2A0AD39-EF2E-4570-9D65-D54200B93F1D}" type="slidenum">
              <a:rPr lang="en-IN" smtClean="0"/>
            </a:fld>
            <a:endParaRPr lang="en-I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EEA5A4C-3833-44FA-A9FC-CD4B3EA2DDC8}" type="slidenum">
              <a:rPr lang="en-US" altLang="en-US"/>
            </a:fld>
            <a:endParaRPr lang="en-US" altLang="en-US"/>
          </a:p>
        </p:txBody>
      </p:sp>
      <p:sp>
        <p:nvSpPr>
          <p:cNvPr id="843778" name="Rectangle 2"/>
          <p:cNvSpPr>
            <a:spLocks noGrp="1" noRot="1" noChangeAspect="1" noChangeArrowheads="1" noTextEdit="1"/>
          </p:cNvSpPr>
          <p:nvPr>
            <p:ph type="sldImg"/>
          </p:nvPr>
        </p:nvSpPr>
        <p:spPr/>
      </p:sp>
      <p:sp>
        <p:nvSpPr>
          <p:cNvPr id="8437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BB0566D-F618-45A8-8FA8-FD409F4BF041}" type="slidenum">
              <a:rPr lang="en-US" altLang="en-US"/>
            </a:fld>
            <a:endParaRPr lang="en-US" altLang="en-US"/>
          </a:p>
        </p:txBody>
      </p:sp>
      <p:sp>
        <p:nvSpPr>
          <p:cNvPr id="845826" name="Rectangle 2"/>
          <p:cNvSpPr>
            <a:spLocks noGrp="1" noRot="1" noChangeAspect="1" noChangeArrowheads="1" noTextEdit="1"/>
          </p:cNvSpPr>
          <p:nvPr>
            <p:ph type="sldImg"/>
          </p:nvPr>
        </p:nvSpPr>
        <p:spPr/>
      </p:sp>
      <p:sp>
        <p:nvSpPr>
          <p:cNvPr id="8458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2D4EB2B-DD50-4CDD-970B-1305C262BF15}" type="slidenum">
              <a:rPr lang="en-US" altLang="en-US"/>
            </a:fld>
            <a:endParaRPr lang="en-US" altLang="en-US"/>
          </a:p>
        </p:txBody>
      </p:sp>
      <p:sp>
        <p:nvSpPr>
          <p:cNvPr id="847874" name="Rectangle 2"/>
          <p:cNvSpPr>
            <a:spLocks noGrp="1" noRot="1" noChangeAspect="1" noChangeArrowheads="1" noTextEdit="1"/>
          </p:cNvSpPr>
          <p:nvPr>
            <p:ph type="sldImg"/>
          </p:nvPr>
        </p:nvSpPr>
        <p:spPr/>
      </p:sp>
      <p:sp>
        <p:nvSpPr>
          <p:cNvPr id="8478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E6E1A62-84E4-4B04-89FB-1367E84F4E79}" type="slidenum">
              <a:rPr lang="en-US" altLang="en-US"/>
            </a:fld>
            <a:endParaRPr lang="en-US" altLang="en-US"/>
          </a:p>
        </p:txBody>
      </p:sp>
      <p:sp>
        <p:nvSpPr>
          <p:cNvPr id="849922" name="Rectangle 2"/>
          <p:cNvSpPr>
            <a:spLocks noGrp="1" noRot="1" noChangeAspect="1" noChangeArrowheads="1" noTextEdit="1"/>
          </p:cNvSpPr>
          <p:nvPr>
            <p:ph type="sldImg"/>
          </p:nvPr>
        </p:nvSpPr>
        <p:spPr/>
      </p:sp>
      <p:sp>
        <p:nvSpPr>
          <p:cNvPr id="84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5EFA5EB-9313-4D73-A36B-AA4B9487274F}" type="slidenum">
              <a:rPr lang="en-US" altLang="en-US"/>
            </a:fld>
            <a:endParaRPr lang="en-US" altLang="en-US"/>
          </a:p>
        </p:txBody>
      </p:sp>
      <p:sp>
        <p:nvSpPr>
          <p:cNvPr id="851970" name="Rectangle 2"/>
          <p:cNvSpPr>
            <a:spLocks noGrp="1" noRot="1" noChangeAspect="1" noChangeArrowheads="1" noTextEdit="1"/>
          </p:cNvSpPr>
          <p:nvPr>
            <p:ph type="sldImg"/>
          </p:nvPr>
        </p:nvSpPr>
        <p:spPr/>
      </p:sp>
      <p:sp>
        <p:nvSpPr>
          <p:cNvPr id="8519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1926465-B8CD-4880-AF89-8067FD8BAA0C}" type="slidenum">
              <a:rPr lang="en-US" altLang="en-US"/>
            </a:fld>
            <a:endParaRPr lang="en-US" altLang="en-US"/>
          </a:p>
        </p:txBody>
      </p:sp>
      <p:sp>
        <p:nvSpPr>
          <p:cNvPr id="879618" name="Rectangle 2"/>
          <p:cNvSpPr>
            <a:spLocks noGrp="1" noRot="1" noChangeAspect="1" noChangeArrowheads="1" noTextEdit="1"/>
          </p:cNvSpPr>
          <p:nvPr>
            <p:ph type="sldImg"/>
          </p:nvPr>
        </p:nvSpPr>
        <p:spPr/>
      </p:sp>
      <p:sp>
        <p:nvSpPr>
          <p:cNvPr id="8796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lvl1pPr eaLnBrk="0" hangingPunct="0">
              <a:defRPr sz="1400" b="1">
                <a:solidFill>
                  <a:schemeClr val="tx1"/>
                </a:solidFill>
                <a:latin typeface="Arial" panose="020B0604020202020204" pitchFamily="34" charset="0"/>
                <a:ea typeface="PMingLiU" pitchFamily="18" charset="-120"/>
              </a:defRPr>
            </a:lvl1pPr>
            <a:lvl2pPr marL="742950" indent="-285750" eaLnBrk="0" hangingPunct="0">
              <a:defRPr sz="1400" b="1">
                <a:solidFill>
                  <a:schemeClr val="tx1"/>
                </a:solidFill>
                <a:latin typeface="Arial" panose="020B0604020202020204" pitchFamily="34" charset="0"/>
                <a:ea typeface="PMingLiU" pitchFamily="18" charset="-120"/>
              </a:defRPr>
            </a:lvl2pPr>
            <a:lvl3pPr marL="1143000" indent="-228600" eaLnBrk="0" hangingPunct="0">
              <a:defRPr sz="1400" b="1">
                <a:solidFill>
                  <a:schemeClr val="tx1"/>
                </a:solidFill>
                <a:latin typeface="Arial" panose="020B0604020202020204" pitchFamily="34" charset="0"/>
                <a:ea typeface="PMingLiU" pitchFamily="18" charset="-120"/>
              </a:defRPr>
            </a:lvl3pPr>
            <a:lvl4pPr marL="1600200" indent="-228600" eaLnBrk="0" hangingPunct="0">
              <a:defRPr sz="1400" b="1">
                <a:solidFill>
                  <a:schemeClr val="tx1"/>
                </a:solidFill>
                <a:latin typeface="Arial" panose="020B0604020202020204" pitchFamily="34" charset="0"/>
                <a:ea typeface="PMingLiU" pitchFamily="18" charset="-120"/>
              </a:defRPr>
            </a:lvl4pPr>
            <a:lvl5pPr marL="2057400" indent="-228600" eaLnBrk="0" hangingPunct="0">
              <a:defRPr sz="1400" b="1">
                <a:solidFill>
                  <a:schemeClr val="tx1"/>
                </a:solidFill>
                <a:latin typeface="Arial" panose="020B0604020202020204" pitchFamily="34" charset="0"/>
                <a:ea typeface="PMingLiU" pitchFamily="18" charset="-12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9pPr>
          </a:lstStyle>
          <a:p>
            <a:pPr eaLnBrk="1" hangingPunct="1"/>
            <a:fld id="{46C47904-71B9-4ED9-8FAB-03655BAD352D}" type="slidenum">
              <a:rPr lang="en-US" altLang="zh-TW" sz="1200" b="0"/>
            </a:fld>
            <a:endParaRPr lang="en-US" altLang="zh-TW" sz="1200" b="0"/>
          </a:p>
        </p:txBody>
      </p:sp>
      <p:sp>
        <p:nvSpPr>
          <p:cNvPr id="32771" name="Rectangle 2"/>
          <p:cNvSpPr>
            <a:spLocks noGrp="1" noRot="1" noChangeAspect="1" noChangeArrowheads="1" noTextEdit="1"/>
          </p:cNvSpPr>
          <p:nvPr>
            <p:ph type="sldImg"/>
          </p:nvPr>
        </p:nvSpPr>
        <p:spPr/>
      </p:sp>
      <p:sp>
        <p:nvSpPr>
          <p:cNvPr id="32772"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lvl1pPr eaLnBrk="0" hangingPunct="0">
              <a:defRPr sz="1400" b="1">
                <a:solidFill>
                  <a:schemeClr val="tx1"/>
                </a:solidFill>
                <a:latin typeface="Arial" panose="020B0604020202020204" pitchFamily="34" charset="0"/>
                <a:ea typeface="PMingLiU" pitchFamily="18" charset="-120"/>
              </a:defRPr>
            </a:lvl1pPr>
            <a:lvl2pPr marL="742950" indent="-285750" eaLnBrk="0" hangingPunct="0">
              <a:defRPr sz="1400" b="1">
                <a:solidFill>
                  <a:schemeClr val="tx1"/>
                </a:solidFill>
                <a:latin typeface="Arial" panose="020B0604020202020204" pitchFamily="34" charset="0"/>
                <a:ea typeface="PMingLiU" pitchFamily="18" charset="-120"/>
              </a:defRPr>
            </a:lvl2pPr>
            <a:lvl3pPr marL="1143000" indent="-228600" eaLnBrk="0" hangingPunct="0">
              <a:defRPr sz="1400" b="1">
                <a:solidFill>
                  <a:schemeClr val="tx1"/>
                </a:solidFill>
                <a:latin typeface="Arial" panose="020B0604020202020204" pitchFamily="34" charset="0"/>
                <a:ea typeface="PMingLiU" pitchFamily="18" charset="-120"/>
              </a:defRPr>
            </a:lvl3pPr>
            <a:lvl4pPr marL="1600200" indent="-228600" eaLnBrk="0" hangingPunct="0">
              <a:defRPr sz="1400" b="1">
                <a:solidFill>
                  <a:schemeClr val="tx1"/>
                </a:solidFill>
                <a:latin typeface="Arial" panose="020B0604020202020204" pitchFamily="34" charset="0"/>
                <a:ea typeface="PMingLiU" pitchFamily="18" charset="-120"/>
              </a:defRPr>
            </a:lvl4pPr>
            <a:lvl5pPr marL="2057400" indent="-228600" eaLnBrk="0" hangingPunct="0">
              <a:defRPr sz="1400" b="1">
                <a:solidFill>
                  <a:schemeClr val="tx1"/>
                </a:solidFill>
                <a:latin typeface="Arial" panose="020B0604020202020204" pitchFamily="34" charset="0"/>
                <a:ea typeface="PMingLiU" pitchFamily="18" charset="-12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9pPr>
          </a:lstStyle>
          <a:p>
            <a:pPr eaLnBrk="1" hangingPunct="1"/>
            <a:fld id="{696EC240-8A18-4A07-81B1-717DE507C480}" type="slidenum">
              <a:rPr lang="en-US" altLang="zh-TW" sz="1200" b="0" smtClean="0"/>
            </a:fld>
            <a:endParaRPr lang="en-US" altLang="zh-TW" sz="1200" b="0" smtClean="0"/>
          </a:p>
        </p:txBody>
      </p:sp>
      <p:sp>
        <p:nvSpPr>
          <p:cNvPr id="33795" name="Rectangle 2"/>
          <p:cNvSpPr>
            <a:spLocks noGrp="1" noRot="1" noChangeAspect="1" noChangeArrowheads="1" noTextEdit="1"/>
          </p:cNvSpPr>
          <p:nvPr>
            <p:ph type="sldImg"/>
          </p:nvPr>
        </p:nvSpPr>
        <p:spPr/>
      </p:sp>
      <p:sp>
        <p:nvSpPr>
          <p:cNvPr id="33796"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lvl1pPr eaLnBrk="0" hangingPunct="0">
              <a:defRPr sz="1400" b="1">
                <a:solidFill>
                  <a:schemeClr val="tx1"/>
                </a:solidFill>
                <a:latin typeface="Arial" panose="020B0604020202020204" pitchFamily="34" charset="0"/>
                <a:ea typeface="PMingLiU" pitchFamily="18" charset="-120"/>
              </a:defRPr>
            </a:lvl1pPr>
            <a:lvl2pPr marL="742950" indent="-285750" eaLnBrk="0" hangingPunct="0">
              <a:defRPr sz="1400" b="1">
                <a:solidFill>
                  <a:schemeClr val="tx1"/>
                </a:solidFill>
                <a:latin typeface="Arial" panose="020B0604020202020204" pitchFamily="34" charset="0"/>
                <a:ea typeface="PMingLiU" pitchFamily="18" charset="-120"/>
              </a:defRPr>
            </a:lvl2pPr>
            <a:lvl3pPr marL="1143000" indent="-228600" eaLnBrk="0" hangingPunct="0">
              <a:defRPr sz="1400" b="1">
                <a:solidFill>
                  <a:schemeClr val="tx1"/>
                </a:solidFill>
                <a:latin typeface="Arial" panose="020B0604020202020204" pitchFamily="34" charset="0"/>
                <a:ea typeface="PMingLiU" pitchFamily="18" charset="-120"/>
              </a:defRPr>
            </a:lvl3pPr>
            <a:lvl4pPr marL="1600200" indent="-228600" eaLnBrk="0" hangingPunct="0">
              <a:defRPr sz="1400" b="1">
                <a:solidFill>
                  <a:schemeClr val="tx1"/>
                </a:solidFill>
                <a:latin typeface="Arial" panose="020B0604020202020204" pitchFamily="34" charset="0"/>
                <a:ea typeface="PMingLiU" pitchFamily="18" charset="-120"/>
              </a:defRPr>
            </a:lvl4pPr>
            <a:lvl5pPr marL="2057400" indent="-228600" eaLnBrk="0" hangingPunct="0">
              <a:defRPr sz="1400" b="1">
                <a:solidFill>
                  <a:schemeClr val="tx1"/>
                </a:solidFill>
                <a:latin typeface="Arial" panose="020B0604020202020204" pitchFamily="34" charset="0"/>
                <a:ea typeface="PMingLiU" pitchFamily="18" charset="-12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9pPr>
          </a:lstStyle>
          <a:p>
            <a:pPr eaLnBrk="1" hangingPunct="1"/>
            <a:fld id="{AC21D0D5-4395-4DEE-B32E-A363A63F2F82}" type="slidenum">
              <a:rPr lang="en-US" altLang="zh-TW" sz="1200" b="0" smtClean="0"/>
            </a:fld>
            <a:endParaRPr lang="en-US" altLang="zh-TW" sz="1200" b="0" smtClean="0"/>
          </a:p>
        </p:txBody>
      </p:sp>
      <p:sp>
        <p:nvSpPr>
          <p:cNvPr id="34819" name="Rectangle 2"/>
          <p:cNvSpPr>
            <a:spLocks noGrp="1" noRot="1" noChangeAspect="1" noChangeArrowheads="1" noTextEdit="1"/>
          </p:cNvSpPr>
          <p:nvPr>
            <p:ph type="sldImg"/>
          </p:nvPr>
        </p:nvSpPr>
        <p:spPr>
          <a:xfrm>
            <a:off x="898525" y="746125"/>
            <a:ext cx="4967288" cy="3727450"/>
          </a:xfrm>
        </p:spPr>
      </p:sp>
      <p:sp>
        <p:nvSpPr>
          <p:cNvPr id="34820"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en-US"/>
              <a:t>The University of Adelaide, School of Computer Science</a:t>
            </a:r>
            <a:endParaRPr lang="en-US"/>
          </a:p>
        </p:txBody>
      </p:sp>
      <p:sp>
        <p:nvSpPr>
          <p:cNvPr id="5" name="Rectangle 3"/>
          <p:cNvSpPr>
            <a:spLocks noGrp="1" noChangeArrowheads="1"/>
          </p:cNvSpPr>
          <p:nvPr>
            <p:ph type="dt" idx="1"/>
          </p:nvPr>
        </p:nvSpPr>
        <p:spPr/>
        <p:txBody>
          <a:bodyPr/>
          <a:lstStyle/>
          <a:p>
            <a:fld id="{07DA533B-45CB-4337-89C6-857AE8953CCB}" type="datetime3">
              <a:rPr lang="en-US"/>
            </a:fld>
            <a:endParaRPr lang="en-US"/>
          </a:p>
        </p:txBody>
      </p:sp>
      <p:sp>
        <p:nvSpPr>
          <p:cNvPr id="6" name="Rectangle 6"/>
          <p:cNvSpPr>
            <a:spLocks noGrp="1" noChangeArrowheads="1"/>
          </p:cNvSpPr>
          <p:nvPr>
            <p:ph type="ftr" sz="quarter" idx="4"/>
          </p:nvPr>
        </p:nvSpPr>
        <p:spPr/>
        <p:txBody>
          <a:bodyPr/>
          <a:lstStyle/>
          <a:p>
            <a:r>
              <a:rPr lang="en-US"/>
              <a:t>Chapter 2 — Instructions: Language of the Computer</a:t>
            </a:r>
            <a:endParaRPr lang="en-US"/>
          </a:p>
        </p:txBody>
      </p:sp>
      <p:sp>
        <p:nvSpPr>
          <p:cNvPr id="7" name="Rectangle 7"/>
          <p:cNvSpPr>
            <a:spLocks noGrp="1" noChangeArrowheads="1"/>
          </p:cNvSpPr>
          <p:nvPr>
            <p:ph type="sldNum" sz="quarter" idx="5"/>
          </p:nvPr>
        </p:nvSpPr>
        <p:spPr/>
        <p:txBody>
          <a:bodyPr/>
          <a:lstStyle/>
          <a:p>
            <a:fld id="{AD67176E-D0DA-4D40-9114-1A30A59F807E}" type="slidenum">
              <a:rPr lang="en-US"/>
            </a:fld>
            <a:endParaRPr lang="en-US"/>
          </a:p>
        </p:txBody>
      </p:sp>
      <p:sp>
        <p:nvSpPr>
          <p:cNvPr id="243714" name="Rectangle 2"/>
          <p:cNvSpPr>
            <a:spLocks noGrp="1" noRot="1" noChangeAspect="1" noChangeArrowheads="1" noTextEdit="1"/>
          </p:cNvSpPr>
          <p:nvPr>
            <p:ph type="sldImg"/>
          </p:nvPr>
        </p:nvSpPr>
        <p:spPr/>
      </p:sp>
      <p:sp>
        <p:nvSpPr>
          <p:cNvPr id="243715" name="Rectangle 3"/>
          <p:cNvSpPr>
            <a:spLocks noGrp="1" noChangeArrowheads="1"/>
          </p:cNvSpPr>
          <p:nvPr>
            <p:ph type="body" idx="1"/>
          </p:nvPr>
        </p:nvSpPr>
        <p:spPr/>
        <p:txBody>
          <a:bodyPr/>
          <a:lstStyle/>
          <a:p>
            <a:endParaRPr lang="en-AU"/>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en-US"/>
              <a:t>The University of Adelaide, School of Computer Science</a:t>
            </a:r>
            <a:endParaRPr lang="en-US"/>
          </a:p>
        </p:txBody>
      </p:sp>
      <p:sp>
        <p:nvSpPr>
          <p:cNvPr id="5" name="Rectangle 3"/>
          <p:cNvSpPr>
            <a:spLocks noGrp="1" noChangeArrowheads="1"/>
          </p:cNvSpPr>
          <p:nvPr>
            <p:ph type="dt" idx="1"/>
          </p:nvPr>
        </p:nvSpPr>
        <p:spPr/>
        <p:txBody>
          <a:bodyPr/>
          <a:lstStyle/>
          <a:p>
            <a:fld id="{07DA533B-45CB-4337-89C6-857AE8953CCB}" type="datetime3">
              <a:rPr lang="en-US"/>
            </a:fld>
            <a:endParaRPr lang="en-US"/>
          </a:p>
        </p:txBody>
      </p:sp>
      <p:sp>
        <p:nvSpPr>
          <p:cNvPr id="6" name="Rectangle 6"/>
          <p:cNvSpPr>
            <a:spLocks noGrp="1" noChangeArrowheads="1"/>
          </p:cNvSpPr>
          <p:nvPr>
            <p:ph type="ftr" sz="quarter" idx="4"/>
          </p:nvPr>
        </p:nvSpPr>
        <p:spPr/>
        <p:txBody>
          <a:bodyPr/>
          <a:lstStyle/>
          <a:p>
            <a:r>
              <a:rPr lang="en-US"/>
              <a:t>Chapter 2 — Instructions: Language of the Computer</a:t>
            </a:r>
            <a:endParaRPr lang="en-US"/>
          </a:p>
        </p:txBody>
      </p:sp>
      <p:sp>
        <p:nvSpPr>
          <p:cNvPr id="7" name="Rectangle 7"/>
          <p:cNvSpPr>
            <a:spLocks noGrp="1" noChangeArrowheads="1"/>
          </p:cNvSpPr>
          <p:nvPr>
            <p:ph type="sldNum" sz="quarter" idx="5"/>
          </p:nvPr>
        </p:nvSpPr>
        <p:spPr/>
        <p:txBody>
          <a:bodyPr/>
          <a:lstStyle/>
          <a:p>
            <a:fld id="{AD67176E-D0DA-4D40-9114-1A30A59F807E}" type="slidenum">
              <a:rPr lang="en-US"/>
            </a:fld>
            <a:endParaRPr lang="en-US"/>
          </a:p>
        </p:txBody>
      </p:sp>
      <p:sp>
        <p:nvSpPr>
          <p:cNvPr id="243714" name="Rectangle 2"/>
          <p:cNvSpPr>
            <a:spLocks noGrp="1" noRot="1" noChangeAspect="1" noChangeArrowheads="1" noTextEdit="1"/>
          </p:cNvSpPr>
          <p:nvPr>
            <p:ph type="sldImg"/>
          </p:nvPr>
        </p:nvSpPr>
        <p:spPr/>
      </p:sp>
      <p:sp>
        <p:nvSpPr>
          <p:cNvPr id="243715" name="Rectangle 3"/>
          <p:cNvSpPr>
            <a:spLocks noGrp="1" noChangeArrowheads="1"/>
          </p:cNvSpPr>
          <p:nvPr>
            <p:ph type="body" idx="1"/>
          </p:nvPr>
        </p:nvSpPr>
        <p:spPr/>
        <p:txBody>
          <a:bodyPr/>
          <a:lstStyle/>
          <a:p>
            <a:endParaRPr lang="en-AU"/>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en-US"/>
              <a:t>The University of Adelaide, School of Computer Science</a:t>
            </a:r>
            <a:endParaRPr lang="en-US"/>
          </a:p>
        </p:txBody>
      </p:sp>
      <p:sp>
        <p:nvSpPr>
          <p:cNvPr id="5" name="Rectangle 3"/>
          <p:cNvSpPr>
            <a:spLocks noGrp="1" noChangeArrowheads="1"/>
          </p:cNvSpPr>
          <p:nvPr>
            <p:ph type="dt" idx="1"/>
          </p:nvPr>
        </p:nvSpPr>
        <p:spPr/>
        <p:txBody>
          <a:bodyPr/>
          <a:lstStyle/>
          <a:p>
            <a:fld id="{07DA533B-45CB-4337-89C6-857AE8953CCB}" type="datetime3">
              <a:rPr lang="en-US"/>
            </a:fld>
            <a:endParaRPr lang="en-US"/>
          </a:p>
        </p:txBody>
      </p:sp>
      <p:sp>
        <p:nvSpPr>
          <p:cNvPr id="6" name="Rectangle 6"/>
          <p:cNvSpPr>
            <a:spLocks noGrp="1" noChangeArrowheads="1"/>
          </p:cNvSpPr>
          <p:nvPr>
            <p:ph type="ftr" sz="quarter" idx="4"/>
          </p:nvPr>
        </p:nvSpPr>
        <p:spPr/>
        <p:txBody>
          <a:bodyPr/>
          <a:lstStyle/>
          <a:p>
            <a:r>
              <a:rPr lang="en-US"/>
              <a:t>Chapter 2 — Instructions: Language of the Computer</a:t>
            </a:r>
            <a:endParaRPr lang="en-US"/>
          </a:p>
        </p:txBody>
      </p:sp>
      <p:sp>
        <p:nvSpPr>
          <p:cNvPr id="7" name="Rectangle 7"/>
          <p:cNvSpPr>
            <a:spLocks noGrp="1" noChangeArrowheads="1"/>
          </p:cNvSpPr>
          <p:nvPr>
            <p:ph type="sldNum" sz="quarter" idx="5"/>
          </p:nvPr>
        </p:nvSpPr>
        <p:spPr/>
        <p:txBody>
          <a:bodyPr/>
          <a:lstStyle/>
          <a:p>
            <a:fld id="{AD67176E-D0DA-4D40-9114-1A30A59F807E}" type="slidenum">
              <a:rPr lang="en-US"/>
            </a:fld>
            <a:endParaRPr lang="en-US"/>
          </a:p>
        </p:txBody>
      </p:sp>
      <p:sp>
        <p:nvSpPr>
          <p:cNvPr id="243714" name="Rectangle 2"/>
          <p:cNvSpPr>
            <a:spLocks noGrp="1" noRot="1" noChangeAspect="1" noChangeArrowheads="1" noTextEdit="1"/>
          </p:cNvSpPr>
          <p:nvPr>
            <p:ph type="sldImg"/>
          </p:nvPr>
        </p:nvSpPr>
        <p:spPr/>
      </p:sp>
      <p:sp>
        <p:nvSpPr>
          <p:cNvPr id="243715" name="Rectangle 3"/>
          <p:cNvSpPr>
            <a:spLocks noGrp="1" noChangeArrowheads="1"/>
          </p:cNvSpPr>
          <p:nvPr>
            <p:ph type="body" idx="1"/>
          </p:nvPr>
        </p:nvSpPr>
        <p:spPr/>
        <p:txBody>
          <a:bodyPr/>
          <a:lstStyle/>
          <a:p>
            <a:endParaRPr lang="en-AU"/>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en-US"/>
              <a:t>The University of Adelaide, School of Computer Science</a:t>
            </a:r>
            <a:endParaRPr lang="en-US"/>
          </a:p>
        </p:txBody>
      </p:sp>
      <p:sp>
        <p:nvSpPr>
          <p:cNvPr id="5" name="Rectangle 3"/>
          <p:cNvSpPr>
            <a:spLocks noGrp="1" noChangeArrowheads="1"/>
          </p:cNvSpPr>
          <p:nvPr>
            <p:ph type="dt" idx="1"/>
          </p:nvPr>
        </p:nvSpPr>
        <p:spPr/>
        <p:txBody>
          <a:bodyPr/>
          <a:lstStyle/>
          <a:p>
            <a:fld id="{07DA533B-45CB-4337-89C6-857AE8953CCB}" type="datetime3">
              <a:rPr lang="en-US"/>
            </a:fld>
            <a:endParaRPr lang="en-US"/>
          </a:p>
        </p:txBody>
      </p:sp>
      <p:sp>
        <p:nvSpPr>
          <p:cNvPr id="6" name="Rectangle 6"/>
          <p:cNvSpPr>
            <a:spLocks noGrp="1" noChangeArrowheads="1"/>
          </p:cNvSpPr>
          <p:nvPr>
            <p:ph type="ftr" sz="quarter" idx="4"/>
          </p:nvPr>
        </p:nvSpPr>
        <p:spPr/>
        <p:txBody>
          <a:bodyPr/>
          <a:lstStyle/>
          <a:p>
            <a:r>
              <a:rPr lang="en-US"/>
              <a:t>Chapter 2 — Instructions: Language of the Computer</a:t>
            </a:r>
            <a:endParaRPr lang="en-US"/>
          </a:p>
        </p:txBody>
      </p:sp>
      <p:sp>
        <p:nvSpPr>
          <p:cNvPr id="7" name="Rectangle 7"/>
          <p:cNvSpPr>
            <a:spLocks noGrp="1" noChangeArrowheads="1"/>
          </p:cNvSpPr>
          <p:nvPr>
            <p:ph type="sldNum" sz="quarter" idx="5"/>
          </p:nvPr>
        </p:nvSpPr>
        <p:spPr/>
        <p:txBody>
          <a:bodyPr/>
          <a:lstStyle/>
          <a:p>
            <a:fld id="{AD67176E-D0DA-4D40-9114-1A30A59F807E}" type="slidenum">
              <a:rPr lang="en-US"/>
            </a:fld>
            <a:endParaRPr lang="en-US"/>
          </a:p>
        </p:txBody>
      </p:sp>
      <p:sp>
        <p:nvSpPr>
          <p:cNvPr id="243714" name="Rectangle 2"/>
          <p:cNvSpPr>
            <a:spLocks noGrp="1" noRot="1" noChangeAspect="1" noChangeArrowheads="1" noTextEdit="1"/>
          </p:cNvSpPr>
          <p:nvPr>
            <p:ph type="sldImg"/>
          </p:nvPr>
        </p:nvSpPr>
        <p:spPr/>
      </p:sp>
      <p:sp>
        <p:nvSpPr>
          <p:cNvPr id="243715" name="Rectangle 3"/>
          <p:cNvSpPr>
            <a:spLocks noGrp="1" noChangeArrowheads="1"/>
          </p:cNvSpPr>
          <p:nvPr>
            <p:ph type="body" idx="1"/>
          </p:nvPr>
        </p:nvSpPr>
        <p:spPr/>
        <p:txBody>
          <a:bodyPr/>
          <a:lstStyle/>
          <a:p>
            <a:endParaRPr lang="en-AU"/>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5F8C6DD6-D84D-4185-B502-BB1AEA641EFF}" type="datetime1">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32BED52-2FCF-45FE-BFDD-64A254197B7C}"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Date Placeholder 3"/>
          <p:cNvSpPr>
            <a:spLocks noGrp="1"/>
          </p:cNvSpPr>
          <p:nvPr>
            <p:ph type="dt" sz="half" idx="10"/>
          </p:nvPr>
        </p:nvSpPr>
        <p:spPr/>
        <p:txBody>
          <a:bodyPr/>
          <a:lstStyle/>
          <a:p>
            <a:fld id="{397131A5-C045-43F2-9932-DA0D98D044BC}" type="datetime1">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32BED52-2FCF-45FE-BFDD-64A254197B7C}"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Date Placeholder 3"/>
          <p:cNvSpPr>
            <a:spLocks noGrp="1"/>
          </p:cNvSpPr>
          <p:nvPr>
            <p:ph type="dt" sz="half" idx="10"/>
          </p:nvPr>
        </p:nvSpPr>
        <p:spPr/>
        <p:txBody>
          <a:bodyPr/>
          <a:lstStyle/>
          <a:p>
            <a:fld id="{EF693850-0E64-4CB3-B3FE-FFC55C10291C}" type="datetime1">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32BED52-2FCF-45FE-BFDD-64A254197B7C}" type="slidenum">
              <a:rPr lang="en-IN" smtClean="0"/>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611188" y="115888"/>
            <a:ext cx="8281987" cy="701675"/>
          </a:xfrm>
        </p:spPr>
        <p:txBody>
          <a:bodyPr/>
          <a:lstStyle/>
          <a:p>
            <a:r>
              <a:rPr lang="en-US" smtClean="0"/>
              <a:t>Click to edit Master title style</a:t>
            </a:r>
            <a:endParaRPr lang="en-US"/>
          </a:p>
        </p:txBody>
      </p:sp>
      <p:sp>
        <p:nvSpPr>
          <p:cNvPr id="3" name="SmartArt Placeholder 2"/>
          <p:cNvSpPr>
            <a:spLocks noGrp="1"/>
          </p:cNvSpPr>
          <p:nvPr>
            <p:ph type="pic" idx="1"/>
          </p:nvPr>
        </p:nvSpPr>
        <p:spPr>
          <a:xfrm>
            <a:off x="684213" y="1125538"/>
            <a:ext cx="8270875" cy="5111750"/>
          </a:xfrm>
        </p:spPr>
        <p:txBody>
          <a:bodyPr/>
          <a:lstStyle/>
          <a:p>
            <a:endParaRPr lang="en-US"/>
          </a:p>
        </p:txBody>
      </p:sp>
      <p:sp>
        <p:nvSpPr>
          <p:cNvPr id="4" name="Footer Placeholder 3"/>
          <p:cNvSpPr>
            <a:spLocks noGrp="1"/>
          </p:cNvSpPr>
          <p:nvPr>
            <p:ph type="ftr" sz="quarter" idx="10"/>
          </p:nvPr>
        </p:nvSpPr>
        <p:spPr>
          <a:xfrm>
            <a:off x="1042988" y="6381750"/>
            <a:ext cx="7272337" cy="358775"/>
          </a:xfrm>
        </p:spPr>
        <p:txBody>
          <a:bodyPr/>
          <a:lstStyle>
            <a:lvl1pPr>
              <a:defRPr/>
            </a:lvl1pPr>
          </a:lstStyle>
          <a:p>
            <a:r>
              <a:rPr lang="en-AU" dirty="0" smtClean="0"/>
              <a:t>Copyright © 2012, Elsevier Inc. All rights reserved.</a:t>
            </a:r>
            <a:endParaRPr lang="en-AU"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smtClean="0"/>
          </a:p>
        </p:txBody>
      </p:sp>
      <p:sp>
        <p:nvSpPr>
          <p:cNvPr id="4" name="Text Placeholder 3"/>
          <p:cNvSpPr>
            <a:spLocks noGrp="1"/>
          </p:cNvSpPr>
          <p:nvPr>
            <p:ph type="body" sz="half" idx="2"/>
          </p:nvPr>
        </p:nvSpPr>
        <p:spPr>
          <a:xfrm>
            <a:off x="4648200" y="1981200"/>
            <a:ext cx="3810000" cy="41148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Rectangle 6"/>
          <p:cNvSpPr>
            <a:spLocks noGrp="1" noChangeArrowheads="1"/>
          </p:cNvSpPr>
          <p:nvPr>
            <p:ph type="dt" sz="half" idx="10"/>
          </p:nvPr>
        </p:nvSpPr>
        <p:spPr/>
        <p:txBody>
          <a:bodyPr/>
          <a:lstStyle>
            <a:lvl1pPr>
              <a:defRPr/>
            </a:lvl1pPr>
          </a:lstStyle>
          <a:p>
            <a:pPr>
              <a:defRPr/>
            </a:pPr>
            <a:fld id="{B696AC3E-6826-4F26-A964-92180809024A}" type="datetime1">
              <a:rPr lang="en-US"/>
            </a:fld>
            <a:endParaRPr lang="en-US"/>
          </a:p>
        </p:txBody>
      </p:sp>
      <p:sp>
        <p:nvSpPr>
          <p:cNvPr id="6" name="Rectangle 7"/>
          <p:cNvSpPr>
            <a:spLocks noGrp="1" noChangeArrowheads="1"/>
          </p:cNvSpPr>
          <p:nvPr>
            <p:ph type="ftr" sz="quarter" idx="11"/>
          </p:nvPr>
        </p:nvSpPr>
        <p:spPr/>
        <p:txBody>
          <a:bodyPr/>
          <a:lstStyle>
            <a:lvl1pPr>
              <a:defRPr/>
            </a:lvl1pPr>
          </a:lstStyle>
          <a:p>
            <a:pPr>
              <a:defRPr/>
            </a:pPr>
            <a:endParaRPr lang="en-US"/>
          </a:p>
        </p:txBody>
      </p:sp>
      <p:sp>
        <p:nvSpPr>
          <p:cNvPr id="7" name="Rectangle 8"/>
          <p:cNvSpPr>
            <a:spLocks noGrp="1" noChangeArrowheads="1"/>
          </p:cNvSpPr>
          <p:nvPr>
            <p:ph type="sldNum" sz="quarter" idx="12"/>
          </p:nvPr>
        </p:nvSpPr>
        <p:spPr/>
        <p:txBody>
          <a:bodyPr/>
          <a:lstStyle>
            <a:lvl1pPr>
              <a:defRPr/>
            </a:lvl1pPr>
          </a:lstStyle>
          <a:p>
            <a:pPr>
              <a:defRPr/>
            </a:pPr>
            <a:fld id="{782F6DF2-5267-42A5-9072-3668F0D64218}" type="slidenum">
              <a:rPr lang="en-US"/>
            </a:fld>
            <a:endParaRPr lang="en-US"/>
          </a:p>
        </p:txBody>
      </p:sp>
    </p:spTree>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Date Placeholder 3"/>
          <p:cNvSpPr>
            <a:spLocks noGrp="1"/>
          </p:cNvSpPr>
          <p:nvPr>
            <p:ph type="dt" sz="half" idx="10"/>
          </p:nvPr>
        </p:nvSpPr>
        <p:spPr/>
        <p:txBody>
          <a:bodyPr/>
          <a:lstStyle/>
          <a:p>
            <a:fld id="{2FECA630-8DA2-42EC-B5D9-7ED7B7903B3A}" type="datetime1">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32BED52-2FCF-45FE-BFDD-64A254197B7C}"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EC19AAE7-5B6A-457C-AFDF-DD6AFE8D558C}" type="datetime1">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32BED52-2FCF-45FE-BFDD-64A254197B7C}"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5" name="Date Placeholder 4"/>
          <p:cNvSpPr>
            <a:spLocks noGrp="1"/>
          </p:cNvSpPr>
          <p:nvPr>
            <p:ph type="dt" sz="half" idx="10"/>
          </p:nvPr>
        </p:nvSpPr>
        <p:spPr/>
        <p:txBody>
          <a:bodyPr/>
          <a:lstStyle/>
          <a:p>
            <a:fld id="{264D2AB8-6AF4-488E-A648-A41F99DF57E9}" type="datetime1">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32BED52-2FCF-45FE-BFDD-64A254197B7C}"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7" name="Date Placeholder 6"/>
          <p:cNvSpPr>
            <a:spLocks noGrp="1"/>
          </p:cNvSpPr>
          <p:nvPr>
            <p:ph type="dt" sz="half" idx="10"/>
          </p:nvPr>
        </p:nvSpPr>
        <p:spPr/>
        <p:txBody>
          <a:bodyPr/>
          <a:lstStyle/>
          <a:p>
            <a:fld id="{CD09136C-AA69-4869-B927-286B2DA6313B}" type="datetime1">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32BED52-2FCF-45FE-BFDD-64A254197B7C}"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47BB31F3-E66E-4C5E-A42D-3F321D06FC9C}" type="datetime1">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32BED52-2FCF-45FE-BFDD-64A254197B7C}"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607472-D6CE-4A65-9938-7CA8E5E14D45}" type="datetime1">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32BED52-2FCF-45FE-BFDD-64A254197B7C}"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3E58AA76-D2E4-4F1D-9177-267DC2559857}" type="datetime1">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32BED52-2FCF-45FE-BFDD-64A254197B7C}"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973FC7BF-BD77-487F-99EB-323224399E5C}" type="datetime1">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32BED52-2FCF-45FE-BFDD-64A254197B7C}"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59DA90-2B1E-4810-A7CE-516DF7928FB1}" type="datetime1">
              <a:rPr lang="en-IN" smtClean="0"/>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2BED52-2FCF-45FE-BFDD-64A254197B7C}"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2.xml"/><Relationship Id="rId7" Type="http://schemas.openxmlformats.org/officeDocument/2006/relationships/image" Target="../media/image1.jpeg"/><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image" Target="../media/image3.png"/></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3.png"/><Relationship Id="rId1" Type="http://schemas.openxmlformats.org/officeDocument/2006/relationships/image" Target="../media/image1.jpeg"/></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4.png"/><Relationship Id="rId1" Type="http://schemas.openxmlformats.org/officeDocument/2006/relationships/image" Target="../media/image1.jpe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4.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35.png"/><Relationship Id="rId1" Type="http://schemas.openxmlformats.org/officeDocument/2006/relationships/image" Target="../media/image1.jpeg"/></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6.png"/><Relationship Id="rId1" Type="http://schemas.openxmlformats.org/officeDocument/2006/relationships/image" Target="../media/image1.jpe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7.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vmlDrawing" Target="../drawings/vmlDrawing2.vml"/><Relationship Id="rId6" Type="http://schemas.openxmlformats.org/officeDocument/2006/relationships/slideLayout" Target="../slideLayouts/slideLayout6.xml"/><Relationship Id="rId5" Type="http://schemas.openxmlformats.org/officeDocument/2006/relationships/image" Target="../media/image1.jpeg"/><Relationship Id="rId4" Type="http://schemas.openxmlformats.org/officeDocument/2006/relationships/image" Target="../media/image38.wmf"/><Relationship Id="rId3" Type="http://schemas.openxmlformats.org/officeDocument/2006/relationships/oleObject" Target="../embeddings/oleObject3.bin"/><Relationship Id="rId2" Type="http://schemas.openxmlformats.org/officeDocument/2006/relationships/image" Target="../media/image37.emf"/><Relationship Id="rId1" Type="http://schemas.openxmlformats.org/officeDocument/2006/relationships/oleObject" Target="../embeddings/oleObject2.bin"/></Relationships>
</file>

<file path=ppt/slides/_rels/slide108.xml.rels><?xml version="1.0" encoding="UTF-8" standalone="yes"?>
<Relationships xmlns="http://schemas.openxmlformats.org/package/2006/relationships"><Relationship Id="rId9" Type="http://schemas.openxmlformats.org/officeDocument/2006/relationships/image" Target="../media/image1.jpeg"/><Relationship Id="rId8" Type="http://schemas.openxmlformats.org/officeDocument/2006/relationships/image" Target="../media/image42.emf"/><Relationship Id="rId7" Type="http://schemas.openxmlformats.org/officeDocument/2006/relationships/oleObject" Target="../embeddings/oleObject7.bin"/><Relationship Id="rId6" Type="http://schemas.openxmlformats.org/officeDocument/2006/relationships/image" Target="../media/image41.emf"/><Relationship Id="rId5" Type="http://schemas.openxmlformats.org/officeDocument/2006/relationships/oleObject" Target="../embeddings/oleObject6.bin"/><Relationship Id="rId4" Type="http://schemas.openxmlformats.org/officeDocument/2006/relationships/image" Target="../media/image40.emf"/><Relationship Id="rId3" Type="http://schemas.openxmlformats.org/officeDocument/2006/relationships/oleObject" Target="../embeddings/oleObject5.bin"/><Relationship Id="rId2" Type="http://schemas.openxmlformats.org/officeDocument/2006/relationships/image" Target="../media/image39.emf"/><Relationship Id="rId12" Type="http://schemas.openxmlformats.org/officeDocument/2006/relationships/notesSlide" Target="../notesSlides/notesSlide14.xml"/><Relationship Id="rId11" Type="http://schemas.openxmlformats.org/officeDocument/2006/relationships/vmlDrawing" Target="../drawings/vmlDrawing3.vml"/><Relationship Id="rId10" Type="http://schemas.openxmlformats.org/officeDocument/2006/relationships/slideLayout" Target="../slideLayouts/slideLayout6.xml"/><Relationship Id="rId1" Type="http://schemas.openxmlformats.org/officeDocument/2006/relationships/oleObject" Target="../embeddings/oleObject4.bin"/></Relationships>
</file>

<file path=ppt/slides/_rels/slide109.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vmlDrawing" Target="../drawings/vmlDrawing4.vml"/><Relationship Id="rId4" Type="http://schemas.openxmlformats.org/officeDocument/2006/relationships/slideLayout" Target="../slideLayouts/slideLayout6.xml"/><Relationship Id="rId3" Type="http://schemas.openxmlformats.org/officeDocument/2006/relationships/image" Target="../media/image1.jpeg"/><Relationship Id="rId2" Type="http://schemas.openxmlformats.org/officeDocument/2006/relationships/image" Target="../media/image43.wmf"/><Relationship Id="rId1" Type="http://schemas.openxmlformats.org/officeDocument/2006/relationships/oleObject" Target="../embeddings/oleObject8.bin"/></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6.xml"/><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image" Target="../media/image9.png"/></Relationships>
</file>

<file path=ppt/slides/_rels/slide110.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vmlDrawing" Target="../drawings/vmlDrawing5.vml"/><Relationship Id="rId6" Type="http://schemas.openxmlformats.org/officeDocument/2006/relationships/slideLayout" Target="../slideLayouts/slideLayout6.xml"/><Relationship Id="rId5" Type="http://schemas.openxmlformats.org/officeDocument/2006/relationships/image" Target="../media/image1.jpeg"/><Relationship Id="rId4" Type="http://schemas.openxmlformats.org/officeDocument/2006/relationships/image" Target="../media/image45.wmf"/><Relationship Id="rId3" Type="http://schemas.openxmlformats.org/officeDocument/2006/relationships/oleObject" Target="../embeddings/oleObject10.bin"/><Relationship Id="rId2" Type="http://schemas.openxmlformats.org/officeDocument/2006/relationships/image" Target="../media/image44.wmf"/><Relationship Id="rId1" Type="http://schemas.openxmlformats.org/officeDocument/2006/relationships/oleObject" Target="../embeddings/oleObject9.bin"/></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12.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7.xml"/><Relationship Id="rId2" Type="http://schemas.openxmlformats.org/officeDocument/2006/relationships/image" Target="../media/image46.png"/><Relationship Id="rId1" Type="http://schemas.openxmlformats.org/officeDocument/2006/relationships/image" Target="../media/image1.jpeg"/></Relationships>
</file>

<file path=ppt/slides/_rels/slide113.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7.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1.jpeg"/></Relationships>
</file>

<file path=ppt/slides/_rels/slide114.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7.xml"/><Relationship Id="rId2" Type="http://schemas.openxmlformats.org/officeDocument/2006/relationships/image" Target="../media/image49.png"/><Relationship Id="rId1" Type="http://schemas.openxmlformats.org/officeDocument/2006/relationships/image" Target="../media/image1.jpeg"/></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0.png"/><Relationship Id="rId1" Type="http://schemas.openxmlformats.org/officeDocument/2006/relationships/image" Target="../media/image1.jpeg"/></Relationships>
</file>

<file path=ppt/slides/_rels/slide116.xml.rels><?xml version="1.0" encoding="UTF-8" standalone="yes"?>
<Relationships xmlns="http://schemas.openxmlformats.org/package/2006/relationships"><Relationship Id="rId5" Type="http://schemas.openxmlformats.org/officeDocument/2006/relationships/vmlDrawing" Target="../drawings/vmlDrawing6.vml"/><Relationship Id="rId4" Type="http://schemas.openxmlformats.org/officeDocument/2006/relationships/slideLayout" Target="../slideLayouts/slideLayout2.xml"/><Relationship Id="rId3" Type="http://schemas.openxmlformats.org/officeDocument/2006/relationships/image" Target="../media/image1.jpeg"/><Relationship Id="rId2" Type="http://schemas.openxmlformats.org/officeDocument/2006/relationships/image" Target="../media/image51.emf"/><Relationship Id="rId1" Type="http://schemas.openxmlformats.org/officeDocument/2006/relationships/oleObject" Target="../embeddings/oleObject11.bin"/></Relationships>
</file>

<file path=ppt/slides/_rels/slide117.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vmlDrawing" Target="../drawings/vmlDrawing7.vml"/><Relationship Id="rId4" Type="http://schemas.openxmlformats.org/officeDocument/2006/relationships/slideLayout" Target="../slideLayouts/slideLayout6.xml"/><Relationship Id="rId3" Type="http://schemas.openxmlformats.org/officeDocument/2006/relationships/image" Target="../media/image1.jpeg"/><Relationship Id="rId2" Type="http://schemas.openxmlformats.org/officeDocument/2006/relationships/image" Target="../media/image52.emf"/><Relationship Id="rId1" Type="http://schemas.openxmlformats.org/officeDocument/2006/relationships/oleObject" Target="../embeddings/oleObject12.bin"/></Relationships>
</file>

<file path=ppt/slides/_rels/slide118.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56.emf"/><Relationship Id="rId7" Type="http://schemas.openxmlformats.org/officeDocument/2006/relationships/oleObject" Target="../embeddings/oleObject16.bin"/><Relationship Id="rId6" Type="http://schemas.openxmlformats.org/officeDocument/2006/relationships/image" Target="../media/image55.emf"/><Relationship Id="rId5" Type="http://schemas.openxmlformats.org/officeDocument/2006/relationships/oleObject" Target="../embeddings/oleObject15.bin"/><Relationship Id="rId4" Type="http://schemas.openxmlformats.org/officeDocument/2006/relationships/image" Target="../media/image54.emf"/><Relationship Id="rId3" Type="http://schemas.openxmlformats.org/officeDocument/2006/relationships/oleObject" Target="../embeddings/oleObject14.bin"/><Relationship Id="rId2" Type="http://schemas.openxmlformats.org/officeDocument/2006/relationships/image" Target="../media/image53.emf"/><Relationship Id="rId11" Type="http://schemas.openxmlformats.org/officeDocument/2006/relationships/notesSlide" Target="../notesSlides/notesSlide22.xml"/><Relationship Id="rId10" Type="http://schemas.openxmlformats.org/officeDocument/2006/relationships/vmlDrawing" Target="../drawings/vmlDrawing8.vml"/><Relationship Id="rId1" Type="http://schemas.openxmlformats.org/officeDocument/2006/relationships/oleObject" Target="../embeddings/oleObject13.bin"/></Relationships>
</file>

<file path=ppt/slides/_rels/slide119.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vmlDrawing" Target="../drawings/vmlDrawing9.vml"/><Relationship Id="rId3" Type="http://schemas.openxmlformats.org/officeDocument/2006/relationships/slideLayout" Target="../slideLayouts/slideLayout6.xml"/><Relationship Id="rId2" Type="http://schemas.openxmlformats.org/officeDocument/2006/relationships/image" Target="../media/image57.emf"/><Relationship Id="rId1" Type="http://schemas.openxmlformats.org/officeDocument/2006/relationships/oleObject" Target="../embeddings/oleObject17.bin"/></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jpeg"/><Relationship Id="rId1" Type="http://schemas.openxmlformats.org/officeDocument/2006/relationships/image" Target="../media/image11.jpeg"/></Relationships>
</file>

<file path=ppt/slides/_rels/slide120.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61.emf"/><Relationship Id="rId7" Type="http://schemas.openxmlformats.org/officeDocument/2006/relationships/oleObject" Target="../embeddings/oleObject21.bin"/><Relationship Id="rId6" Type="http://schemas.openxmlformats.org/officeDocument/2006/relationships/image" Target="../media/image60.emf"/><Relationship Id="rId5" Type="http://schemas.openxmlformats.org/officeDocument/2006/relationships/oleObject" Target="../embeddings/oleObject20.bin"/><Relationship Id="rId4" Type="http://schemas.openxmlformats.org/officeDocument/2006/relationships/image" Target="../media/image59.emf"/><Relationship Id="rId3" Type="http://schemas.openxmlformats.org/officeDocument/2006/relationships/oleObject" Target="../embeddings/oleObject19.bin"/><Relationship Id="rId2" Type="http://schemas.openxmlformats.org/officeDocument/2006/relationships/image" Target="../media/image58.emf"/><Relationship Id="rId11" Type="http://schemas.openxmlformats.org/officeDocument/2006/relationships/notesSlide" Target="../notesSlides/notesSlide24.xml"/><Relationship Id="rId10" Type="http://schemas.openxmlformats.org/officeDocument/2006/relationships/vmlDrawing" Target="../drawings/vmlDrawing10.vml"/><Relationship Id="rId1" Type="http://schemas.openxmlformats.org/officeDocument/2006/relationships/oleObject" Target="../embeddings/oleObject18.bin"/></Relationships>
</file>

<file path=ppt/slides/_rels/slide121.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65.wmf"/><Relationship Id="rId7" Type="http://schemas.openxmlformats.org/officeDocument/2006/relationships/oleObject" Target="../embeddings/oleObject25.bin"/><Relationship Id="rId6" Type="http://schemas.openxmlformats.org/officeDocument/2006/relationships/image" Target="../media/image64.wmf"/><Relationship Id="rId5" Type="http://schemas.openxmlformats.org/officeDocument/2006/relationships/oleObject" Target="../embeddings/oleObject24.bin"/><Relationship Id="rId4" Type="http://schemas.openxmlformats.org/officeDocument/2006/relationships/image" Target="../media/image63.wmf"/><Relationship Id="rId3" Type="http://schemas.openxmlformats.org/officeDocument/2006/relationships/oleObject" Target="../embeddings/oleObject23.bin"/><Relationship Id="rId2" Type="http://schemas.openxmlformats.org/officeDocument/2006/relationships/image" Target="../media/image62.wmf"/><Relationship Id="rId11" Type="http://schemas.openxmlformats.org/officeDocument/2006/relationships/notesSlide" Target="../notesSlides/notesSlide25.xml"/><Relationship Id="rId10" Type="http://schemas.openxmlformats.org/officeDocument/2006/relationships/vmlDrawing" Target="../drawings/vmlDrawing11.vml"/><Relationship Id="rId1" Type="http://schemas.openxmlformats.org/officeDocument/2006/relationships/oleObject" Target="../embeddings/oleObject22.bin"/></Relationships>
</file>

<file path=ppt/slides/_rels/slide122.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vmlDrawing" Target="../drawings/vmlDrawing12.vml"/><Relationship Id="rId3" Type="http://schemas.openxmlformats.org/officeDocument/2006/relationships/slideLayout" Target="../slideLayouts/slideLayout6.xml"/><Relationship Id="rId2" Type="http://schemas.openxmlformats.org/officeDocument/2006/relationships/image" Target="../media/image66.emf"/><Relationship Id="rId1" Type="http://schemas.openxmlformats.org/officeDocument/2006/relationships/oleObject" Target="../embeddings/oleObject26.bin"/></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6.xml"/><Relationship Id="rId2" Type="http://schemas.openxmlformats.org/officeDocument/2006/relationships/image" Target="../media/image1.jpeg"/><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vmlDrawing" Target="../drawings/vmlDrawing1.vml"/><Relationship Id="rId7"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16.wmf"/><Relationship Id="rId4" Type="http://schemas.openxmlformats.org/officeDocument/2006/relationships/oleObject" Target="../embeddings/oleObject1.bin"/><Relationship Id="rId3" Type="http://schemas.openxmlformats.org/officeDocument/2006/relationships/image" Target="../media/image15.png"/><Relationship Id="rId2" Type="http://schemas.openxmlformats.org/officeDocument/2006/relationships/image" Target="../media/image14.wmf"/><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hyperlink" Target="http://www.rvce.edu.in/"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hyperlink" Target="http://www.rvce.edu.in/" TargetMode="Externa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jpeg"/><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jpeg"/><Relationship Id="rId1" Type="http://schemas.openxmlformats.org/officeDocument/2006/relationships/image" Target="../media/image19.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emf"/><Relationship Id="rId1" Type="http://schemas.openxmlformats.org/officeDocument/2006/relationships/image" Target="../media/image1.jpe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1.jpe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emf"/><Relationship Id="rId1" Type="http://schemas.openxmlformats.org/officeDocument/2006/relationships/image" Target="../media/image1.jpe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image" Target="../media/image1.jpe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image" Target="../media/image1.jpe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5.png"/><Relationship Id="rId1" Type="http://schemas.openxmlformats.org/officeDocument/2006/relationships/image" Target="../media/image1.jpe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6.png"/><Relationship Id="rId1" Type="http://schemas.openxmlformats.org/officeDocument/2006/relationships/image" Target="../media/image1.jpe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7.png"/><Relationship Id="rId1" Type="http://schemas.openxmlformats.org/officeDocument/2006/relationships/image" Target="../media/image1.jpe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png"/><Relationship Id="rId1" Type="http://schemas.openxmlformats.org/officeDocument/2006/relationships/image" Target="../media/image1.jpe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png"/><Relationship Id="rId1" Type="http://schemas.openxmlformats.org/officeDocument/2006/relationships/image" Target="../media/image1.jpe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image" Target="../media/image1.jpe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www.spec.org/" TargetMode="External"/><Relationship Id="rId1" Type="http://schemas.openxmlformats.org/officeDocument/2006/relationships/image" Target="../media/image1.jpe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png"/><Relationship Id="rId1" Type="http://schemas.openxmlformats.org/officeDocument/2006/relationships/image" Target="../media/image1.jpe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2.pn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PARALLEL COMPUTER ARCHITECTURE</a:t>
            </a:r>
            <a:endParaRPr lang="en-IN" dirty="0"/>
          </a:p>
        </p:txBody>
      </p:sp>
      <p:sp>
        <p:nvSpPr>
          <p:cNvPr id="3" name="Subtitle 2"/>
          <p:cNvSpPr>
            <a:spLocks noGrp="1"/>
          </p:cNvSpPr>
          <p:nvPr>
            <p:ph type="subTitle" idx="1"/>
          </p:nvPr>
        </p:nvSpPr>
        <p:spPr/>
        <p:txBody>
          <a:bodyPr/>
          <a:lstStyle/>
          <a:p>
            <a:r>
              <a:rPr lang="en-US" b="1" dirty="0"/>
              <a:t>18MCE22</a:t>
            </a:r>
            <a:endParaRPr lang="en-IN" dirty="0"/>
          </a:p>
        </p:txBody>
      </p:sp>
      <p:sp>
        <p:nvSpPr>
          <p:cNvPr id="4" name="Slide Number Placeholder 3"/>
          <p:cNvSpPr>
            <a:spLocks noGrp="1"/>
          </p:cNvSpPr>
          <p:nvPr>
            <p:ph type="sldNum" sz="quarter" idx="12"/>
          </p:nvPr>
        </p:nvSpPr>
        <p:spPr/>
        <p:txBody>
          <a:bodyPr/>
          <a:lstStyle/>
          <a:p>
            <a:fld id="{732BED52-2FCF-45FE-BFDD-64A254197B7C}" type="slidenum">
              <a:rPr lang="en-IN" smtClean="0"/>
            </a:fld>
            <a:endParaRPr lang="en-IN"/>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lide Number Placeholder 3"/>
          <p:cNvSpPr>
            <a:spLocks noGrp="1"/>
          </p:cNvSpPr>
          <p:nvPr>
            <p:ph type="sldNum" sz="quarter" idx="10"/>
          </p:nvPr>
        </p:nvSpPr>
        <p:spPr/>
        <p:txBody>
          <a:bodyPr/>
          <a:lstStyle/>
          <a:p>
            <a:pPr>
              <a:defRPr/>
            </a:pPr>
            <a:fld id="{AED38D31-CFC9-4B3A-A5B8-745281C03F9E}" type="slidenum">
              <a:rPr lang="en-US" altLang="zh-TW"/>
            </a:fld>
            <a:endParaRPr lang="en-US" altLang="zh-TW"/>
          </a:p>
        </p:txBody>
      </p:sp>
      <p:pic>
        <p:nvPicPr>
          <p:cNvPr id="27684" name="Picture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1447800"/>
            <a:ext cx="7391400" cy="494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itle 1"/>
          <p:cNvSpPr/>
          <p:nvPr/>
        </p:nvSpPr>
        <p:spPr bwMode="auto">
          <a:xfrm>
            <a:off x="322263" y="317500"/>
            <a:ext cx="8229600"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a:r>
              <a:rPr lang="en-US" sz="3600" b="0" dirty="0" smtClean="0">
                <a:solidFill>
                  <a:schemeClr val="tx2"/>
                </a:solidFill>
                <a:latin typeface="Franklin Gothic Demi" pitchFamily="34" charset="0"/>
              </a:rPr>
              <a:t>      Moore’s </a:t>
            </a:r>
            <a:r>
              <a:rPr lang="en-US" sz="3600" b="0" dirty="0">
                <a:solidFill>
                  <a:schemeClr val="tx2"/>
                </a:solidFill>
                <a:latin typeface="Franklin Gothic Demi" pitchFamily="34" charset="0"/>
              </a:rPr>
              <a:t>Law </a:t>
            </a:r>
            <a:r>
              <a:rPr lang="en-US" sz="3600" b="0" dirty="0" smtClean="0">
                <a:solidFill>
                  <a:schemeClr val="tx2"/>
                </a:solidFill>
                <a:latin typeface="Franklin Gothic Demi" pitchFamily="34" charset="0"/>
              </a:rPr>
              <a:t>(Intel’s </a:t>
            </a:r>
            <a:r>
              <a:rPr lang="en-US" sz="3600" b="0" dirty="0">
                <a:solidFill>
                  <a:schemeClr val="tx2"/>
                </a:solidFill>
                <a:latin typeface="Franklin Gothic Demi" pitchFamily="34" charset="0"/>
              </a:rPr>
              <a:t>Roadmap)</a:t>
            </a:r>
            <a:endParaRPr lang="en-US" sz="3600" b="0" dirty="0">
              <a:solidFill>
                <a:schemeClr val="tx2"/>
              </a:solidFill>
              <a:latin typeface="Franklin Gothic Demi" pitchFamily="34" charset="0"/>
            </a:endParaRPr>
          </a:p>
        </p:txBody>
      </p:sp>
      <p:grpSp>
        <p:nvGrpSpPr>
          <p:cNvPr id="2" name="Group 24"/>
          <p:cNvGrpSpPr/>
          <p:nvPr/>
        </p:nvGrpSpPr>
        <p:grpSpPr bwMode="auto">
          <a:xfrm>
            <a:off x="2790825" y="4341813"/>
            <a:ext cx="2441575" cy="976312"/>
            <a:chOff x="1920" y="2408"/>
            <a:chExt cx="1538" cy="615"/>
          </a:xfrm>
        </p:grpSpPr>
        <p:sp>
          <p:nvSpPr>
            <p:cNvPr id="10269" name="AutoShape 12"/>
            <p:cNvSpPr>
              <a:spLocks noChangeArrowheads="1"/>
            </p:cNvSpPr>
            <p:nvPr/>
          </p:nvSpPr>
          <p:spPr bwMode="auto">
            <a:xfrm rot="3349699">
              <a:off x="2788" y="2020"/>
              <a:ext cx="196" cy="972"/>
            </a:xfrm>
            <a:prstGeom prst="upArrow">
              <a:avLst>
                <a:gd name="adj1" fmla="val 47620"/>
                <a:gd name="adj2" fmla="val 221832"/>
              </a:avLst>
            </a:prstGeom>
            <a:solidFill>
              <a:srgbClr val="FFFF66"/>
            </a:solidFill>
            <a:ln w="9525">
              <a:solidFill>
                <a:srgbClr val="FF3300"/>
              </a:solidFill>
              <a:miter lim="800000"/>
            </a:ln>
          </p:spPr>
          <p:txBody>
            <a:bodyPr vert="eaVert" wrap="none" anchor="ctr"/>
            <a:lstStyle/>
            <a:p>
              <a:endParaRPr lang="en-US" sz="1600" b="0"/>
            </a:p>
          </p:txBody>
        </p:sp>
        <p:sp>
          <p:nvSpPr>
            <p:cNvPr id="10" name="Text Box 13"/>
            <p:cNvSpPr txBox="1">
              <a:spLocks noChangeArrowheads="1"/>
            </p:cNvSpPr>
            <p:nvPr/>
          </p:nvSpPr>
          <p:spPr bwMode="auto">
            <a:xfrm>
              <a:off x="1920" y="2792"/>
              <a:ext cx="1538" cy="231"/>
            </a:xfrm>
            <a:prstGeom prst="rect">
              <a:avLst/>
            </a:prstGeom>
            <a:noFill/>
            <a:ln w="9525">
              <a:noFill/>
              <a:miter lim="800000"/>
            </a:ln>
            <a:effectLst/>
          </p:spPr>
          <p:txBody>
            <a:bodyPr wrap="none">
              <a:spAutoFit/>
            </a:bodyPr>
            <a:lstStyle/>
            <a:p>
              <a:pPr algn="l">
                <a:defRPr/>
              </a:pPr>
              <a:r>
                <a:rPr lang="en-US" sz="1800">
                  <a:solidFill>
                    <a:srgbClr val="FF0000"/>
                  </a:solidFill>
                  <a:effectLst>
                    <a:outerShdw blurRad="38100" dist="38100" dir="2700000" algn="tl">
                      <a:srgbClr val="C0C0C0"/>
                    </a:outerShdw>
                  </a:effectLst>
                  <a:latin typeface="Tahoma" panose="020B0604030504040204" charset="0"/>
                  <a:cs typeface="Arial" panose="020B0604020202020204" pitchFamily="34" charset="0"/>
                </a:rPr>
                <a:t>Exponential growth</a:t>
              </a:r>
              <a:endParaRPr lang="en-US" sz="1800">
                <a:solidFill>
                  <a:srgbClr val="FF0000"/>
                </a:solidFill>
                <a:effectLst>
                  <a:outerShdw blurRad="38100" dist="38100" dir="2700000" algn="tl">
                    <a:srgbClr val="C0C0C0"/>
                  </a:outerShdw>
                </a:effectLst>
                <a:latin typeface="Tahoma" panose="020B0604030504040204" charset="0"/>
                <a:cs typeface="Arial" panose="020B0604020202020204" pitchFamily="34" charset="0"/>
              </a:endParaRPr>
            </a:p>
          </p:txBody>
        </p:sp>
      </p:grpSp>
      <p:sp>
        <p:nvSpPr>
          <p:cNvPr id="11" name="AutoShape 16"/>
          <p:cNvSpPr>
            <a:spLocks noChangeArrowheads="1"/>
          </p:cNvSpPr>
          <p:nvPr/>
        </p:nvSpPr>
        <p:spPr bwMode="auto">
          <a:xfrm>
            <a:off x="5632450" y="3911600"/>
            <a:ext cx="1295400" cy="304800"/>
          </a:xfrm>
          <a:prstGeom prst="wedgeRoundRectCallout">
            <a:avLst>
              <a:gd name="adj1" fmla="val -55394"/>
              <a:gd name="adj2" fmla="val -177083"/>
              <a:gd name="adj3" fmla="val 16667"/>
            </a:avLst>
          </a:prstGeom>
          <a:solidFill>
            <a:srgbClr val="FFFF66"/>
          </a:solidFill>
          <a:ln w="9525">
            <a:solidFill>
              <a:schemeClr val="tx1"/>
            </a:solidFill>
            <a:miter lim="800000"/>
          </a:ln>
        </p:spPr>
        <p:txBody>
          <a:bodyPr/>
          <a:lstStyle/>
          <a:p>
            <a:r>
              <a:rPr lang="en-US" sz="1800" b="0">
                <a:latin typeface="Tahoma" panose="020B0604030504040204" charset="0"/>
              </a:rPr>
              <a:t>42millions</a:t>
            </a:r>
            <a:endParaRPr lang="en-US" sz="1800" b="0">
              <a:latin typeface="Tahoma" panose="020B0604030504040204" charset="0"/>
            </a:endParaRPr>
          </a:p>
        </p:txBody>
      </p:sp>
      <p:grpSp>
        <p:nvGrpSpPr>
          <p:cNvPr id="3" name="Group 22"/>
          <p:cNvGrpSpPr/>
          <p:nvPr/>
        </p:nvGrpSpPr>
        <p:grpSpPr bwMode="auto">
          <a:xfrm>
            <a:off x="239713" y="3546475"/>
            <a:ext cx="935037" cy="2046288"/>
            <a:chOff x="195" y="1907"/>
            <a:chExt cx="589" cy="1289"/>
          </a:xfrm>
        </p:grpSpPr>
        <p:sp>
          <p:nvSpPr>
            <p:cNvPr id="10266" name="AutoShape 14"/>
            <p:cNvSpPr>
              <a:spLocks noChangeArrowheads="1"/>
            </p:cNvSpPr>
            <p:nvPr/>
          </p:nvSpPr>
          <p:spPr bwMode="auto">
            <a:xfrm>
              <a:off x="240" y="2956"/>
              <a:ext cx="528" cy="240"/>
            </a:xfrm>
            <a:prstGeom prst="wedgeRoundRectCallout">
              <a:avLst>
                <a:gd name="adj1" fmla="val 69130"/>
                <a:gd name="adj2" fmla="val 107500"/>
                <a:gd name="adj3" fmla="val 16667"/>
              </a:avLst>
            </a:prstGeom>
            <a:solidFill>
              <a:srgbClr val="FFFF66"/>
            </a:solidFill>
            <a:ln w="9525">
              <a:solidFill>
                <a:schemeClr val="tx1"/>
              </a:solidFill>
              <a:miter lim="800000"/>
            </a:ln>
          </p:spPr>
          <p:txBody>
            <a:bodyPr/>
            <a:lstStyle/>
            <a:p>
              <a:r>
                <a:rPr lang="en-US" sz="1800" b="0">
                  <a:latin typeface="Tahoma" panose="020B0604030504040204" charset="0"/>
                </a:rPr>
                <a:t>2,250</a:t>
              </a:r>
              <a:endParaRPr lang="en-US" sz="1800" b="0">
                <a:latin typeface="Tahoma" panose="020B0604030504040204" charset="0"/>
              </a:endParaRPr>
            </a:p>
          </p:txBody>
        </p:sp>
        <p:pic>
          <p:nvPicPr>
            <p:cNvPr id="10267"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 y="2188"/>
              <a:ext cx="544"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8" name="Text Box 19"/>
            <p:cNvSpPr txBox="1">
              <a:spLocks noChangeArrowheads="1"/>
            </p:cNvSpPr>
            <p:nvPr/>
          </p:nvSpPr>
          <p:spPr bwMode="auto">
            <a:xfrm>
              <a:off x="195" y="1907"/>
              <a:ext cx="573"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chemeClr val="tx1"/>
                  </a:solidFill>
                  <a:latin typeface="Arial" panose="020B0604020202020204" pitchFamily="34" charset="0"/>
                  <a:ea typeface="PMingLiU" pitchFamily="18" charset="-120"/>
                </a:defRPr>
              </a:lvl1pPr>
              <a:lvl2pPr marL="742950" indent="-285750" eaLnBrk="0" hangingPunct="0">
                <a:defRPr sz="1400" b="1">
                  <a:solidFill>
                    <a:schemeClr val="tx1"/>
                  </a:solidFill>
                  <a:latin typeface="Arial" panose="020B0604020202020204" pitchFamily="34" charset="0"/>
                  <a:ea typeface="PMingLiU" pitchFamily="18" charset="-120"/>
                </a:defRPr>
              </a:lvl2pPr>
              <a:lvl3pPr marL="1143000" indent="-228600" eaLnBrk="0" hangingPunct="0">
                <a:defRPr sz="1400" b="1">
                  <a:solidFill>
                    <a:schemeClr val="tx1"/>
                  </a:solidFill>
                  <a:latin typeface="Arial" panose="020B0604020202020204" pitchFamily="34" charset="0"/>
                  <a:ea typeface="PMingLiU" pitchFamily="18" charset="-120"/>
                </a:defRPr>
              </a:lvl3pPr>
              <a:lvl4pPr marL="1600200" indent="-228600" eaLnBrk="0" hangingPunct="0">
                <a:defRPr sz="1400" b="1">
                  <a:solidFill>
                    <a:schemeClr val="tx1"/>
                  </a:solidFill>
                  <a:latin typeface="Arial" panose="020B0604020202020204" pitchFamily="34" charset="0"/>
                  <a:ea typeface="PMingLiU" pitchFamily="18" charset="-120"/>
                </a:defRPr>
              </a:lvl4pPr>
              <a:lvl5pPr marL="2057400" indent="-228600" eaLnBrk="0" hangingPunct="0">
                <a:defRPr sz="1400" b="1">
                  <a:solidFill>
                    <a:schemeClr val="tx1"/>
                  </a:solidFill>
                  <a:latin typeface="Arial" panose="020B0604020202020204" pitchFamily="34" charset="0"/>
                  <a:ea typeface="PMingLiU" pitchFamily="18" charset="-12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9pPr>
            </a:lstStyle>
            <a:p>
              <a:pPr eaLnBrk="1" hangingPunct="1"/>
              <a:r>
                <a:rPr lang="en-US"/>
                <a:t>10 </a:t>
              </a:r>
              <a:r>
                <a:rPr lang="el-GR"/>
                <a:t>μ</a:t>
              </a:r>
              <a:r>
                <a:rPr lang="en-US"/>
                <a:t>m</a:t>
              </a:r>
              <a:endParaRPr lang="en-US"/>
            </a:p>
            <a:p>
              <a:pPr eaLnBrk="1" hangingPunct="1"/>
              <a:r>
                <a:rPr lang="en-US"/>
                <a:t>13.5mm</a:t>
              </a:r>
              <a:r>
                <a:rPr lang="en-US" baseline="30000"/>
                <a:t>2</a:t>
              </a:r>
              <a:endParaRPr lang="el-GR" baseline="30000"/>
            </a:p>
          </p:txBody>
        </p:sp>
      </p:grpSp>
      <p:grpSp>
        <p:nvGrpSpPr>
          <p:cNvPr id="8" name="Group 23"/>
          <p:cNvGrpSpPr/>
          <p:nvPr/>
        </p:nvGrpSpPr>
        <p:grpSpPr bwMode="auto">
          <a:xfrm>
            <a:off x="2416175" y="881063"/>
            <a:ext cx="2701925" cy="1460500"/>
            <a:chOff x="2810" y="204"/>
            <a:chExt cx="1702" cy="920"/>
          </a:xfrm>
        </p:grpSpPr>
        <p:sp>
          <p:nvSpPr>
            <p:cNvPr id="10263" name="AutoShape 17"/>
            <p:cNvSpPr>
              <a:spLocks noChangeArrowheads="1"/>
            </p:cNvSpPr>
            <p:nvPr/>
          </p:nvSpPr>
          <p:spPr bwMode="auto">
            <a:xfrm>
              <a:off x="2810" y="618"/>
              <a:ext cx="896" cy="368"/>
            </a:xfrm>
            <a:prstGeom prst="wedgeRoundRectCallout">
              <a:avLst>
                <a:gd name="adj1" fmla="val 70264"/>
                <a:gd name="adj2" fmla="val 97685"/>
                <a:gd name="adj3" fmla="val 16667"/>
              </a:avLst>
            </a:prstGeom>
            <a:solidFill>
              <a:srgbClr val="FFFF66"/>
            </a:solidFill>
            <a:ln w="9525">
              <a:solidFill>
                <a:schemeClr val="tx1"/>
              </a:solidFill>
              <a:miter lim="800000"/>
            </a:ln>
          </p:spPr>
          <p:txBody>
            <a:bodyPr/>
            <a:lstStyle/>
            <a:p>
              <a:r>
                <a:rPr lang="en-US" sz="1600" b="0">
                  <a:latin typeface="Tahoma" panose="020B0604030504040204" charset="0"/>
                </a:rPr>
                <a:t>1.7 billions</a:t>
              </a:r>
              <a:endParaRPr lang="en-US" sz="1600" b="0">
                <a:latin typeface="Tahoma" panose="020B0604030504040204" charset="0"/>
              </a:endParaRPr>
            </a:p>
            <a:p>
              <a:r>
                <a:rPr lang="en-US" sz="1600" b="0">
                  <a:latin typeface="Tahoma" panose="020B0604030504040204" charset="0"/>
                </a:rPr>
                <a:t>Montecito</a:t>
              </a:r>
              <a:endParaRPr lang="en-US" sz="1600" b="0">
                <a:latin typeface="Tahoma" panose="020B0604030504040204" charset="0"/>
              </a:endParaRPr>
            </a:p>
          </p:txBody>
        </p:sp>
        <p:sp>
          <p:nvSpPr>
            <p:cNvPr id="10264" name="Text Box 20"/>
            <p:cNvSpPr txBox="1">
              <a:spLocks noChangeArrowheads="1"/>
            </p:cNvSpPr>
            <p:nvPr/>
          </p:nvSpPr>
          <p:spPr bwMode="auto">
            <a:xfrm>
              <a:off x="3822" y="204"/>
              <a:ext cx="573" cy="3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chemeClr val="tx1"/>
                  </a:solidFill>
                  <a:latin typeface="Arial" panose="020B0604020202020204" pitchFamily="34" charset="0"/>
                  <a:ea typeface="PMingLiU" pitchFamily="18" charset="-120"/>
                </a:defRPr>
              </a:lvl1pPr>
              <a:lvl2pPr marL="742950" indent="-285750" eaLnBrk="0" hangingPunct="0">
                <a:defRPr sz="1400" b="1">
                  <a:solidFill>
                    <a:schemeClr val="tx1"/>
                  </a:solidFill>
                  <a:latin typeface="Arial" panose="020B0604020202020204" pitchFamily="34" charset="0"/>
                  <a:ea typeface="PMingLiU" pitchFamily="18" charset="-120"/>
                </a:defRPr>
              </a:lvl2pPr>
              <a:lvl3pPr marL="1143000" indent="-228600" eaLnBrk="0" hangingPunct="0">
                <a:defRPr sz="1400" b="1">
                  <a:solidFill>
                    <a:schemeClr val="tx1"/>
                  </a:solidFill>
                  <a:latin typeface="Arial" panose="020B0604020202020204" pitchFamily="34" charset="0"/>
                  <a:ea typeface="PMingLiU" pitchFamily="18" charset="-120"/>
                </a:defRPr>
              </a:lvl3pPr>
              <a:lvl4pPr marL="1600200" indent="-228600" eaLnBrk="0" hangingPunct="0">
                <a:defRPr sz="1400" b="1">
                  <a:solidFill>
                    <a:schemeClr val="tx1"/>
                  </a:solidFill>
                  <a:latin typeface="Arial" panose="020B0604020202020204" pitchFamily="34" charset="0"/>
                  <a:ea typeface="PMingLiU" pitchFamily="18" charset="-120"/>
                </a:defRPr>
              </a:lvl4pPr>
              <a:lvl5pPr marL="2057400" indent="-228600" eaLnBrk="0" hangingPunct="0">
                <a:defRPr sz="1400" b="1">
                  <a:solidFill>
                    <a:schemeClr val="tx1"/>
                  </a:solidFill>
                  <a:latin typeface="Arial" panose="020B0604020202020204" pitchFamily="34" charset="0"/>
                  <a:ea typeface="PMingLiU" pitchFamily="18" charset="-12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9pPr>
            </a:lstStyle>
            <a:p>
              <a:pPr eaLnBrk="1" hangingPunct="1"/>
              <a:r>
                <a:rPr lang="en-US"/>
                <a:t>90 nm</a:t>
              </a:r>
              <a:endParaRPr lang="en-US"/>
            </a:p>
            <a:p>
              <a:pPr eaLnBrk="1" hangingPunct="1"/>
              <a:r>
                <a:rPr lang="en-US"/>
                <a:t>596 mm</a:t>
              </a:r>
              <a:r>
                <a:rPr lang="en-US" baseline="30000"/>
                <a:t>2</a:t>
              </a:r>
              <a:endParaRPr lang="el-GR" baseline="30000"/>
            </a:p>
          </p:txBody>
        </p:sp>
        <p:pic>
          <p:nvPicPr>
            <p:cNvPr id="10265" name="Picture 21" descr="Montecito_small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8" y="550"/>
              <a:ext cx="734" cy="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 name="Group 20"/>
          <p:cNvGrpSpPr/>
          <p:nvPr/>
        </p:nvGrpSpPr>
        <p:grpSpPr bwMode="auto">
          <a:xfrm>
            <a:off x="5257800" y="1066800"/>
            <a:ext cx="2668588" cy="1165225"/>
            <a:chOff x="5554967" y="581025"/>
            <a:chExt cx="2668283" cy="1165226"/>
          </a:xfrm>
        </p:grpSpPr>
        <p:pic>
          <p:nvPicPr>
            <p:cNvPr id="10260" name="Picture 26" descr="http://www.thg.ru/technews/images/intel_tukwila_cpu_2-24030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4805" y="654050"/>
              <a:ext cx="733070" cy="1092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1" name="AutoShape 17"/>
            <p:cNvSpPr>
              <a:spLocks noChangeArrowheads="1"/>
            </p:cNvSpPr>
            <p:nvPr/>
          </p:nvSpPr>
          <p:spPr bwMode="auto">
            <a:xfrm>
              <a:off x="7127875" y="581025"/>
              <a:ext cx="1095375" cy="584200"/>
            </a:xfrm>
            <a:prstGeom prst="wedgeRoundRectCallout">
              <a:avLst>
                <a:gd name="adj1" fmla="val -61199"/>
                <a:gd name="adj2" fmla="val 158426"/>
                <a:gd name="adj3" fmla="val 16667"/>
              </a:avLst>
            </a:prstGeom>
            <a:solidFill>
              <a:srgbClr val="FFFF00">
                <a:alpha val="47058"/>
              </a:srgbClr>
            </a:solidFill>
            <a:ln w="9525">
              <a:solidFill>
                <a:schemeClr val="tx1"/>
              </a:solidFill>
              <a:miter lim="800000"/>
            </a:ln>
          </p:spPr>
          <p:txBody>
            <a:bodyPr/>
            <a:lstStyle/>
            <a:p>
              <a:r>
                <a:rPr lang="en-US" sz="1600" b="0">
                  <a:latin typeface="Tahoma" panose="020B0604030504040204" charset="0"/>
                </a:rPr>
                <a:t>2 billions</a:t>
              </a:r>
              <a:endParaRPr lang="en-US" sz="1600" b="0">
                <a:latin typeface="Tahoma" panose="020B0604030504040204" charset="0"/>
              </a:endParaRPr>
            </a:p>
            <a:p>
              <a:r>
                <a:rPr lang="en-US" sz="1600" b="0">
                  <a:latin typeface="Tahoma" panose="020B0604030504040204" charset="0"/>
                </a:rPr>
                <a:t>Tukwila</a:t>
              </a:r>
              <a:endParaRPr lang="en-US" sz="1600" b="0">
                <a:latin typeface="Tahoma" panose="020B0604030504040204" charset="0"/>
              </a:endParaRPr>
            </a:p>
          </p:txBody>
        </p:sp>
        <p:sp>
          <p:nvSpPr>
            <p:cNvPr id="10262" name="Text Box 20"/>
            <p:cNvSpPr txBox="1">
              <a:spLocks noChangeArrowheads="1"/>
            </p:cNvSpPr>
            <p:nvPr/>
          </p:nvSpPr>
          <p:spPr bwMode="auto">
            <a:xfrm>
              <a:off x="5554967" y="581025"/>
              <a:ext cx="909534"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chemeClr val="tx1"/>
                  </a:solidFill>
                  <a:latin typeface="Arial" panose="020B0604020202020204" pitchFamily="34" charset="0"/>
                  <a:ea typeface="PMingLiU" pitchFamily="18" charset="-120"/>
                </a:defRPr>
              </a:lvl1pPr>
              <a:lvl2pPr marL="742950" indent="-285750" eaLnBrk="0" hangingPunct="0">
                <a:defRPr sz="1400" b="1">
                  <a:solidFill>
                    <a:schemeClr val="tx1"/>
                  </a:solidFill>
                  <a:latin typeface="Arial" panose="020B0604020202020204" pitchFamily="34" charset="0"/>
                  <a:ea typeface="PMingLiU" pitchFamily="18" charset="-120"/>
                </a:defRPr>
              </a:lvl2pPr>
              <a:lvl3pPr marL="1143000" indent="-228600" eaLnBrk="0" hangingPunct="0">
                <a:defRPr sz="1400" b="1">
                  <a:solidFill>
                    <a:schemeClr val="tx1"/>
                  </a:solidFill>
                  <a:latin typeface="Arial" panose="020B0604020202020204" pitchFamily="34" charset="0"/>
                  <a:ea typeface="PMingLiU" pitchFamily="18" charset="-120"/>
                </a:defRPr>
              </a:lvl3pPr>
              <a:lvl4pPr marL="1600200" indent="-228600" eaLnBrk="0" hangingPunct="0">
                <a:defRPr sz="1400" b="1">
                  <a:solidFill>
                    <a:schemeClr val="tx1"/>
                  </a:solidFill>
                  <a:latin typeface="Arial" panose="020B0604020202020204" pitchFamily="34" charset="0"/>
                  <a:ea typeface="PMingLiU" pitchFamily="18" charset="-120"/>
                </a:defRPr>
              </a:lvl4pPr>
              <a:lvl5pPr marL="2057400" indent="-228600" eaLnBrk="0" hangingPunct="0">
                <a:defRPr sz="1400" b="1">
                  <a:solidFill>
                    <a:schemeClr val="tx1"/>
                  </a:solidFill>
                  <a:latin typeface="Arial" panose="020B0604020202020204" pitchFamily="34" charset="0"/>
                  <a:ea typeface="PMingLiU" pitchFamily="18" charset="-12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9pPr>
            </a:lstStyle>
            <a:p>
              <a:pPr eaLnBrk="1" hangingPunct="1"/>
              <a:r>
                <a:rPr lang="en-US"/>
                <a:t>65 nm</a:t>
              </a:r>
              <a:endParaRPr lang="en-US"/>
            </a:p>
            <a:p>
              <a:pPr eaLnBrk="1" hangingPunct="1"/>
              <a:r>
                <a:rPr lang="en-US"/>
                <a:t>698 mm</a:t>
              </a:r>
              <a:r>
                <a:rPr lang="en-US" baseline="30000"/>
                <a:t>2</a:t>
              </a:r>
              <a:endParaRPr lang="el-GR" baseline="30000"/>
            </a:p>
          </p:txBody>
        </p:sp>
      </p:grpSp>
      <p:sp>
        <p:nvSpPr>
          <p:cNvPr id="28" name="TextBox 27"/>
          <p:cNvSpPr txBox="1"/>
          <p:nvPr/>
        </p:nvSpPr>
        <p:spPr>
          <a:xfrm>
            <a:off x="889000" y="6375400"/>
            <a:ext cx="1979613" cy="276225"/>
          </a:xfrm>
          <a:prstGeom prst="rect">
            <a:avLst/>
          </a:prstGeom>
          <a:noFill/>
        </p:spPr>
        <p:txBody>
          <a:bodyPr>
            <a:spAutoFit/>
          </a:bodyPr>
          <a:lstStyle/>
          <a:p>
            <a:pPr>
              <a:defRPr/>
            </a:pPr>
            <a:r>
              <a:rPr lang="en-US" sz="1200" b="0" dirty="0">
                <a:effectLst>
                  <a:outerShdw blurRad="38100" dist="38100" dir="2700000" algn="tl">
                    <a:srgbClr val="000000">
                      <a:alpha val="43137"/>
                    </a:srgbClr>
                  </a:outerShdw>
                </a:effectLst>
                <a:cs typeface="Arial" panose="020B0604020202020204" pitchFamily="34" charset="0"/>
              </a:rPr>
              <a:t>Source: Intel Corp.</a:t>
            </a:r>
            <a:endParaRPr lang="en-US" sz="1200" b="0" dirty="0">
              <a:effectLst>
                <a:outerShdw blurRad="38100" dist="38100" dir="2700000" algn="tl">
                  <a:srgbClr val="000000">
                    <a:alpha val="43137"/>
                  </a:srgbClr>
                </a:outerShdw>
              </a:effectLst>
              <a:cs typeface="Arial" panose="020B0604020202020204" pitchFamily="34" charset="0"/>
            </a:endParaRPr>
          </a:p>
        </p:txBody>
      </p:sp>
      <p:grpSp>
        <p:nvGrpSpPr>
          <p:cNvPr id="7" name="Group 6"/>
          <p:cNvGrpSpPr/>
          <p:nvPr/>
        </p:nvGrpSpPr>
        <p:grpSpPr bwMode="auto">
          <a:xfrm>
            <a:off x="7391400" y="838200"/>
            <a:ext cx="1479550" cy="2173288"/>
            <a:chOff x="7418325" y="842737"/>
            <a:chExt cx="1479613" cy="2173747"/>
          </a:xfrm>
        </p:grpSpPr>
        <p:pic>
          <p:nvPicPr>
            <p:cNvPr id="10258" name="Picture 4" descr="http://www.maximumpc.com/files/u69/Fermi_Di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880" y="842737"/>
              <a:ext cx="754239" cy="748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9" name="Rounded Rectangular Callout 5"/>
            <p:cNvSpPr>
              <a:spLocks noChangeArrowheads="1"/>
            </p:cNvSpPr>
            <p:nvPr/>
          </p:nvSpPr>
          <p:spPr bwMode="auto">
            <a:xfrm>
              <a:off x="7418325" y="2122532"/>
              <a:ext cx="1479613" cy="893952"/>
            </a:xfrm>
            <a:prstGeom prst="wedgeRoundRectCallout">
              <a:avLst>
                <a:gd name="adj1" fmla="val 34486"/>
                <a:gd name="adj2" fmla="val -137810"/>
                <a:gd name="adj3" fmla="val 16667"/>
              </a:avLst>
            </a:prstGeom>
            <a:solidFill>
              <a:srgbClr val="FFFF00">
                <a:alpha val="63136"/>
              </a:srgbClr>
            </a:solidFill>
            <a:ln w="9525" algn="ctr">
              <a:solidFill>
                <a:srgbClr val="800080"/>
              </a:solidFill>
              <a:round/>
              <a:tailEnd type="triangle" w="med" len="med"/>
            </a:ln>
          </p:spPr>
          <p:txBody>
            <a:bodyPr>
              <a:spAutoFit/>
            </a:bodyPr>
            <a:lstStyle/>
            <a:p>
              <a:r>
                <a:rPr lang="en-US" sz="1600" b="0"/>
                <a:t>3 billions</a:t>
              </a:r>
              <a:endParaRPr lang="en-US" sz="1600" b="0"/>
            </a:p>
            <a:p>
              <a:r>
                <a:rPr lang="en-US" sz="1600" b="0"/>
                <a:t>Nvidia Fermi @40nm</a:t>
              </a:r>
              <a:endParaRPr lang="en-US" sz="1600" b="0"/>
            </a:p>
          </p:txBody>
        </p:sp>
      </p:grpSp>
      <p:grpSp>
        <p:nvGrpSpPr>
          <p:cNvPr id="27724" name="Group 76"/>
          <p:cNvGrpSpPr/>
          <p:nvPr/>
        </p:nvGrpSpPr>
        <p:grpSpPr bwMode="auto">
          <a:xfrm>
            <a:off x="7010400" y="4419600"/>
            <a:ext cx="1905000" cy="1898650"/>
            <a:chOff x="4416" y="2784"/>
            <a:chExt cx="1200" cy="1196"/>
          </a:xfrm>
        </p:grpSpPr>
        <p:pic>
          <p:nvPicPr>
            <p:cNvPr id="10256" name="Picture 75" descr="Alter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48" y="3408"/>
              <a:ext cx="576" cy="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7" name="Rounded Rectangular Callout 5"/>
            <p:cNvSpPr>
              <a:spLocks noChangeArrowheads="1"/>
            </p:cNvSpPr>
            <p:nvPr/>
          </p:nvSpPr>
          <p:spPr bwMode="auto">
            <a:xfrm>
              <a:off x="4416" y="2784"/>
              <a:ext cx="1200" cy="563"/>
            </a:xfrm>
            <a:prstGeom prst="wedgeRoundRectCallout">
              <a:avLst>
                <a:gd name="adj1" fmla="val 11667"/>
                <a:gd name="adj2" fmla="val 82148"/>
                <a:gd name="adj3" fmla="val 16667"/>
              </a:avLst>
            </a:prstGeom>
            <a:solidFill>
              <a:srgbClr val="FFFF00">
                <a:alpha val="63136"/>
              </a:srgbClr>
            </a:solidFill>
            <a:ln w="9525" algn="ctr">
              <a:solidFill>
                <a:srgbClr val="800080"/>
              </a:solidFill>
              <a:round/>
              <a:tailEnd type="triangle" w="med" len="med"/>
            </a:ln>
          </p:spPr>
          <p:txBody>
            <a:bodyPr>
              <a:spAutoFit/>
            </a:bodyPr>
            <a:lstStyle/>
            <a:p>
              <a:r>
                <a:rPr lang="en-US" sz="1600" b="0"/>
                <a:t>3.9 billions</a:t>
              </a:r>
              <a:endParaRPr lang="en-US" sz="1600" b="0"/>
            </a:p>
            <a:p>
              <a:r>
                <a:rPr lang="en-US" sz="1600" b="0"/>
                <a:t>Altera Stratix FPGA @28nm</a:t>
              </a:r>
              <a:endParaRPr lang="en-US" sz="1600" b="0"/>
            </a:p>
          </p:txBody>
        </p:sp>
      </p:grpSp>
      <p:sp>
        <p:nvSpPr>
          <p:cNvPr id="10254" name="AutoShape 71" descr="Z"/>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0255" name="AutoShape 73" descr="Z"/>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00"/>
                                        <p:tgtEl>
                                          <p:spTgt spid="11"/>
                                        </p:tgtEl>
                                      </p:cBhvr>
                                    </p:animEffect>
                                  </p:childTnLst>
                                </p:cTn>
                              </p:par>
                            </p:childTnLst>
                          </p:cTn>
                        </p:par>
                        <p:par>
                          <p:cTn id="21" fill="hold">
                            <p:stCondLst>
                              <p:cond delay="500"/>
                            </p:stCondLst>
                            <p:childTnLst>
                              <p:par>
                                <p:cTn id="22" presetID="22" presetClass="entr" presetSubtype="8" fill="hold" nodeType="afterEffect">
                                  <p:stCondLst>
                                    <p:cond delay="100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500"/>
                                        <p:tgtEl>
                                          <p:spTgt spid="8"/>
                                        </p:tgtEl>
                                      </p:cBhvr>
                                    </p:animEffect>
                                  </p:childTnLst>
                                </p:cTn>
                              </p:par>
                            </p:childTnLst>
                          </p:cTn>
                        </p:par>
                        <p:par>
                          <p:cTn id="25" fill="hold">
                            <p:stCondLst>
                              <p:cond delay="2000"/>
                            </p:stCondLst>
                            <p:childTnLst>
                              <p:par>
                                <p:cTn id="26" presetID="1" presetClass="entr" presetSubtype="0" fill="hold" nodeType="afterEffect">
                                  <p:stCondLst>
                                    <p:cond delay="1000"/>
                                  </p:stCondLst>
                                  <p:childTnLst>
                                    <p:set>
                                      <p:cBhvr>
                                        <p:cTn id="27" dur="1" fill="hold">
                                          <p:stCondLst>
                                            <p:cond delay="0"/>
                                          </p:stCondLst>
                                        </p:cTn>
                                        <p:tgtEl>
                                          <p:spTgt spid="12"/>
                                        </p:tgtEl>
                                        <p:attrNameLst>
                                          <p:attrName>style.visibility</p:attrName>
                                        </p:attrNameLst>
                                      </p:cBhvr>
                                      <p:to>
                                        <p:strVal val="visible"/>
                                      </p:to>
                                    </p:set>
                                  </p:childTnLst>
                                </p:cTn>
                              </p:par>
                            </p:childTnLst>
                          </p:cTn>
                        </p:par>
                        <p:par>
                          <p:cTn id="28" fill="hold">
                            <p:stCondLst>
                              <p:cond delay="3000"/>
                            </p:stCondLst>
                            <p:childTnLst>
                              <p:par>
                                <p:cTn id="29" presetID="1" presetClass="entr" presetSubtype="0" fill="hold" nodeType="afterEffect">
                                  <p:stCondLst>
                                    <p:cond delay="1000"/>
                                  </p:stCondLst>
                                  <p:childTnLst>
                                    <p:set>
                                      <p:cBhvr>
                                        <p:cTn id="30" dur="1" fill="hold">
                                          <p:stCondLst>
                                            <p:cond delay="0"/>
                                          </p:stCondLst>
                                        </p:cTn>
                                        <p:tgtEl>
                                          <p:spTgt spid="7"/>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nodeType="afterEffect">
                                  <p:stCondLst>
                                    <p:cond delay="0"/>
                                  </p:stCondLst>
                                  <p:childTnLst>
                                    <p:set>
                                      <p:cBhvr>
                                        <p:cTn id="33" dur="1" fill="hold">
                                          <p:stCondLst>
                                            <p:cond delay="0"/>
                                          </p:stCondLst>
                                        </p:cTn>
                                        <p:tgtEl>
                                          <p:spTgt spid="277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autoUpdateAnimBg="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mc:AlternateContent xmlns:mc="http://schemas.openxmlformats.org/markup-compatibility/2006">
        <mc:Choice xmlns:a14="http://schemas.microsoft.com/office/drawing/2010/main" Requires="a14">
          <p:sp>
            <p:nvSpPr>
              <p:cNvPr id="4" name="TextBox 3"/>
              <p:cNvSpPr txBox="1"/>
              <p:nvPr/>
            </p:nvSpPr>
            <p:spPr>
              <a:xfrm>
                <a:off x="860612" y="116632"/>
                <a:ext cx="8175884" cy="4430444"/>
              </a:xfrm>
              <a:prstGeom prst="rect">
                <a:avLst/>
              </a:prstGeom>
              <a:noFill/>
            </p:spPr>
            <p:txBody>
              <a:bodyPr wrap="square" rtlCol="0">
                <a:spAutoFit/>
              </a:bodyPr>
              <a:lstStyle/>
              <a:p>
                <a:r>
                  <a:rPr lang="en-IN" sz="2400" dirty="0" smtClean="0"/>
                  <a:t>Speedup</a:t>
                </a:r>
                <a:r>
                  <a:rPr lang="en-IN" sz="2400" baseline="-25000" dirty="0" err="1" smtClean="0"/>
                  <a:t>overall</a:t>
                </a:r>
                <a:r>
                  <a:rPr lang="en-IN" sz="2400" baseline="-25000" dirty="0" smtClean="0"/>
                  <a:t>  </a:t>
                </a:r>
                <a:r>
                  <a:rPr lang="en-IN" sz="2400" dirty="0" smtClean="0"/>
                  <a:t> = </a:t>
                </a:r>
                <a14:m>
                  <m:oMath xmlns:m="http://schemas.openxmlformats.org/officeDocument/2006/math">
                    <m:f>
                      <m:fPr>
                        <m:ctrlPr>
                          <a:rPr lang="en-US" sz="2400" i="1">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𝐸𝑥𝑒𝑐𝑢𝑡𝑖𝑜𝑛</m:t>
                        </m:r>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𝑡𝑖𝑚𝑒𝑜𝑙𝑑</m:t>
                        </m:r>
                      </m:num>
                      <m:den>
                        <m:r>
                          <a:rPr lang="en-US" sz="2400" i="1">
                            <a:latin typeface="Cambria Math" panose="02040503050406030204" pitchFamily="18" charset="0"/>
                            <a:cs typeface="Times New Roman" panose="02020603050405020304" pitchFamily="18" charset="0"/>
                          </a:rPr>
                          <m:t>𝐸𝑥𝑒𝑐𝑢𝑡𝑖𝑜𝑛</m:t>
                        </m:r>
                        <m:r>
                          <a:rPr lang="en-US" sz="2400" i="1">
                            <a:latin typeface="Cambria Math" panose="02040503050406030204" pitchFamily="18" charset="0"/>
                            <a:cs typeface="Times New Roman" panose="02020603050405020304" pitchFamily="18" charset="0"/>
                          </a:rPr>
                          <m:t> </m:t>
                        </m:r>
                        <m:r>
                          <a:rPr lang="en-US" sz="2400" i="1">
                            <a:latin typeface="Cambria Math" panose="02040503050406030204" pitchFamily="18" charset="0"/>
                            <a:cs typeface="Times New Roman" panose="02020603050405020304" pitchFamily="18" charset="0"/>
                          </a:rPr>
                          <m:t>𝑡𝑖𝑚𝑒</m:t>
                        </m:r>
                        <m:r>
                          <a:rPr lang="en-US" sz="2400" b="0" i="1" smtClean="0">
                            <a:latin typeface="Cambria Math" panose="02040503050406030204" pitchFamily="18" charset="0"/>
                            <a:cs typeface="Times New Roman" panose="02020603050405020304" pitchFamily="18" charset="0"/>
                          </a:rPr>
                          <m:t> </m:t>
                        </m:r>
                        <m:r>
                          <a:rPr lang="en-US" sz="2400" b="0" i="1" baseline="-25000" smtClean="0">
                            <a:latin typeface="Cambria Math" panose="02040503050406030204" pitchFamily="18" charset="0"/>
                            <a:cs typeface="Times New Roman" panose="02020603050405020304" pitchFamily="18" charset="0"/>
                          </a:rPr>
                          <m:t>𝑛𝑒𝑤</m:t>
                        </m:r>
                      </m:den>
                    </m:f>
                  </m:oMath>
                </a14:m>
                <a:r>
                  <a:rPr lang="en-IN" sz="2400" dirty="0" smtClean="0"/>
                  <a:t> = </a:t>
                </a:r>
                <a14:m>
                  <m:oMath xmlns:m="http://schemas.openxmlformats.org/officeDocument/2006/math">
                    <m:f>
                      <m:fPr>
                        <m:ctrlPr>
                          <a:rPr lang="en-US" sz="2400" i="1">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1</m:t>
                        </m:r>
                      </m:num>
                      <m:den>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1</m:t>
                            </m:r>
                            <m:r>
                              <a:rPr lang="en-US" sz="2400" b="0" i="1" smtClean="0">
                                <a:latin typeface="Cambria Math" panose="02040503050406030204" pitchFamily="18" charset="0"/>
                                <a:cs typeface="Times New Roman" panose="02020603050405020304" pitchFamily="18" charset="0"/>
                              </a:rPr>
                              <m:t> − </m:t>
                            </m:r>
                            <m:r>
                              <a:rPr lang="en-US" sz="2400" b="0" i="1" smtClean="0">
                                <a:latin typeface="Cambria Math" panose="02040503050406030204" pitchFamily="18" charset="0"/>
                                <a:cs typeface="Times New Roman" panose="02020603050405020304" pitchFamily="18" charset="0"/>
                              </a:rPr>
                              <m:t>𝐹𝑟𝑎𝑐𝑡𝑖𝑜𝑛</m:t>
                            </m:r>
                            <m:r>
                              <a:rPr lang="en-US" sz="2400" b="0" i="1" smtClean="0">
                                <a:latin typeface="Cambria Math" panose="02040503050406030204" pitchFamily="18" charset="0"/>
                                <a:cs typeface="Times New Roman" panose="02020603050405020304" pitchFamily="18" charset="0"/>
                              </a:rPr>
                              <m:t> </m:t>
                            </m:r>
                            <m:r>
                              <a:rPr lang="en-US" sz="2400" b="0" i="1" baseline="-25000" smtClean="0">
                                <a:latin typeface="Cambria Math" panose="02040503050406030204" pitchFamily="18" charset="0"/>
                                <a:cs typeface="Times New Roman" panose="02020603050405020304" pitchFamily="18" charset="0"/>
                              </a:rPr>
                              <m:t>𝑒𝑛ℎ𝑎𝑛𝑐𝑒𝑑</m:t>
                            </m:r>
                          </m:e>
                        </m:d>
                        <m:r>
                          <a:rPr lang="en-US" sz="2400" b="0" i="1" smtClean="0">
                            <a:latin typeface="Cambria Math" panose="02040503050406030204" pitchFamily="18" charset="0"/>
                            <a:cs typeface="Times New Roman" panose="02020603050405020304" pitchFamily="18" charset="0"/>
                          </a:rPr>
                          <m:t>+</m:t>
                        </m:r>
                        <m:f>
                          <m:fPr>
                            <m:ctrlPr>
                              <a:rPr lang="en-US" sz="2400" i="1">
                                <a:latin typeface="Cambria Math" panose="02040503050406030204" pitchFamily="18" charset="0"/>
                                <a:cs typeface="Times New Roman" panose="02020603050405020304" pitchFamily="18" charset="0"/>
                              </a:rPr>
                            </m:ctrlPr>
                          </m:fPr>
                          <m:num>
                            <m:r>
                              <a:rPr lang="en-US" sz="2400" i="1">
                                <a:latin typeface="Cambria Math" panose="02040503050406030204" pitchFamily="18" charset="0"/>
                                <a:cs typeface="Times New Roman" panose="02020603050405020304" pitchFamily="18" charset="0"/>
                              </a:rPr>
                              <m:t>𝐹𝑟𝑎𝑐𝑡𝑖𝑜𝑛</m:t>
                            </m:r>
                            <m:r>
                              <a:rPr lang="en-US" sz="2400" i="1" baseline="-25000">
                                <a:latin typeface="Cambria Math" panose="02040503050406030204" pitchFamily="18" charset="0"/>
                                <a:cs typeface="Times New Roman" panose="02020603050405020304" pitchFamily="18" charset="0"/>
                              </a:rPr>
                              <m:t>𝑒𝑛ℎ𝑎𝑛𝑐𝑒𝑑</m:t>
                            </m:r>
                          </m:num>
                          <m:den>
                            <m:r>
                              <a:rPr lang="en-US" sz="2400" i="1">
                                <a:latin typeface="Cambria Math" panose="02040503050406030204" pitchFamily="18" charset="0"/>
                                <a:cs typeface="Times New Roman" panose="02020603050405020304" pitchFamily="18" charset="0"/>
                              </a:rPr>
                              <m:t>𝑆𝑝𝑒𝑒𝑑𝑢𝑝</m:t>
                            </m:r>
                            <m:r>
                              <a:rPr lang="en-US" sz="2400" i="1" baseline="-25000">
                                <a:latin typeface="Cambria Math" panose="02040503050406030204" pitchFamily="18" charset="0"/>
                                <a:cs typeface="Times New Roman" panose="02020603050405020304" pitchFamily="18" charset="0"/>
                              </a:rPr>
                              <m:t>𝑒𝑛ℎ𝑎𝑛𝑐𝑒𝑑</m:t>
                            </m:r>
                          </m:den>
                        </m:f>
                      </m:den>
                    </m:f>
                  </m:oMath>
                </a14:m>
                <a:endParaRPr lang="en-IN" sz="2400" dirty="0" smtClean="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pPr algn="just"/>
                <a:r>
                  <a:rPr lang="en-IN" sz="2400" dirty="0" smtClean="0">
                    <a:latin typeface="Times New Roman" panose="02020603050405020304" pitchFamily="18" charset="0"/>
                    <a:cs typeface="Times New Roman" panose="02020603050405020304" pitchFamily="18" charset="0"/>
                  </a:rPr>
                  <a:t>Example: It is required to enhance the processer that is used for Web services.  The new processor available is 10 times faster on computation in the Web serving application over the used processor. </a:t>
                </a:r>
                <a:r>
                  <a:rPr lang="en-US" sz="2400" dirty="0">
                    <a:latin typeface="Times New Roman" panose="02020603050405020304" pitchFamily="18" charset="0"/>
                    <a:cs typeface="Times New Roman" panose="02020603050405020304" pitchFamily="18" charset="0"/>
                  </a:rPr>
                  <a:t>Assuming that the original processor is busy with computation 40% of the time and is waiting for I/O 60% of the time, what is the overall speedup gained by incorporating the enhancement</a:t>
                </a:r>
                <a:r>
                  <a:rPr lang="en-US" sz="2400" dirty="0" smtClean="0">
                    <a:latin typeface="Times New Roman" panose="02020603050405020304" pitchFamily="18" charset="0"/>
                    <a:cs typeface="Times New Roman" panose="02020603050405020304" pitchFamily="18" charset="0"/>
                  </a:rPr>
                  <a:t>?</a:t>
                </a:r>
                <a:endParaRPr lang="en-US" sz="2400" dirty="0" smtClean="0">
                  <a:latin typeface="Times New Roman" panose="02020603050405020304" pitchFamily="18" charset="0"/>
                  <a:cs typeface="Times New Roman" panose="02020603050405020304" pitchFamily="18" charset="0"/>
                </a:endParaRPr>
              </a:p>
              <a:p>
                <a:pPr algn="just"/>
                <a:endParaRPr lang="en-US" sz="800" dirty="0">
                  <a:latin typeface="Times New Roman" panose="02020603050405020304" pitchFamily="18" charset="0"/>
                  <a:cs typeface="Times New Roman" panose="02020603050405020304" pitchFamily="18" charset="0"/>
                </a:endParaRPr>
              </a:p>
            </p:txBody>
          </p:sp>
        </mc:Choice>
        <mc:Fallback>
          <p:sp>
            <p:nvSpPr>
              <p:cNvPr id="4" name="TextBox 3"/>
              <p:cNvSpPr txBox="1">
                <a:spLocks noRot="1" noChangeAspect="1" noMove="1" noResize="1" noEditPoints="1" noAdjustHandles="1" noChangeArrowheads="1" noChangeShapeType="1" noTextEdit="1"/>
              </p:cNvSpPr>
              <p:nvPr/>
            </p:nvSpPr>
            <p:spPr>
              <a:xfrm>
                <a:off x="860612" y="116632"/>
                <a:ext cx="8175884" cy="4430444"/>
              </a:xfrm>
              <a:prstGeom prst="rect">
                <a:avLst/>
              </a:prstGeom>
              <a:blipFill rotWithShape="1">
                <a:blip r:embed="rId2"/>
                <a:stretch>
                  <a:fillRect l="-2" t="-10" r="5" b="11"/>
                </a:stretch>
              </a:blipFill>
            </p:spPr>
            <p:txBody>
              <a:bodyPr/>
              <a:lstStyle/>
              <a:p>
                <a:r>
                  <a:rPr lang="en-US" altLang="en-US">
                    <a:noFill/>
                  </a:rPr>
                  <a:t> </a:t>
                </a:r>
              </a:p>
            </p:txBody>
          </p:sp>
        </mc:Fallback>
      </mc:AlternateContent>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mc:AlternateContent xmlns:mc="http://schemas.openxmlformats.org/markup-compatibility/2006">
        <mc:Choice xmlns:a14="http://schemas.microsoft.com/office/drawing/2010/main" Requires="a14">
          <p:sp>
            <p:nvSpPr>
              <p:cNvPr id="4" name="TextBox 3"/>
              <p:cNvSpPr txBox="1"/>
              <p:nvPr/>
            </p:nvSpPr>
            <p:spPr>
              <a:xfrm>
                <a:off x="860612" y="116632"/>
                <a:ext cx="8175884" cy="2097113"/>
              </a:xfrm>
              <a:prstGeom prst="rect">
                <a:avLst/>
              </a:prstGeom>
              <a:noFill/>
            </p:spPr>
            <p:txBody>
              <a:bodyPr wrap="square" rtlCol="0">
                <a:spAutoFit/>
              </a:bodyPr>
              <a:lstStyle/>
              <a:p>
                <a:pPr algn="just"/>
                <a:endParaRPr lang="en-US" sz="800" dirty="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Fraction</a:t>
                </a:r>
                <a:r>
                  <a:rPr lang="en-US" sz="2400" baseline="-25000" dirty="0" err="1" smtClean="0">
                    <a:latin typeface="Times New Roman" panose="02020603050405020304" pitchFamily="18" charset="0"/>
                    <a:cs typeface="Times New Roman" panose="02020603050405020304" pitchFamily="18" charset="0"/>
                  </a:rPr>
                  <a:t>enhanced</a:t>
                </a:r>
                <a:r>
                  <a:rPr lang="en-US" sz="2400" dirty="0" smtClean="0">
                    <a:latin typeface="Times New Roman" panose="02020603050405020304" pitchFamily="18" charset="0"/>
                    <a:cs typeface="Times New Roman" panose="02020603050405020304" pitchFamily="18" charset="0"/>
                  </a:rPr>
                  <a:t> = 0.4                 </a:t>
                </a:r>
                <a:r>
                  <a:rPr lang="en-US" sz="2400" dirty="0" err="1" smtClean="0">
                    <a:latin typeface="Times New Roman" panose="02020603050405020304" pitchFamily="18" charset="0"/>
                    <a:cs typeface="Times New Roman" panose="02020603050405020304" pitchFamily="18" charset="0"/>
                  </a:rPr>
                  <a:t>Speedup</a:t>
                </a:r>
                <a:r>
                  <a:rPr lang="en-US" sz="2400" baseline="-25000" dirty="0" err="1" smtClean="0">
                    <a:latin typeface="Times New Roman" panose="02020603050405020304" pitchFamily="18" charset="0"/>
                    <a:cs typeface="Times New Roman" panose="02020603050405020304" pitchFamily="18" charset="0"/>
                  </a:rPr>
                  <a:t>enhanced</a:t>
                </a:r>
                <a:r>
                  <a:rPr lang="en-US" sz="2400" dirty="0" smtClean="0">
                    <a:latin typeface="Times New Roman" panose="02020603050405020304" pitchFamily="18" charset="0"/>
                    <a:cs typeface="Times New Roman" panose="02020603050405020304" pitchFamily="18" charset="0"/>
                  </a:rPr>
                  <a:t> = 10</a:t>
                </a:r>
                <a:endParaRPr lang="en-US" sz="2400" dirty="0" smtClean="0">
                  <a:latin typeface="Times New Roman" panose="02020603050405020304" pitchFamily="18" charset="0"/>
                  <a:cs typeface="Times New Roman" panose="02020603050405020304" pitchFamily="18" charset="0"/>
                </a:endParaRPr>
              </a:p>
              <a:p>
                <a:pPr algn="just"/>
                <a:endParaRPr lang="en-US" sz="800" dirty="0">
                  <a:latin typeface="Times New Roman" panose="02020603050405020304" pitchFamily="18" charset="0"/>
                  <a:cs typeface="Times New Roman" panose="02020603050405020304" pitchFamily="18" charset="0"/>
                </a:endParaRPr>
              </a:p>
              <a:p>
                <a:pPr algn="just"/>
                <a:r>
                  <a:rPr lang="en-US" sz="2400" dirty="0" err="1" smtClean="0">
                    <a:latin typeface="Times New Roman" panose="02020603050405020304" pitchFamily="18" charset="0"/>
                    <a:cs typeface="Times New Roman" panose="02020603050405020304" pitchFamily="18" charset="0"/>
                  </a:rPr>
                  <a:t>Speedup</a:t>
                </a:r>
                <a:r>
                  <a:rPr lang="en-US" sz="2400" baseline="-25000" dirty="0" err="1" smtClean="0">
                    <a:latin typeface="Times New Roman" panose="02020603050405020304" pitchFamily="18" charset="0"/>
                    <a:cs typeface="Times New Roman" panose="02020603050405020304" pitchFamily="18" charset="0"/>
                  </a:rPr>
                  <a:t>overall</a:t>
                </a:r>
                <a:r>
                  <a:rPr lang="en-US" sz="2400" dirty="0" smtClean="0">
                    <a:latin typeface="Times New Roman" panose="02020603050405020304" pitchFamily="18" charset="0"/>
                    <a:cs typeface="Times New Roman" panose="02020603050405020304" pitchFamily="18" charset="0"/>
                  </a:rPr>
                  <a:t> = </a:t>
                </a:r>
                <a14:m>
                  <m:oMath xmlns:m="http://schemas.openxmlformats.org/officeDocument/2006/math">
                    <m:f>
                      <m:fPr>
                        <m:ctrlPr>
                          <a:rPr lang="en-US" sz="2400" i="1">
                            <a:latin typeface="Cambria Math" panose="02040503050406030204" pitchFamily="18" charset="0"/>
                            <a:cs typeface="Times New Roman" panose="02020603050405020304" pitchFamily="18" charset="0"/>
                          </a:rPr>
                        </m:ctrlPr>
                      </m:fPr>
                      <m:num>
                        <m:r>
                          <a:rPr lang="en-US" sz="2400" i="1">
                            <a:latin typeface="Cambria Math" panose="02040503050406030204" pitchFamily="18" charset="0"/>
                            <a:cs typeface="Times New Roman" panose="02020603050405020304" pitchFamily="18" charset="0"/>
                          </a:rPr>
                          <m:t>1</m:t>
                        </m:r>
                      </m:num>
                      <m:den>
                        <m:d>
                          <m:dPr>
                            <m:ctrlPr>
                              <a:rPr lang="en-US" sz="2400" i="1">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cs typeface="Times New Roman" panose="02020603050405020304" pitchFamily="18" charset="0"/>
                              </a:rPr>
                              <m:t> </m:t>
                            </m:r>
                            <m:r>
                              <a:rPr lang="en-US" sz="2400" i="1">
                                <a:latin typeface="Cambria Math" panose="02040503050406030204" pitchFamily="18" charset="0"/>
                                <a:cs typeface="Times New Roman" panose="02020603050405020304" pitchFamily="18" charset="0"/>
                              </a:rPr>
                              <m:t>1</m:t>
                            </m:r>
                            <m:r>
                              <a:rPr lang="en-US" sz="2400" i="1">
                                <a:latin typeface="Cambria Math" panose="02040503050406030204" pitchFamily="18" charset="0"/>
                                <a:cs typeface="Times New Roman" panose="02020603050405020304" pitchFamily="18" charset="0"/>
                              </a:rPr>
                              <m:t> − </m:t>
                            </m:r>
                            <m:r>
                              <a:rPr lang="en-US" sz="2400" i="1">
                                <a:latin typeface="Cambria Math" panose="02040503050406030204" pitchFamily="18" charset="0"/>
                                <a:cs typeface="Times New Roman" panose="02020603050405020304" pitchFamily="18" charset="0"/>
                              </a:rPr>
                              <m:t>𝐹𝑟𝑎𝑐𝑡𝑖𝑜𝑛</m:t>
                            </m:r>
                            <m:r>
                              <a:rPr lang="en-US" sz="2400" i="1">
                                <a:latin typeface="Cambria Math" panose="02040503050406030204" pitchFamily="18" charset="0"/>
                                <a:cs typeface="Times New Roman" panose="02020603050405020304" pitchFamily="18" charset="0"/>
                              </a:rPr>
                              <m:t> </m:t>
                            </m:r>
                            <m:r>
                              <a:rPr lang="en-US" sz="2400" i="1" baseline="-25000">
                                <a:latin typeface="Cambria Math" panose="02040503050406030204" pitchFamily="18" charset="0"/>
                                <a:cs typeface="Times New Roman" panose="02020603050405020304" pitchFamily="18" charset="0"/>
                              </a:rPr>
                              <m:t>𝑒𝑛ℎ𝑎𝑛𝑐𝑒𝑑</m:t>
                            </m:r>
                          </m:e>
                        </m:d>
                        <m:r>
                          <a:rPr lang="en-US" sz="2400" i="1">
                            <a:latin typeface="Cambria Math" panose="02040503050406030204" pitchFamily="18" charset="0"/>
                            <a:cs typeface="Times New Roman" panose="02020603050405020304" pitchFamily="18" charset="0"/>
                          </a:rPr>
                          <m:t>+</m:t>
                        </m:r>
                        <m:f>
                          <m:fPr>
                            <m:ctrlPr>
                              <a:rPr lang="en-US" sz="2400" i="1">
                                <a:latin typeface="Cambria Math" panose="02040503050406030204" pitchFamily="18" charset="0"/>
                                <a:cs typeface="Times New Roman" panose="02020603050405020304" pitchFamily="18" charset="0"/>
                              </a:rPr>
                            </m:ctrlPr>
                          </m:fPr>
                          <m:num>
                            <m:r>
                              <a:rPr lang="en-US" sz="2400" i="1">
                                <a:latin typeface="Cambria Math" panose="02040503050406030204" pitchFamily="18" charset="0"/>
                                <a:cs typeface="Times New Roman" panose="02020603050405020304" pitchFamily="18" charset="0"/>
                              </a:rPr>
                              <m:t>𝐹𝑟𝑎𝑐𝑡𝑖𝑜𝑛</m:t>
                            </m:r>
                            <m:r>
                              <a:rPr lang="en-US" sz="2400" i="1" baseline="-25000">
                                <a:latin typeface="Cambria Math" panose="02040503050406030204" pitchFamily="18" charset="0"/>
                                <a:cs typeface="Times New Roman" panose="02020603050405020304" pitchFamily="18" charset="0"/>
                              </a:rPr>
                              <m:t>𝑒𝑛ℎ𝑎𝑛𝑐𝑒𝑑</m:t>
                            </m:r>
                          </m:num>
                          <m:den>
                            <m:r>
                              <a:rPr lang="en-US" sz="2400" i="1">
                                <a:latin typeface="Cambria Math" panose="02040503050406030204" pitchFamily="18" charset="0"/>
                                <a:cs typeface="Times New Roman" panose="02020603050405020304" pitchFamily="18" charset="0"/>
                              </a:rPr>
                              <m:t>𝑆𝑝𝑒𝑒𝑑𝑢𝑝</m:t>
                            </m:r>
                            <m:r>
                              <a:rPr lang="en-US" sz="2400" i="1" baseline="-25000">
                                <a:latin typeface="Cambria Math" panose="02040503050406030204" pitchFamily="18" charset="0"/>
                                <a:cs typeface="Times New Roman" panose="02020603050405020304" pitchFamily="18" charset="0"/>
                              </a:rPr>
                              <m:t>𝑒𝑛ℎ𝑎𝑛𝑐𝑒𝑑</m:t>
                            </m:r>
                          </m:den>
                        </m:f>
                      </m:den>
                    </m:f>
                  </m:oMath>
                </a14:m>
                <a:r>
                  <a:rPr lang="en-IN" sz="2400" dirty="0" smtClean="0">
                    <a:latin typeface="Times New Roman" panose="02020603050405020304" pitchFamily="18" charset="0"/>
                    <a:cs typeface="Times New Roman" panose="02020603050405020304" pitchFamily="18" charset="0"/>
                  </a:rPr>
                  <a:t> = </a:t>
                </a:r>
                <a:endParaRPr lang="en-IN" sz="2400" dirty="0" smtClean="0">
                  <a:latin typeface="Times New Roman" panose="02020603050405020304" pitchFamily="18" charset="0"/>
                  <a:cs typeface="Times New Roman" panose="02020603050405020304" pitchFamily="18" charset="0"/>
                </a:endParaRPr>
              </a:p>
              <a:p>
                <a:pPr algn="just"/>
                <a14:m>
                  <m:oMath xmlns:m="http://schemas.openxmlformats.org/officeDocument/2006/math">
                    <m:f>
                      <m:fPr>
                        <m:ctrlPr>
                          <a:rPr lang="en-US" sz="2400" i="1">
                            <a:latin typeface="Cambria Math" panose="02040503050406030204" pitchFamily="18" charset="0"/>
                            <a:cs typeface="Times New Roman" panose="02020603050405020304" pitchFamily="18" charset="0"/>
                          </a:rPr>
                        </m:ctrlPr>
                      </m:fPr>
                      <m:num>
                        <m:r>
                          <a:rPr lang="en-US" sz="2400" i="1">
                            <a:latin typeface="Cambria Math" panose="02040503050406030204" pitchFamily="18" charset="0"/>
                            <a:cs typeface="Times New Roman" panose="02020603050405020304" pitchFamily="18" charset="0"/>
                          </a:rPr>
                          <m:t>1</m:t>
                        </m:r>
                      </m:num>
                      <m:den>
                        <m:d>
                          <m:dPr>
                            <m:ctrlPr>
                              <a:rPr lang="en-US" sz="2400" i="1">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cs typeface="Times New Roman" panose="02020603050405020304" pitchFamily="18" charset="0"/>
                              </a:rPr>
                              <m:t> </m:t>
                            </m:r>
                            <m:r>
                              <a:rPr lang="en-US" sz="2400" i="1">
                                <a:latin typeface="Cambria Math" panose="02040503050406030204" pitchFamily="18" charset="0"/>
                                <a:cs typeface="Times New Roman" panose="02020603050405020304" pitchFamily="18" charset="0"/>
                              </a:rPr>
                              <m:t>1</m:t>
                            </m:r>
                            <m:r>
                              <a:rPr lang="en-US" sz="2400" i="1">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0</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4</m:t>
                            </m:r>
                          </m:e>
                        </m:d>
                        <m:r>
                          <a:rPr lang="en-US" sz="2400" i="1">
                            <a:latin typeface="Cambria Math" panose="02040503050406030204" pitchFamily="18" charset="0"/>
                            <a:cs typeface="Times New Roman" panose="02020603050405020304" pitchFamily="18" charset="0"/>
                          </a:rPr>
                          <m:t>+</m:t>
                        </m:r>
                        <m:f>
                          <m:fPr>
                            <m:ctrlPr>
                              <a:rPr lang="en-US" sz="240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0</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4</m:t>
                            </m:r>
                          </m:num>
                          <m:den>
                            <m:r>
                              <a:rPr lang="en-US" sz="2400" b="0" i="1" baseline="-25000" smtClean="0">
                                <a:latin typeface="Cambria Math" panose="02040503050406030204" pitchFamily="18" charset="0"/>
                                <a:cs typeface="Times New Roman" panose="02020603050405020304" pitchFamily="18" charset="0"/>
                              </a:rPr>
                              <m:t>10</m:t>
                            </m:r>
                          </m:den>
                        </m:f>
                      </m:den>
                    </m:f>
                  </m:oMath>
                </a14:m>
                <a:r>
                  <a:rPr lang="en-IN" sz="2400" dirty="0" smtClean="0">
                    <a:latin typeface="Times New Roman" panose="02020603050405020304" pitchFamily="18" charset="0"/>
                    <a:cs typeface="Times New Roman" panose="02020603050405020304" pitchFamily="18" charset="0"/>
                  </a:rPr>
                  <a:t> = 1.56</a:t>
                </a:r>
                <a:endParaRPr lang="en-IN" sz="2400" dirty="0">
                  <a:latin typeface="Times New Roman" panose="02020603050405020304" pitchFamily="18" charset="0"/>
                  <a:cs typeface="Times New Roman" panose="02020603050405020304" pitchFamily="18" charset="0"/>
                </a:endParaRPr>
              </a:p>
            </p:txBody>
          </p:sp>
        </mc:Choice>
        <mc:Fallback>
          <p:sp>
            <p:nvSpPr>
              <p:cNvPr id="4" name="TextBox 3"/>
              <p:cNvSpPr txBox="1">
                <a:spLocks noRot="1" noChangeAspect="1" noMove="1" noResize="1" noEditPoints="1" noAdjustHandles="1" noChangeArrowheads="1" noChangeShapeType="1" noTextEdit="1"/>
              </p:cNvSpPr>
              <p:nvPr/>
            </p:nvSpPr>
            <p:spPr>
              <a:xfrm>
                <a:off x="860612" y="116632"/>
                <a:ext cx="8175884" cy="2097113"/>
              </a:xfrm>
              <a:prstGeom prst="rect">
                <a:avLst/>
              </a:prstGeom>
              <a:blipFill rotWithShape="1">
                <a:blip r:embed="rId2"/>
                <a:stretch>
                  <a:fillRect l="-2" t="-20" r="5" b="6"/>
                </a:stretch>
              </a:blipFill>
            </p:spPr>
            <p:txBody>
              <a:bodyPr/>
              <a:lstStyle/>
              <a:p>
                <a:r>
                  <a:rPr lang="en-US" altLang="en-US">
                    <a:noFill/>
                  </a:rPr>
                  <a:t> </a:t>
                </a:r>
              </a:p>
            </p:txBody>
          </p:sp>
        </mc:Fallback>
      </mc:AlternateContent>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
        <p:nvSpPr>
          <p:cNvPr id="4" name="TextBox 3"/>
          <p:cNvSpPr txBox="1"/>
          <p:nvPr/>
        </p:nvSpPr>
        <p:spPr>
          <a:xfrm>
            <a:off x="860612" y="116632"/>
            <a:ext cx="8175884" cy="6370975"/>
          </a:xfrm>
          <a:prstGeom prst="rect">
            <a:avLst/>
          </a:prstGeom>
          <a:noFill/>
        </p:spPr>
        <p:txBody>
          <a:bodyPr wrap="square" rtlCol="0">
            <a:spAutoFit/>
          </a:bodyPr>
          <a:lstStyle/>
          <a:p>
            <a:r>
              <a:rPr lang="en-US" sz="2400" b="1" dirty="0" smtClean="0">
                <a:latin typeface="Times New Roman" panose="02020603050405020304" pitchFamily="18" charset="0"/>
                <a:cs typeface="Times New Roman" panose="02020603050405020304" pitchFamily="18" charset="0"/>
              </a:rPr>
              <a:t>Amdahl’s </a:t>
            </a:r>
            <a:r>
              <a:rPr lang="en-US" sz="2400" b="1" dirty="0">
                <a:latin typeface="Times New Roman" panose="02020603050405020304" pitchFamily="18" charset="0"/>
                <a:cs typeface="Times New Roman" panose="02020603050405020304" pitchFamily="18" charset="0"/>
              </a:rPr>
              <a:t>law expresses the law of diminishing returns:</a:t>
            </a:r>
            <a:r>
              <a:rPr lang="en-US" sz="2400" dirty="0">
                <a:latin typeface="Times New Roman" panose="02020603050405020304" pitchFamily="18" charset="0"/>
                <a:cs typeface="Times New Roman" panose="02020603050405020304" pitchFamily="18" charset="0"/>
              </a:rPr>
              <a:t> The incremental improvement in speedup gained by an improvement of just a portion of the computation diminishes as improvements are added. </a:t>
            </a:r>
            <a:endParaRPr lang="en-US" sz="24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Amdahl’s law is that if an enhancement is only usable for a fraction of a task then we can’t speed up the task by more than the reciprocal of 1 minus that fraction</a:t>
            </a:r>
            <a:r>
              <a:rPr lang="en-US" sz="2400" dirty="0" smtClean="0">
                <a:latin typeface="Times New Roman" panose="02020603050405020304" pitchFamily="18" charset="0"/>
                <a:cs typeface="Times New Roman" panose="02020603050405020304" pitchFamily="18" charset="0"/>
              </a:rPr>
              <a:t>.</a:t>
            </a:r>
            <a:endParaRPr lang="en-US" sz="2400" dirty="0" smtClean="0">
              <a:latin typeface="Times New Roman" panose="02020603050405020304" pitchFamily="18" charset="0"/>
              <a:cs typeface="Times New Roman" panose="02020603050405020304" pitchFamily="18" charset="0"/>
            </a:endParaRPr>
          </a:p>
          <a:p>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Example: </a:t>
            </a:r>
            <a:endParaRPr lang="en-US" sz="2400" dirty="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A </a:t>
            </a:r>
            <a:r>
              <a:rPr lang="en-US" sz="2400" dirty="0">
                <a:latin typeface="Times New Roman" panose="02020603050405020304" pitchFamily="18" charset="0"/>
                <a:cs typeface="Times New Roman" panose="02020603050405020304" pitchFamily="18" charset="0"/>
              </a:rPr>
              <a:t>common transformation required in graphics processors is square root. Implementations of floating-point (FP) square root vary significantly in performance, especially among processors designed for graphics. Suppose FP square root (FPSQR) is responsible for 20% of the execution time of a critical graphics benchmark. One proposal is to enhance the FPSQR hardware and speed up this operation by a factor of 10. The other alternative </a:t>
            </a:r>
            <a:r>
              <a:rPr lang="en-US" sz="2400" dirty="0" smtClean="0">
                <a:latin typeface="Times New Roman" panose="02020603050405020304" pitchFamily="18" charset="0"/>
                <a:cs typeface="Times New Roman" panose="02020603050405020304" pitchFamily="18" charset="0"/>
              </a:rPr>
              <a:t>is</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
        <p:nvSpPr>
          <p:cNvPr id="4" name="TextBox 3"/>
          <p:cNvSpPr txBox="1"/>
          <p:nvPr/>
        </p:nvSpPr>
        <p:spPr>
          <a:xfrm>
            <a:off x="860612" y="116632"/>
            <a:ext cx="8175884" cy="2677656"/>
          </a:xfrm>
          <a:prstGeom prst="rect">
            <a:avLst/>
          </a:prstGeom>
          <a:noFill/>
        </p:spPr>
        <p:txBody>
          <a:bodyPr wrap="square" rtlCol="0">
            <a:spAutoFit/>
          </a:bodyPr>
          <a:lstStyle/>
          <a:p>
            <a:pPr algn="just"/>
            <a:r>
              <a:rPr lang="en-US" sz="2400" dirty="0" smtClean="0">
                <a:latin typeface="Times New Roman" panose="02020603050405020304" pitchFamily="18" charset="0"/>
                <a:cs typeface="Times New Roman" panose="02020603050405020304" pitchFamily="18" charset="0"/>
              </a:rPr>
              <a:t>just to try to make all FP instructions in the graphics processor run faster by a factor of 1.6; FP instructions are responsible for half of the execution time for the application. The design team believes that they can make all FP instructions run 1.6 times faster with the same effort as required for the fast square root. Compare these two design alternatives.</a:t>
            </a:r>
            <a:endParaRPr lang="en-IN" sz="2400" dirty="0">
              <a:latin typeface="Times New Roman" panose="02020603050405020304" pitchFamily="18" charset="0"/>
              <a:cs typeface="Times New Roman" panose="02020603050405020304" pitchFamily="18" charset="0"/>
            </a:endParaRPr>
          </a:p>
          <a:p>
            <a:endParaRPr lang="en-IN" sz="2400" b="1" dirty="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mc:AlternateContent xmlns:mc="http://schemas.openxmlformats.org/markup-compatibility/2006">
        <mc:Choice xmlns:a14="http://schemas.microsoft.com/office/drawing/2010/main" Requires="a14">
          <p:sp>
            <p:nvSpPr>
              <p:cNvPr id="4" name="TextBox 3"/>
              <p:cNvSpPr txBox="1"/>
              <p:nvPr/>
            </p:nvSpPr>
            <p:spPr>
              <a:xfrm>
                <a:off x="860612" y="116632"/>
                <a:ext cx="8175884" cy="4384855"/>
              </a:xfrm>
              <a:prstGeom prst="rect">
                <a:avLst/>
              </a:prstGeom>
              <a:noFill/>
            </p:spPr>
            <p:txBody>
              <a:bodyPr wrap="square" rtlCol="0">
                <a:spAutoFit/>
              </a:bodyPr>
              <a:lstStyle/>
              <a:p>
                <a:endParaRPr lang="en-IN" sz="2400" b="1" dirty="0" smtClean="0">
                  <a:latin typeface="Times New Roman" panose="02020603050405020304" pitchFamily="18" charset="0"/>
                  <a:cs typeface="Times New Roman" panose="02020603050405020304" pitchFamily="18" charset="0"/>
                </a:endParaRPr>
              </a:p>
              <a:p>
                <a:r>
                  <a:rPr lang="en-IN" sz="2400" dirty="0"/>
                  <a:t>We can compare these two alternatives by comparing the speedups:</a:t>
                </a:r>
                <a:endParaRPr lang="en-IN" sz="2400" b="1" dirty="0">
                  <a:latin typeface="Times New Roman" panose="02020603050405020304" pitchFamily="18" charset="0"/>
                  <a:cs typeface="Times New Roman" panose="02020603050405020304" pitchFamily="18" charset="0"/>
                </a:endParaRPr>
              </a:p>
              <a:p>
                <a:endParaRPr lang="en-IN" sz="2400" dirty="0" smtClean="0">
                  <a:latin typeface="Times New Roman" panose="02020603050405020304" pitchFamily="18" charset="0"/>
                  <a:cs typeface="Times New Roman" panose="02020603050405020304" pitchFamily="18" charset="0"/>
                </a:endParaRPr>
              </a:p>
              <a:p>
                <a:r>
                  <a:rPr lang="en-IN" sz="2400" dirty="0" err="1" smtClean="0"/>
                  <a:t>Speedup</a:t>
                </a:r>
                <a:r>
                  <a:rPr lang="en-IN" sz="2400" baseline="-25000" dirty="0" err="1" smtClean="0"/>
                  <a:t>FPSQR</a:t>
                </a:r>
                <a:r>
                  <a:rPr lang="en-IN" sz="2400" dirty="0" smtClean="0"/>
                  <a:t> = </a:t>
                </a:r>
                <a14:m>
                  <m:oMath xmlns:m="http://schemas.openxmlformats.org/officeDocument/2006/math">
                    <m:f>
                      <m:fPr>
                        <m:ctrlPr>
                          <a:rPr lang="en-US" sz="2400" i="1">
                            <a:latin typeface="Cambria Math" panose="02040503050406030204" pitchFamily="18" charset="0"/>
                            <a:cs typeface="Times New Roman" panose="02020603050405020304" pitchFamily="18" charset="0"/>
                          </a:rPr>
                        </m:ctrlPr>
                      </m:fPr>
                      <m:num>
                        <m:r>
                          <a:rPr lang="en-US" sz="2400" i="1">
                            <a:latin typeface="Cambria Math" panose="02040503050406030204" pitchFamily="18" charset="0"/>
                            <a:cs typeface="Times New Roman" panose="02020603050405020304" pitchFamily="18" charset="0"/>
                          </a:rPr>
                          <m:t>1</m:t>
                        </m:r>
                      </m:num>
                      <m:den>
                        <m:d>
                          <m:dPr>
                            <m:ctrlPr>
                              <a:rPr lang="en-US" sz="2400" i="1">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cs typeface="Times New Roman" panose="02020603050405020304" pitchFamily="18" charset="0"/>
                              </a:rPr>
                              <m:t> </m:t>
                            </m:r>
                            <m:r>
                              <a:rPr lang="en-US" sz="2400" i="1">
                                <a:latin typeface="Cambria Math" panose="02040503050406030204" pitchFamily="18" charset="0"/>
                                <a:cs typeface="Times New Roman" panose="02020603050405020304" pitchFamily="18" charset="0"/>
                              </a:rPr>
                              <m:t>1</m:t>
                            </m:r>
                            <m:r>
                              <a:rPr lang="en-US" sz="2400" i="1">
                                <a:latin typeface="Cambria Math" panose="02040503050406030204" pitchFamily="18" charset="0"/>
                                <a:cs typeface="Times New Roman" panose="02020603050405020304" pitchFamily="18" charset="0"/>
                              </a:rPr>
                              <m:t> −</m:t>
                            </m:r>
                            <m:r>
                              <a:rPr lang="en-US" sz="2400" i="1">
                                <a:latin typeface="Cambria Math" panose="02040503050406030204" pitchFamily="18" charset="0"/>
                                <a:cs typeface="Times New Roman" panose="02020603050405020304" pitchFamily="18" charset="0"/>
                              </a:rPr>
                              <m:t>0</m:t>
                            </m:r>
                            <m:r>
                              <a:rPr lang="en-US" sz="2400" i="1">
                                <a:latin typeface="Cambria Math" panose="02040503050406030204" pitchFamily="18" charset="0"/>
                                <a:cs typeface="Times New Roman" panose="02020603050405020304" pitchFamily="18" charset="0"/>
                              </a:rPr>
                              <m:t>.</m:t>
                            </m:r>
                            <m:r>
                              <a:rPr lang="en-IN" sz="2400" b="0" i="1" smtClean="0">
                                <a:latin typeface="Cambria Math" panose="02040503050406030204" pitchFamily="18" charset="0"/>
                                <a:cs typeface="Times New Roman" panose="02020603050405020304" pitchFamily="18" charset="0"/>
                              </a:rPr>
                              <m:t>2</m:t>
                            </m:r>
                          </m:e>
                        </m:d>
                        <m:r>
                          <a:rPr lang="en-US" sz="2400" i="1">
                            <a:latin typeface="Cambria Math" panose="02040503050406030204" pitchFamily="18" charset="0"/>
                            <a:cs typeface="Times New Roman" panose="02020603050405020304" pitchFamily="18" charset="0"/>
                          </a:rPr>
                          <m:t>+</m:t>
                        </m:r>
                        <m:f>
                          <m:fPr>
                            <m:ctrlPr>
                              <a:rPr lang="en-US" sz="2400" i="1">
                                <a:latin typeface="Cambria Math" panose="02040503050406030204" pitchFamily="18" charset="0"/>
                                <a:cs typeface="Times New Roman" panose="02020603050405020304" pitchFamily="18" charset="0"/>
                              </a:rPr>
                            </m:ctrlPr>
                          </m:fPr>
                          <m:num>
                            <m:r>
                              <a:rPr lang="en-US" sz="2400" i="1">
                                <a:latin typeface="Cambria Math" panose="02040503050406030204" pitchFamily="18" charset="0"/>
                                <a:cs typeface="Times New Roman" panose="02020603050405020304" pitchFamily="18" charset="0"/>
                              </a:rPr>
                              <m:t>0</m:t>
                            </m:r>
                            <m:r>
                              <a:rPr lang="en-US" sz="2400" i="1">
                                <a:latin typeface="Cambria Math" panose="02040503050406030204" pitchFamily="18" charset="0"/>
                                <a:cs typeface="Times New Roman" panose="02020603050405020304" pitchFamily="18" charset="0"/>
                              </a:rPr>
                              <m:t>.</m:t>
                            </m:r>
                            <m:r>
                              <a:rPr lang="en-IN" sz="2400" b="0" i="1" smtClean="0">
                                <a:latin typeface="Cambria Math" panose="02040503050406030204" pitchFamily="18" charset="0"/>
                                <a:cs typeface="Times New Roman" panose="02020603050405020304" pitchFamily="18" charset="0"/>
                              </a:rPr>
                              <m:t>2</m:t>
                            </m:r>
                          </m:num>
                          <m:den>
                            <m:r>
                              <a:rPr lang="en-IN" sz="2400" b="0" i="1" smtClean="0">
                                <a:latin typeface="Cambria Math" panose="02040503050406030204" pitchFamily="18" charset="0"/>
                                <a:cs typeface="Times New Roman" panose="02020603050405020304" pitchFamily="18" charset="0"/>
                              </a:rPr>
                              <m:t>10</m:t>
                            </m:r>
                          </m:den>
                        </m:f>
                      </m:den>
                    </m:f>
                  </m:oMath>
                </a14:m>
                <a:r>
                  <a:rPr lang="en-IN" sz="2400" dirty="0">
                    <a:latin typeface="Times New Roman" panose="02020603050405020304" pitchFamily="18" charset="0"/>
                    <a:cs typeface="Times New Roman" panose="02020603050405020304" pitchFamily="18" charset="0"/>
                  </a:rPr>
                  <a:t> = </a:t>
                </a:r>
                <a:r>
                  <a:rPr lang="en-IN" sz="2400" dirty="0" smtClean="0">
                    <a:latin typeface="Times New Roman" panose="02020603050405020304" pitchFamily="18" charset="0"/>
                    <a:cs typeface="Times New Roman" panose="02020603050405020304" pitchFamily="18" charset="0"/>
                  </a:rPr>
                  <a:t>1.22</a:t>
                </a:r>
                <a:endParaRPr lang="en-IN" sz="2400" dirty="0" smtClean="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r>
                  <a:rPr lang="en-IN" sz="2400" dirty="0" err="1" smtClean="0"/>
                  <a:t>Speedup</a:t>
                </a:r>
                <a:r>
                  <a:rPr lang="en-IN" sz="2400" baseline="-25000" dirty="0" err="1" smtClean="0"/>
                  <a:t>FP</a:t>
                </a:r>
                <a:r>
                  <a:rPr lang="en-IN" sz="2400" dirty="0" smtClean="0"/>
                  <a:t> = </a:t>
                </a:r>
                <a14:m>
                  <m:oMath xmlns:m="http://schemas.openxmlformats.org/officeDocument/2006/math">
                    <m:f>
                      <m:fPr>
                        <m:ctrlPr>
                          <a:rPr lang="en-US" sz="2400" i="1">
                            <a:latin typeface="Cambria Math" panose="02040503050406030204" pitchFamily="18" charset="0"/>
                            <a:cs typeface="Times New Roman" panose="02020603050405020304" pitchFamily="18" charset="0"/>
                          </a:rPr>
                        </m:ctrlPr>
                      </m:fPr>
                      <m:num>
                        <m:r>
                          <a:rPr lang="en-US" sz="2400" i="1">
                            <a:latin typeface="Cambria Math" panose="02040503050406030204" pitchFamily="18" charset="0"/>
                            <a:cs typeface="Times New Roman" panose="02020603050405020304" pitchFamily="18" charset="0"/>
                          </a:rPr>
                          <m:t>1</m:t>
                        </m:r>
                      </m:num>
                      <m:den>
                        <m:d>
                          <m:dPr>
                            <m:ctrlPr>
                              <a:rPr lang="en-US" sz="2400" i="1">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cs typeface="Times New Roman" panose="02020603050405020304" pitchFamily="18" charset="0"/>
                              </a:rPr>
                              <m:t> </m:t>
                            </m:r>
                            <m:r>
                              <a:rPr lang="en-US" sz="2400" i="1">
                                <a:latin typeface="Cambria Math" panose="02040503050406030204" pitchFamily="18" charset="0"/>
                                <a:cs typeface="Times New Roman" panose="02020603050405020304" pitchFamily="18" charset="0"/>
                              </a:rPr>
                              <m:t>1</m:t>
                            </m:r>
                            <m:r>
                              <a:rPr lang="en-US" sz="2400" i="1">
                                <a:latin typeface="Cambria Math" panose="02040503050406030204" pitchFamily="18" charset="0"/>
                                <a:cs typeface="Times New Roman" panose="02020603050405020304" pitchFamily="18" charset="0"/>
                              </a:rPr>
                              <m:t> −</m:t>
                            </m:r>
                            <m:r>
                              <a:rPr lang="en-US" sz="2400" i="1">
                                <a:latin typeface="Cambria Math" panose="02040503050406030204" pitchFamily="18" charset="0"/>
                                <a:cs typeface="Times New Roman" panose="02020603050405020304" pitchFamily="18" charset="0"/>
                              </a:rPr>
                              <m:t>0</m:t>
                            </m:r>
                            <m:r>
                              <a:rPr lang="en-US" sz="2400" i="1">
                                <a:latin typeface="Cambria Math" panose="02040503050406030204" pitchFamily="18" charset="0"/>
                                <a:cs typeface="Times New Roman" panose="02020603050405020304" pitchFamily="18" charset="0"/>
                              </a:rPr>
                              <m:t>.</m:t>
                            </m:r>
                            <m:r>
                              <a:rPr lang="en-IN" sz="2400" b="0" i="1" smtClean="0">
                                <a:latin typeface="Cambria Math" panose="02040503050406030204" pitchFamily="18" charset="0"/>
                                <a:cs typeface="Times New Roman" panose="02020603050405020304" pitchFamily="18" charset="0"/>
                              </a:rPr>
                              <m:t>5</m:t>
                            </m:r>
                          </m:e>
                        </m:d>
                        <m:r>
                          <a:rPr lang="en-US" sz="2400" i="1">
                            <a:latin typeface="Cambria Math" panose="02040503050406030204" pitchFamily="18" charset="0"/>
                            <a:cs typeface="Times New Roman" panose="02020603050405020304" pitchFamily="18" charset="0"/>
                          </a:rPr>
                          <m:t>+</m:t>
                        </m:r>
                        <m:f>
                          <m:fPr>
                            <m:ctrlPr>
                              <a:rPr lang="en-US" sz="2400" i="1">
                                <a:latin typeface="Cambria Math" panose="02040503050406030204" pitchFamily="18" charset="0"/>
                                <a:cs typeface="Times New Roman" panose="02020603050405020304" pitchFamily="18" charset="0"/>
                              </a:rPr>
                            </m:ctrlPr>
                          </m:fPr>
                          <m:num>
                            <m:r>
                              <a:rPr lang="en-US" sz="2400" i="1">
                                <a:latin typeface="Cambria Math" panose="02040503050406030204" pitchFamily="18" charset="0"/>
                                <a:cs typeface="Times New Roman" panose="02020603050405020304" pitchFamily="18" charset="0"/>
                              </a:rPr>
                              <m:t>0</m:t>
                            </m:r>
                            <m:r>
                              <a:rPr lang="en-US" sz="2400" i="1">
                                <a:latin typeface="Cambria Math" panose="02040503050406030204" pitchFamily="18" charset="0"/>
                                <a:cs typeface="Times New Roman" panose="02020603050405020304" pitchFamily="18" charset="0"/>
                              </a:rPr>
                              <m:t>.</m:t>
                            </m:r>
                            <m:r>
                              <a:rPr lang="en-IN" sz="2400" b="0" i="1" smtClean="0">
                                <a:latin typeface="Cambria Math" panose="02040503050406030204" pitchFamily="18" charset="0"/>
                                <a:cs typeface="Times New Roman" panose="02020603050405020304" pitchFamily="18" charset="0"/>
                              </a:rPr>
                              <m:t>5</m:t>
                            </m:r>
                          </m:num>
                          <m:den>
                            <m:r>
                              <a:rPr lang="en-IN" sz="2400" i="1">
                                <a:latin typeface="Cambria Math" panose="02040503050406030204" pitchFamily="18" charset="0"/>
                                <a:cs typeface="Times New Roman" panose="02020603050405020304" pitchFamily="18" charset="0"/>
                              </a:rPr>
                              <m:t>1</m:t>
                            </m:r>
                            <m:r>
                              <a:rPr lang="en-IN" sz="2400" b="0" i="1" smtClean="0">
                                <a:latin typeface="Cambria Math" panose="02040503050406030204" pitchFamily="18" charset="0"/>
                                <a:cs typeface="Times New Roman" panose="02020603050405020304" pitchFamily="18" charset="0"/>
                              </a:rPr>
                              <m:t>.</m:t>
                            </m:r>
                            <m:r>
                              <a:rPr lang="en-IN" sz="2400" b="0" i="1" smtClean="0">
                                <a:latin typeface="Cambria Math" panose="02040503050406030204" pitchFamily="18" charset="0"/>
                                <a:cs typeface="Times New Roman" panose="02020603050405020304" pitchFamily="18" charset="0"/>
                              </a:rPr>
                              <m:t>6</m:t>
                            </m:r>
                          </m:den>
                        </m:f>
                      </m:den>
                    </m:f>
                  </m:oMath>
                </a14:m>
                <a:r>
                  <a:rPr lang="en-IN" sz="2400" dirty="0">
                    <a:latin typeface="Times New Roman" panose="02020603050405020304" pitchFamily="18" charset="0"/>
                    <a:cs typeface="Times New Roman" panose="02020603050405020304" pitchFamily="18" charset="0"/>
                  </a:rPr>
                  <a:t> = </a:t>
                </a:r>
                <a:r>
                  <a:rPr lang="en-IN" sz="2400" dirty="0" smtClean="0">
                    <a:latin typeface="Times New Roman" panose="02020603050405020304" pitchFamily="18" charset="0"/>
                    <a:cs typeface="Times New Roman" panose="02020603050405020304" pitchFamily="18" charset="0"/>
                  </a:rPr>
                  <a:t>1.23</a:t>
                </a:r>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r>
                  <a:rPr lang="en-IN" sz="2400" dirty="0"/>
                  <a:t>Improving the performance of the FP operations overall is slightly better </a:t>
                </a:r>
                <a:r>
                  <a:rPr lang="en-IN" sz="2400" dirty="0" smtClean="0"/>
                  <a:t>because of </a:t>
                </a:r>
                <a:r>
                  <a:rPr lang="en-IN" sz="2400" dirty="0"/>
                  <a:t>the higher frequency.</a:t>
                </a:r>
                <a:endParaRPr lang="en-IN" sz="2400" dirty="0">
                  <a:latin typeface="Times New Roman" panose="02020603050405020304" pitchFamily="18" charset="0"/>
                  <a:cs typeface="Times New Roman" panose="02020603050405020304" pitchFamily="18" charset="0"/>
                </a:endParaRPr>
              </a:p>
            </p:txBody>
          </p:sp>
        </mc:Choice>
        <mc:Fallback>
          <p:sp>
            <p:nvSpPr>
              <p:cNvPr id="4" name="TextBox 3"/>
              <p:cNvSpPr txBox="1">
                <a:spLocks noRot="1" noChangeAspect="1" noMove="1" noResize="1" noEditPoints="1" noAdjustHandles="1" noChangeArrowheads="1" noChangeShapeType="1" noTextEdit="1"/>
              </p:cNvSpPr>
              <p:nvPr/>
            </p:nvSpPr>
            <p:spPr>
              <a:xfrm>
                <a:off x="860612" y="116632"/>
                <a:ext cx="8175884" cy="4384855"/>
              </a:xfrm>
              <a:prstGeom prst="rect">
                <a:avLst/>
              </a:prstGeom>
              <a:blipFill rotWithShape="1">
                <a:blip r:embed="rId2"/>
                <a:stretch>
                  <a:fillRect l="-2" t="-10" r="5" b="14"/>
                </a:stretch>
              </a:blipFill>
            </p:spPr>
            <p:txBody>
              <a:bodyPr/>
              <a:lstStyle/>
              <a:p>
                <a:r>
                  <a:rPr lang="en-US" altLang="en-US">
                    <a:noFill/>
                  </a:rPr>
                  <a:t> </a:t>
                </a:r>
              </a:p>
            </p:txBody>
          </p:sp>
        </mc:Fallback>
      </mc:AlternateContent>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mc:AlternateContent xmlns:mc="http://schemas.openxmlformats.org/markup-compatibility/2006">
        <mc:Choice xmlns:a14="http://schemas.microsoft.com/office/drawing/2010/main" Requires="a14">
          <p:sp>
            <p:nvSpPr>
              <p:cNvPr id="4" name="TextBox 3"/>
              <p:cNvSpPr txBox="1"/>
              <p:nvPr/>
            </p:nvSpPr>
            <p:spPr>
              <a:xfrm>
                <a:off x="860612" y="476672"/>
                <a:ext cx="8175884" cy="5913927"/>
              </a:xfrm>
              <a:prstGeom prst="rect">
                <a:avLst/>
              </a:prstGeom>
              <a:noFill/>
            </p:spPr>
            <p:txBody>
              <a:bodyPr wrap="square" rtlCol="0">
                <a:spAutoFit/>
              </a:bodyPr>
              <a:lstStyle/>
              <a:p>
                <a:r>
                  <a:rPr lang="en-IN" sz="2400" dirty="0" smtClean="0"/>
                  <a:t>Example: Let </a:t>
                </a:r>
                <a:r>
                  <a:rPr lang="en-IN" sz="2400" dirty="0"/>
                  <a:t>a program have 40 percent of its code </a:t>
                </a:r>
                <a:r>
                  <a:rPr lang="en-IN" sz="2400" dirty="0" smtClean="0"/>
                  <a:t>enhanced </a:t>
                </a:r>
                <a:r>
                  <a:rPr lang="en-IN" sz="2400" dirty="0"/>
                  <a:t>to run 2.3 times </a:t>
                </a:r>
                <a:r>
                  <a:rPr lang="en-IN" sz="2400" dirty="0" smtClean="0"/>
                  <a:t>faster. </a:t>
                </a:r>
                <a:r>
                  <a:rPr lang="en-IN" sz="2400" dirty="0"/>
                  <a:t>What is the overall system speedup S</a:t>
                </a:r>
                <a:r>
                  <a:rPr lang="en-IN" sz="2400" dirty="0" smtClean="0"/>
                  <a:t>?</a:t>
                </a:r>
                <a:endParaRPr lang="en-IN" sz="2400" dirty="0" smtClean="0"/>
              </a:p>
              <a:p>
                <a:endParaRPr lang="en-IN" sz="2400" dirty="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Fraction</a:t>
                </a:r>
                <a:r>
                  <a:rPr lang="en-IN" sz="2400" baseline="-25000" dirty="0" smtClean="0">
                    <a:latin typeface="Times New Roman" panose="02020603050405020304" pitchFamily="18" charset="0"/>
                    <a:cs typeface="Times New Roman" panose="02020603050405020304" pitchFamily="18" charset="0"/>
                  </a:rPr>
                  <a:t>Enhanced</a:t>
                </a:r>
                <a:r>
                  <a:rPr lang="en-IN" sz="2400" dirty="0" smtClean="0">
                    <a:latin typeface="Times New Roman" panose="02020603050405020304" pitchFamily="18" charset="0"/>
                    <a:cs typeface="Times New Roman" panose="02020603050405020304" pitchFamily="18" charset="0"/>
                  </a:rPr>
                  <a:t> =0.4  </a:t>
                </a:r>
                <a:r>
                  <a:rPr lang="en-IN" sz="2400" dirty="0" err="1" smtClean="0">
                    <a:latin typeface="Times New Roman" panose="02020603050405020304" pitchFamily="18" charset="0"/>
                    <a:cs typeface="Times New Roman" panose="02020603050405020304" pitchFamily="18" charset="0"/>
                  </a:rPr>
                  <a:t>Speedup</a:t>
                </a:r>
                <a:r>
                  <a:rPr lang="en-IN" sz="2400" baseline="-25000" dirty="0" err="1" smtClean="0">
                    <a:latin typeface="Times New Roman" panose="02020603050405020304" pitchFamily="18" charset="0"/>
                    <a:cs typeface="Times New Roman" panose="02020603050405020304" pitchFamily="18" charset="0"/>
                  </a:rPr>
                  <a:t>enhanced</a:t>
                </a:r>
                <a:r>
                  <a:rPr lang="en-IN" sz="2400" dirty="0" smtClean="0">
                    <a:latin typeface="Times New Roman" panose="02020603050405020304" pitchFamily="18" charset="0"/>
                    <a:cs typeface="Times New Roman" panose="02020603050405020304" pitchFamily="18" charset="0"/>
                  </a:rPr>
                  <a:t> = 2.3</a:t>
                </a:r>
                <a:endParaRPr lang="en-IN" sz="2400" dirty="0" smtClean="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Overall speedup = </a:t>
                </a:r>
                <a14:m>
                  <m:oMath xmlns:m="http://schemas.openxmlformats.org/officeDocument/2006/math">
                    <m:f>
                      <m:fPr>
                        <m:ctrlPr>
                          <a:rPr lang="en-US" sz="2400" i="1">
                            <a:latin typeface="Cambria Math" panose="02040503050406030204" pitchFamily="18" charset="0"/>
                            <a:cs typeface="Times New Roman" panose="02020603050405020304" pitchFamily="18" charset="0"/>
                          </a:rPr>
                        </m:ctrlPr>
                      </m:fPr>
                      <m:num>
                        <m:r>
                          <a:rPr lang="en-US" sz="2400" i="1">
                            <a:latin typeface="Cambria Math" panose="02040503050406030204" pitchFamily="18" charset="0"/>
                            <a:cs typeface="Times New Roman" panose="02020603050405020304" pitchFamily="18" charset="0"/>
                          </a:rPr>
                          <m:t>1</m:t>
                        </m:r>
                      </m:num>
                      <m:den>
                        <m:d>
                          <m:dPr>
                            <m:ctrlPr>
                              <a:rPr lang="en-US" sz="2400" i="1">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cs typeface="Times New Roman" panose="02020603050405020304" pitchFamily="18" charset="0"/>
                              </a:rPr>
                              <m:t> </m:t>
                            </m:r>
                            <m:r>
                              <a:rPr lang="en-US" sz="2400" i="1">
                                <a:latin typeface="Cambria Math" panose="02040503050406030204" pitchFamily="18" charset="0"/>
                                <a:cs typeface="Times New Roman" panose="02020603050405020304" pitchFamily="18" charset="0"/>
                              </a:rPr>
                              <m:t>1</m:t>
                            </m:r>
                            <m:r>
                              <a:rPr lang="en-US" sz="2400" i="1">
                                <a:latin typeface="Cambria Math" panose="02040503050406030204" pitchFamily="18" charset="0"/>
                                <a:cs typeface="Times New Roman" panose="02020603050405020304" pitchFamily="18" charset="0"/>
                              </a:rPr>
                              <m:t> − </m:t>
                            </m:r>
                            <m:r>
                              <a:rPr lang="en-US" sz="2400" i="1">
                                <a:latin typeface="Cambria Math" panose="02040503050406030204" pitchFamily="18" charset="0"/>
                                <a:cs typeface="Times New Roman" panose="02020603050405020304" pitchFamily="18" charset="0"/>
                              </a:rPr>
                              <m:t>𝐹𝑟𝑎𝑐𝑡𝑖𝑜𝑛</m:t>
                            </m:r>
                            <m:r>
                              <a:rPr lang="en-US" sz="2400" i="1">
                                <a:latin typeface="Cambria Math" panose="02040503050406030204" pitchFamily="18" charset="0"/>
                                <a:cs typeface="Times New Roman" panose="02020603050405020304" pitchFamily="18" charset="0"/>
                              </a:rPr>
                              <m:t> </m:t>
                            </m:r>
                            <m:r>
                              <a:rPr lang="en-US" sz="2400" i="1" baseline="-25000">
                                <a:latin typeface="Cambria Math" panose="02040503050406030204" pitchFamily="18" charset="0"/>
                                <a:cs typeface="Times New Roman" panose="02020603050405020304" pitchFamily="18" charset="0"/>
                              </a:rPr>
                              <m:t>𝑒𝑛ℎ𝑎𝑛𝑐𝑒𝑑</m:t>
                            </m:r>
                          </m:e>
                        </m:d>
                        <m:r>
                          <a:rPr lang="en-US" sz="2400" i="1">
                            <a:latin typeface="Cambria Math" panose="02040503050406030204" pitchFamily="18" charset="0"/>
                            <a:cs typeface="Times New Roman" panose="02020603050405020304" pitchFamily="18" charset="0"/>
                          </a:rPr>
                          <m:t>+</m:t>
                        </m:r>
                        <m:f>
                          <m:fPr>
                            <m:ctrlPr>
                              <a:rPr lang="en-US" sz="2400" i="1">
                                <a:latin typeface="Cambria Math" panose="02040503050406030204" pitchFamily="18" charset="0"/>
                                <a:cs typeface="Times New Roman" panose="02020603050405020304" pitchFamily="18" charset="0"/>
                              </a:rPr>
                            </m:ctrlPr>
                          </m:fPr>
                          <m:num>
                            <m:r>
                              <a:rPr lang="en-US" sz="2400" i="1">
                                <a:latin typeface="Cambria Math" panose="02040503050406030204" pitchFamily="18" charset="0"/>
                                <a:cs typeface="Times New Roman" panose="02020603050405020304" pitchFamily="18" charset="0"/>
                              </a:rPr>
                              <m:t>𝐹𝑟𝑎𝑐𝑡𝑖𝑜𝑛</m:t>
                            </m:r>
                            <m:r>
                              <a:rPr lang="en-US" sz="2400" i="1" baseline="-25000">
                                <a:latin typeface="Cambria Math" panose="02040503050406030204" pitchFamily="18" charset="0"/>
                                <a:cs typeface="Times New Roman" panose="02020603050405020304" pitchFamily="18" charset="0"/>
                              </a:rPr>
                              <m:t>𝑒𝑛ℎ𝑎𝑛𝑐𝑒𝑑</m:t>
                            </m:r>
                          </m:num>
                          <m:den>
                            <m:r>
                              <a:rPr lang="en-US" sz="2400" i="1">
                                <a:latin typeface="Cambria Math" panose="02040503050406030204" pitchFamily="18" charset="0"/>
                                <a:cs typeface="Times New Roman" panose="02020603050405020304" pitchFamily="18" charset="0"/>
                              </a:rPr>
                              <m:t>𝑆𝑝𝑒𝑒𝑑𝑢𝑝</m:t>
                            </m:r>
                            <m:r>
                              <a:rPr lang="en-US" sz="2400" i="1" baseline="-25000">
                                <a:latin typeface="Cambria Math" panose="02040503050406030204" pitchFamily="18" charset="0"/>
                                <a:cs typeface="Times New Roman" panose="02020603050405020304" pitchFamily="18" charset="0"/>
                              </a:rPr>
                              <m:t>𝑒𝑛ℎ𝑎𝑛𝑐𝑒𝑑</m:t>
                            </m:r>
                          </m:den>
                        </m:f>
                      </m:den>
                    </m:f>
                  </m:oMath>
                </a14:m>
                <a:r>
                  <a:rPr lang="en-IN" sz="2400" dirty="0">
                    <a:latin typeface="Times New Roman" panose="02020603050405020304" pitchFamily="18" charset="0"/>
                    <a:cs typeface="Times New Roman" panose="02020603050405020304" pitchFamily="18" charset="0"/>
                  </a:rPr>
                  <a:t> = </a:t>
                </a:r>
                <a:endParaRPr lang="en-IN" sz="2400" dirty="0">
                  <a:latin typeface="Times New Roman" panose="02020603050405020304" pitchFamily="18" charset="0"/>
                  <a:cs typeface="Times New Roman" panose="02020603050405020304" pitchFamily="18" charset="0"/>
                </a:endParaRPr>
              </a:p>
              <a:p>
                <a:endParaRPr lang="en-IN" sz="2400" dirty="0" smtClean="0">
                  <a:latin typeface="Times New Roman" panose="02020603050405020304" pitchFamily="18" charset="0"/>
                  <a:cs typeface="Times New Roman" panose="02020603050405020304" pitchFamily="18" charset="0"/>
                </a:endParaRPr>
              </a:p>
              <a:p>
                <a:r>
                  <a:rPr lang="en-US" sz="2400" dirty="0" smtClean="0">
                    <a:cs typeface="Times New Roman" panose="02020603050405020304" pitchFamily="18" charset="0"/>
                  </a:rPr>
                  <a:t>= </a:t>
                </a:r>
                <a14:m>
                  <m:oMath xmlns:m="http://schemas.openxmlformats.org/officeDocument/2006/math">
                    <m:f>
                      <m:fPr>
                        <m:ctrlPr>
                          <a:rPr lang="en-US" sz="2400" i="1">
                            <a:latin typeface="Cambria Math" panose="02040503050406030204" pitchFamily="18" charset="0"/>
                            <a:cs typeface="Times New Roman" panose="02020603050405020304" pitchFamily="18" charset="0"/>
                          </a:rPr>
                        </m:ctrlPr>
                      </m:fPr>
                      <m:num>
                        <m:r>
                          <a:rPr lang="en-US" sz="2400" i="1">
                            <a:latin typeface="Cambria Math" panose="02040503050406030204" pitchFamily="18" charset="0"/>
                            <a:cs typeface="Times New Roman" panose="02020603050405020304" pitchFamily="18" charset="0"/>
                          </a:rPr>
                          <m:t>1</m:t>
                        </m:r>
                      </m:num>
                      <m:den>
                        <m:d>
                          <m:dPr>
                            <m:ctrlPr>
                              <a:rPr lang="en-US" sz="2400" i="1">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cs typeface="Times New Roman" panose="02020603050405020304" pitchFamily="18" charset="0"/>
                              </a:rPr>
                              <m:t> </m:t>
                            </m:r>
                            <m:r>
                              <a:rPr lang="en-US" sz="2400" i="1">
                                <a:latin typeface="Cambria Math" panose="02040503050406030204" pitchFamily="18" charset="0"/>
                                <a:cs typeface="Times New Roman" panose="02020603050405020304" pitchFamily="18" charset="0"/>
                              </a:rPr>
                              <m:t>1</m:t>
                            </m:r>
                            <m:r>
                              <a:rPr lang="en-US" sz="2400" i="1">
                                <a:latin typeface="Cambria Math" panose="02040503050406030204" pitchFamily="18" charset="0"/>
                                <a:cs typeface="Times New Roman" panose="02020603050405020304" pitchFamily="18" charset="0"/>
                              </a:rPr>
                              <m:t> −</m:t>
                            </m:r>
                            <m:r>
                              <a:rPr lang="en-IN" sz="2400" b="0" i="1" smtClean="0">
                                <a:latin typeface="Cambria Math" panose="02040503050406030204" pitchFamily="18" charset="0"/>
                                <a:cs typeface="Times New Roman" panose="02020603050405020304" pitchFamily="18" charset="0"/>
                              </a:rPr>
                              <m:t>0</m:t>
                            </m:r>
                            <m:r>
                              <a:rPr lang="en-IN" sz="2400" b="0" i="1" smtClean="0">
                                <a:latin typeface="Cambria Math" panose="02040503050406030204" pitchFamily="18" charset="0"/>
                                <a:cs typeface="Times New Roman" panose="02020603050405020304" pitchFamily="18" charset="0"/>
                              </a:rPr>
                              <m:t>.</m:t>
                            </m:r>
                            <m:r>
                              <a:rPr lang="en-IN" sz="2400" b="0" i="1" smtClean="0">
                                <a:latin typeface="Cambria Math" panose="02040503050406030204" pitchFamily="18" charset="0"/>
                                <a:cs typeface="Times New Roman" panose="02020603050405020304" pitchFamily="18" charset="0"/>
                              </a:rPr>
                              <m:t>4</m:t>
                            </m:r>
                          </m:e>
                        </m:d>
                        <m:r>
                          <a:rPr lang="en-US" sz="2400" i="1">
                            <a:latin typeface="Cambria Math" panose="02040503050406030204" pitchFamily="18" charset="0"/>
                            <a:cs typeface="Times New Roman" panose="02020603050405020304" pitchFamily="18" charset="0"/>
                          </a:rPr>
                          <m:t>+</m:t>
                        </m:r>
                        <m:f>
                          <m:fPr>
                            <m:ctrlPr>
                              <a:rPr lang="en-US" sz="2400" i="1">
                                <a:latin typeface="Cambria Math" panose="02040503050406030204" pitchFamily="18" charset="0"/>
                                <a:cs typeface="Times New Roman" panose="02020603050405020304" pitchFamily="18" charset="0"/>
                              </a:rPr>
                            </m:ctrlPr>
                          </m:fPr>
                          <m:num>
                            <m:r>
                              <a:rPr lang="en-IN" sz="2400" b="0" i="1" smtClean="0">
                                <a:latin typeface="Cambria Math" panose="02040503050406030204" pitchFamily="18" charset="0"/>
                                <a:cs typeface="Times New Roman" panose="02020603050405020304" pitchFamily="18" charset="0"/>
                              </a:rPr>
                              <m:t>0</m:t>
                            </m:r>
                            <m:r>
                              <a:rPr lang="en-IN" sz="2400" b="0" i="1" smtClean="0">
                                <a:latin typeface="Cambria Math" panose="02040503050406030204" pitchFamily="18" charset="0"/>
                                <a:cs typeface="Times New Roman" panose="02020603050405020304" pitchFamily="18" charset="0"/>
                              </a:rPr>
                              <m:t>.</m:t>
                            </m:r>
                            <m:r>
                              <a:rPr lang="en-IN" sz="2400" b="0" i="1" smtClean="0">
                                <a:latin typeface="Cambria Math" panose="02040503050406030204" pitchFamily="18" charset="0"/>
                                <a:cs typeface="Times New Roman" panose="02020603050405020304" pitchFamily="18" charset="0"/>
                              </a:rPr>
                              <m:t>4</m:t>
                            </m:r>
                            <m:r>
                              <a:rPr lang="en-IN" sz="2400" b="0" i="1" smtClean="0">
                                <a:latin typeface="Cambria Math" panose="02040503050406030204" pitchFamily="18" charset="0"/>
                                <a:cs typeface="Times New Roman" panose="02020603050405020304" pitchFamily="18" charset="0"/>
                              </a:rPr>
                              <m:t> </m:t>
                            </m:r>
                          </m:num>
                          <m:den>
                            <m:r>
                              <a:rPr lang="en-IN" sz="2400" b="0" i="1" smtClean="0">
                                <a:latin typeface="Cambria Math" panose="02040503050406030204" pitchFamily="18" charset="0"/>
                                <a:cs typeface="Times New Roman" panose="02020603050405020304" pitchFamily="18" charset="0"/>
                              </a:rPr>
                              <m:t>2</m:t>
                            </m:r>
                            <m:r>
                              <a:rPr lang="en-IN" sz="2400" b="0" i="1" smtClean="0">
                                <a:latin typeface="Cambria Math" panose="02040503050406030204" pitchFamily="18" charset="0"/>
                                <a:cs typeface="Times New Roman" panose="02020603050405020304" pitchFamily="18" charset="0"/>
                              </a:rPr>
                              <m:t>.</m:t>
                            </m:r>
                            <m:r>
                              <a:rPr lang="en-IN" sz="2400" b="0" i="1" smtClean="0">
                                <a:latin typeface="Cambria Math" panose="02040503050406030204" pitchFamily="18" charset="0"/>
                                <a:cs typeface="Times New Roman" panose="02020603050405020304" pitchFamily="18" charset="0"/>
                              </a:rPr>
                              <m:t>3</m:t>
                            </m:r>
                          </m:den>
                        </m:f>
                      </m:den>
                    </m:f>
                  </m:oMath>
                </a14:m>
                <a:r>
                  <a:rPr lang="en-IN" sz="2400" dirty="0">
                    <a:latin typeface="Times New Roman" panose="02020603050405020304" pitchFamily="18" charset="0"/>
                    <a:cs typeface="Times New Roman" panose="02020603050405020304" pitchFamily="18" charset="0"/>
                  </a:rPr>
                  <a:t> = </a:t>
                </a:r>
                <a:r>
                  <a:rPr lang="en-IN" sz="2400" dirty="0" smtClean="0">
                    <a:latin typeface="Times New Roman" panose="02020603050405020304" pitchFamily="18" charset="0"/>
                    <a:cs typeface="Times New Roman" panose="02020603050405020304" pitchFamily="18" charset="0"/>
                  </a:rPr>
                  <a:t> = 1.292</a:t>
                </a:r>
                <a:endParaRPr lang="en-IN" sz="2400" dirty="0">
                  <a:latin typeface="Times New Roman" panose="02020603050405020304" pitchFamily="18" charset="0"/>
                  <a:cs typeface="Times New Roman" panose="02020603050405020304" pitchFamily="18" charset="0"/>
                </a:endParaRPr>
              </a:p>
              <a:p>
                <a:endParaRPr lang="en-IN" sz="2400" dirty="0" smtClean="0">
                  <a:latin typeface="Times New Roman" panose="02020603050405020304" pitchFamily="18" charset="0"/>
                  <a:cs typeface="Times New Roman" panose="02020603050405020304" pitchFamily="18" charset="0"/>
                </a:endParaRPr>
              </a:p>
              <a:p>
                <a:r>
                  <a:rPr lang="en-IN" sz="2400" dirty="0" smtClean="0"/>
                  <a:t>Example: Let </a:t>
                </a:r>
                <a:r>
                  <a:rPr lang="en-IN" sz="2400" dirty="0"/>
                  <a:t>a program have 40 percent of its code enhanced </a:t>
                </a:r>
                <a:r>
                  <a:rPr lang="en-IN" sz="2400" dirty="0" smtClean="0"/>
                  <a:t>to </a:t>
                </a:r>
                <a:r>
                  <a:rPr lang="en-IN" sz="2400" dirty="0"/>
                  <a:t>yield a system speedup 4.3 times </a:t>
                </a:r>
                <a:r>
                  <a:rPr lang="en-IN" sz="2400" dirty="0" smtClean="0"/>
                  <a:t>faster. </a:t>
                </a:r>
                <a:r>
                  <a:rPr lang="en-IN" sz="2400" dirty="0"/>
                  <a:t>What is the factor of improvement </a:t>
                </a:r>
                <a:r>
                  <a:rPr lang="en-IN" sz="2400" dirty="0" smtClean="0"/>
                  <a:t>of </a:t>
                </a:r>
                <a:r>
                  <a:rPr lang="en-IN" sz="2400" dirty="0"/>
                  <a:t>the portion enhanced</a:t>
                </a:r>
                <a:r>
                  <a:rPr lang="en-IN" sz="2400" dirty="0" smtClean="0"/>
                  <a:t>?</a:t>
                </a:r>
                <a:endParaRPr lang="en-IN" sz="2400" dirty="0" smtClean="0"/>
              </a:p>
              <a:p>
                <a:endParaRPr lang="en-IN" sz="2400" dirty="0"/>
              </a:p>
              <a:p>
                <a:r>
                  <a:rPr lang="en-IN" sz="2400" dirty="0" smtClean="0"/>
                  <a:t>Can this be achieve? </a:t>
                </a:r>
                <a:endParaRPr lang="en-IN" sz="2400" dirty="0" smtClean="0"/>
              </a:p>
            </p:txBody>
          </p:sp>
        </mc:Choice>
        <mc:Fallback>
          <p:sp>
            <p:nvSpPr>
              <p:cNvPr id="4" name="TextBox 3"/>
              <p:cNvSpPr txBox="1">
                <a:spLocks noRot="1" noChangeAspect="1" noMove="1" noResize="1" noEditPoints="1" noAdjustHandles="1" noChangeArrowheads="1" noChangeShapeType="1" noTextEdit="1"/>
              </p:cNvSpPr>
              <p:nvPr/>
            </p:nvSpPr>
            <p:spPr>
              <a:xfrm>
                <a:off x="860612" y="476672"/>
                <a:ext cx="8175884" cy="5913927"/>
              </a:xfrm>
              <a:prstGeom prst="rect">
                <a:avLst/>
              </a:prstGeom>
              <a:blipFill rotWithShape="1">
                <a:blip r:embed="rId2"/>
                <a:stretch>
                  <a:fillRect l="-2" t="-7" r="5" b="10"/>
                </a:stretch>
              </a:blipFill>
            </p:spPr>
            <p:txBody>
              <a:bodyPr/>
              <a:lstStyle/>
              <a:p>
                <a:r>
                  <a:rPr lang="en-US"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
        <p:nvSpPr>
          <p:cNvPr id="4" name="TextBox 3"/>
          <p:cNvSpPr txBox="1"/>
          <p:nvPr/>
        </p:nvSpPr>
        <p:spPr>
          <a:xfrm>
            <a:off x="860612" y="476672"/>
            <a:ext cx="8175884" cy="6001643"/>
          </a:xfrm>
          <a:prstGeom prst="rect">
            <a:avLst/>
          </a:prstGeom>
          <a:noFill/>
        </p:spPr>
        <p:txBody>
          <a:bodyPr wrap="square" rtlCol="0">
            <a:spAutoFit/>
          </a:bodyPr>
          <a:lstStyle/>
          <a:p>
            <a:r>
              <a:rPr lang="en-IN" sz="2400" dirty="0" smtClean="0">
                <a:latin typeface="Times New Roman" panose="02020603050405020304" pitchFamily="18" charset="0"/>
                <a:cs typeface="Times New Roman" panose="02020603050405020304" pitchFamily="18" charset="0"/>
              </a:rPr>
              <a:t>In other words, let us determine if by enhancing 40% of the system code, it is possible to make the system to go 4.3 time faster?</a:t>
            </a:r>
            <a:endParaRPr lang="en-IN" sz="2400" dirty="0" smtClean="0">
              <a:latin typeface="Times New Roman" panose="02020603050405020304" pitchFamily="18" charset="0"/>
              <a:cs typeface="Times New Roman" panose="02020603050405020304" pitchFamily="18" charset="0"/>
            </a:endParaRPr>
          </a:p>
          <a:p>
            <a:r>
              <a:rPr lang="en-IN" sz="2400" dirty="0"/>
              <a:t>Let Speedup be denoted by “S”, fraction enhanced be denoted by “</a:t>
            </a:r>
            <a:r>
              <a:rPr lang="en-IN" sz="2400" dirty="0" err="1"/>
              <a:t>f</a:t>
            </a:r>
            <a:r>
              <a:rPr lang="en-IN" sz="2400" baseline="-25000" dirty="0" err="1"/>
              <a:t>E</a:t>
            </a:r>
            <a:r>
              <a:rPr lang="en-IN" sz="2400" dirty="0"/>
              <a:t>”, and factor of improvement be denoted by “</a:t>
            </a:r>
            <a:r>
              <a:rPr lang="en-IN" sz="2400" dirty="0" err="1"/>
              <a:t>f</a:t>
            </a:r>
            <a:r>
              <a:rPr lang="en-IN" sz="2400" baseline="-25000" dirty="0" err="1"/>
              <a:t>I</a:t>
            </a:r>
            <a:r>
              <a:rPr lang="en-IN" sz="2400" dirty="0"/>
              <a:t>”. Then we can write the above equation </a:t>
            </a:r>
            <a:r>
              <a:rPr lang="en-IN" sz="2400" dirty="0" smtClean="0"/>
              <a:t>as</a:t>
            </a:r>
            <a:endParaRPr lang="en-IN" sz="2400" dirty="0" smtClean="0"/>
          </a:p>
          <a:p>
            <a:pPr algn="ctr"/>
            <a:r>
              <a:rPr lang="en-IN" sz="2400" dirty="0"/>
              <a:t>S = ( (1 –</a:t>
            </a:r>
            <a:r>
              <a:rPr lang="en-IN" sz="2400" dirty="0" err="1"/>
              <a:t>f</a:t>
            </a:r>
            <a:r>
              <a:rPr lang="en-IN" sz="2400" baseline="-25000" dirty="0" err="1"/>
              <a:t>E</a:t>
            </a:r>
            <a:r>
              <a:rPr lang="en-IN" sz="2400" dirty="0"/>
              <a:t>) + (</a:t>
            </a:r>
            <a:r>
              <a:rPr lang="en-IN" sz="2400" dirty="0" err="1"/>
              <a:t>f</a:t>
            </a:r>
            <a:r>
              <a:rPr lang="en-IN" sz="2400" baseline="-25000" dirty="0" err="1"/>
              <a:t>E</a:t>
            </a:r>
            <a:r>
              <a:rPr lang="en-IN" sz="2400" dirty="0"/>
              <a:t>/ </a:t>
            </a:r>
            <a:r>
              <a:rPr lang="en-IN" sz="2400" dirty="0" err="1"/>
              <a:t>f</a:t>
            </a:r>
            <a:r>
              <a:rPr lang="en-IN" sz="2400" baseline="-25000" dirty="0" err="1"/>
              <a:t>I</a:t>
            </a:r>
            <a:r>
              <a:rPr lang="en-IN" sz="2400" dirty="0"/>
              <a:t>) )-1</a:t>
            </a:r>
            <a:r>
              <a:rPr lang="en-IN" sz="2400" dirty="0" smtClean="0"/>
              <a:t>.</a:t>
            </a:r>
            <a:endParaRPr lang="en-IN" sz="2400" dirty="0" smtClean="0"/>
          </a:p>
          <a:p>
            <a:pPr algn="ctr"/>
            <a:endParaRPr lang="en-IN" sz="2400" dirty="0">
              <a:latin typeface="Times New Roman" panose="02020603050405020304" pitchFamily="18" charset="0"/>
              <a:cs typeface="Times New Roman" panose="02020603050405020304" pitchFamily="18" charset="0"/>
            </a:endParaRPr>
          </a:p>
          <a:p>
            <a:pPr algn="just"/>
            <a:r>
              <a:rPr lang="en-IN" sz="2400" dirty="0" smtClean="0">
                <a:latin typeface="Times New Roman" panose="02020603050405020304" pitchFamily="18" charset="0"/>
                <a:cs typeface="Times New Roman" panose="02020603050405020304" pitchFamily="18" charset="0"/>
              </a:rPr>
              <a:t>Step1: Assume the limit, where </a:t>
            </a:r>
            <a:r>
              <a:rPr lang="en-IN" sz="2400" dirty="0" err="1" smtClean="0">
                <a:latin typeface="Times New Roman" panose="02020603050405020304" pitchFamily="18" charset="0"/>
                <a:cs typeface="Times New Roman" panose="02020603050405020304" pitchFamily="18" charset="0"/>
              </a:rPr>
              <a:t>f</a:t>
            </a:r>
            <a:r>
              <a:rPr lang="en-IN" sz="2400" baseline="-25000" dirty="0" err="1" smtClean="0">
                <a:latin typeface="Times New Roman" panose="02020603050405020304" pitchFamily="18" charset="0"/>
                <a:cs typeface="Times New Roman" panose="02020603050405020304" pitchFamily="18" charset="0"/>
              </a:rPr>
              <a:t>l</a:t>
            </a:r>
            <a:r>
              <a:rPr lang="en-IN" sz="2400" dirty="0" smtClean="0">
                <a:latin typeface="Times New Roman" panose="02020603050405020304" pitchFamily="18" charset="0"/>
                <a:cs typeface="Times New Roman" panose="02020603050405020304" pitchFamily="18" charset="0"/>
              </a:rPr>
              <a:t> = infinity, so</a:t>
            </a:r>
            <a:endParaRPr lang="en-IN" sz="2400" dirty="0" smtClean="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  S = </a:t>
            </a:r>
            <a:r>
              <a:rPr lang="en-IN" sz="2400" dirty="0"/>
              <a:t>( (1 –</a:t>
            </a:r>
            <a:r>
              <a:rPr lang="en-IN" sz="2400" dirty="0" err="1"/>
              <a:t>f</a:t>
            </a:r>
            <a:r>
              <a:rPr lang="en-IN" sz="2400" baseline="-25000" dirty="0" err="1"/>
              <a:t>E</a:t>
            </a:r>
            <a:r>
              <a:rPr lang="en-IN" sz="2400" dirty="0"/>
              <a:t>) + (</a:t>
            </a:r>
            <a:r>
              <a:rPr lang="en-IN" sz="2400" dirty="0" err="1"/>
              <a:t>f</a:t>
            </a:r>
            <a:r>
              <a:rPr lang="en-IN" sz="2400" baseline="-25000" dirty="0" err="1"/>
              <a:t>E</a:t>
            </a:r>
            <a:r>
              <a:rPr lang="en-IN" sz="2400" dirty="0"/>
              <a:t>/ </a:t>
            </a:r>
            <a:r>
              <a:rPr lang="en-IN" sz="2400" dirty="0" err="1"/>
              <a:t>f</a:t>
            </a:r>
            <a:r>
              <a:rPr lang="en-IN" sz="2400" baseline="-25000" dirty="0" err="1"/>
              <a:t>I</a:t>
            </a:r>
            <a:r>
              <a:rPr lang="en-IN" sz="2400" dirty="0"/>
              <a:t>) )</a:t>
            </a:r>
            <a:r>
              <a:rPr lang="en-IN" sz="2400" baseline="30000" dirty="0"/>
              <a:t>-1</a:t>
            </a:r>
            <a:r>
              <a:rPr lang="en-IN" sz="2400" dirty="0" smtClean="0"/>
              <a:t>. </a:t>
            </a:r>
            <a:endParaRPr lang="en-IN" sz="2400" dirty="0" smtClean="0"/>
          </a:p>
          <a:p>
            <a:pPr algn="just"/>
            <a:r>
              <a:rPr lang="en-IN" sz="2400" dirty="0" smtClean="0"/>
              <a:t>    S  = 1/ </a:t>
            </a:r>
            <a:r>
              <a:rPr lang="en-IN" sz="2400" dirty="0"/>
              <a:t>(1 –</a:t>
            </a:r>
            <a:r>
              <a:rPr lang="en-IN" sz="2400" dirty="0" err="1"/>
              <a:t>f</a:t>
            </a:r>
            <a:r>
              <a:rPr lang="en-IN" sz="2400" baseline="-25000" dirty="0" err="1"/>
              <a:t>E</a:t>
            </a:r>
            <a:r>
              <a:rPr lang="en-IN" sz="2400" dirty="0"/>
              <a:t>) </a:t>
            </a:r>
            <a:endParaRPr lang="en-IN" sz="2400" dirty="0" smtClean="0"/>
          </a:p>
          <a:p>
            <a:pPr algn="just"/>
            <a:endParaRPr lang="en-IN" sz="2400" dirty="0"/>
          </a:p>
          <a:p>
            <a:pPr algn="just"/>
            <a:r>
              <a:rPr lang="en-IN" sz="2400" dirty="0"/>
              <a:t>Step 2: Plug in values &amp; </a:t>
            </a:r>
            <a:r>
              <a:rPr lang="en-IN" sz="2400" dirty="0" smtClean="0"/>
              <a:t>solve S </a:t>
            </a:r>
            <a:r>
              <a:rPr lang="en-IN" sz="2400" dirty="0"/>
              <a:t>= ( (1 –0.4) </a:t>
            </a:r>
            <a:r>
              <a:rPr lang="en-IN" sz="2400" dirty="0" smtClean="0"/>
              <a:t>)</a:t>
            </a:r>
            <a:r>
              <a:rPr lang="en-IN" sz="2400" baseline="30000" dirty="0" smtClean="0"/>
              <a:t>-1</a:t>
            </a:r>
            <a:r>
              <a:rPr lang="en-IN" sz="2400" dirty="0" smtClean="0"/>
              <a:t>= </a:t>
            </a:r>
            <a:r>
              <a:rPr lang="en-IN" sz="2400" dirty="0"/>
              <a:t>1 / 0.6 = </a:t>
            </a:r>
            <a:r>
              <a:rPr lang="en-IN" sz="2400" dirty="0" smtClean="0"/>
              <a:t>1.67</a:t>
            </a:r>
            <a:endParaRPr lang="en-IN" sz="2400" dirty="0" smtClean="0"/>
          </a:p>
          <a:p>
            <a:pPr algn="just"/>
            <a:endParaRPr lang="en-IN" sz="2400" dirty="0"/>
          </a:p>
          <a:p>
            <a:pPr algn="just"/>
            <a:r>
              <a:rPr lang="en-IN" sz="2400" dirty="0"/>
              <a:t>Step 3: So S = 1.67 is the maximum possible speedup, and we </a:t>
            </a:r>
            <a:r>
              <a:rPr lang="en-IN" sz="2400" dirty="0">
                <a:solidFill>
                  <a:srgbClr val="FF0000"/>
                </a:solidFill>
              </a:rPr>
              <a:t>cannot achieve S = 4.3 </a:t>
            </a:r>
            <a:r>
              <a:rPr lang="en-IN" sz="2400" dirty="0" smtClean="0">
                <a:solidFill>
                  <a:srgbClr val="FF0000"/>
                </a:solidFill>
              </a:rPr>
              <a:t>!!</a:t>
            </a:r>
            <a:endParaRPr lang="en-IN" sz="2400" dirty="0">
              <a:solidFill>
                <a:srgbClr val="FF0000"/>
              </a:solidFill>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2"/>
          <p:cNvSpPr>
            <a:spLocks noGrp="1"/>
          </p:cNvSpPr>
          <p:nvPr>
            <p:ph type="sldNum" sz="quarter" idx="10"/>
          </p:nvPr>
        </p:nvSpPr>
        <p:spPr>
          <a:xfrm>
            <a:off x="6781800" y="6309320"/>
            <a:ext cx="2133600" cy="365125"/>
          </a:xfrm>
        </p:spPr>
        <p:txBody>
          <a:bodyPr/>
          <a:lstStyle/>
          <a:p>
            <a:pPr algn="r"/>
            <a:fld id="{D59E6DF9-7B49-4C43-B757-8A3789FEE8E6}" type="slidenum">
              <a:rPr lang="en-US" altLang="en-US"/>
            </a:fld>
            <a:endParaRPr lang="en-US" altLang="en-US" dirty="0"/>
          </a:p>
        </p:txBody>
      </p:sp>
      <p:sp>
        <p:nvSpPr>
          <p:cNvPr id="826383" name="Rectangle 15"/>
          <p:cNvSpPr>
            <a:spLocks noGrp="1" noChangeArrowheads="1"/>
          </p:cNvSpPr>
          <p:nvPr>
            <p:ph type="title"/>
          </p:nvPr>
        </p:nvSpPr>
        <p:spPr/>
        <p:txBody>
          <a:bodyPr/>
          <a:lstStyle/>
          <a:p>
            <a:r>
              <a:rPr lang="en-US"/>
              <a:t>Amdahl’s Law for Multiple Tasks</a:t>
            </a:r>
            <a:endParaRPr lang="en-US"/>
          </a:p>
        </p:txBody>
      </p:sp>
      <p:graphicFrame>
        <p:nvGraphicFramePr>
          <p:cNvPr id="826371" name="Object 3"/>
          <p:cNvGraphicFramePr>
            <a:graphicFrameLocks noChangeAspect="1"/>
          </p:cNvGraphicFramePr>
          <p:nvPr/>
        </p:nvGraphicFramePr>
        <p:xfrm>
          <a:off x="3268663" y="1371600"/>
          <a:ext cx="2528887" cy="2565400"/>
        </p:xfrm>
        <a:graphic>
          <a:graphicData uri="http://schemas.openxmlformats.org/presentationml/2006/ole">
            <mc:AlternateContent xmlns:mc="http://schemas.openxmlformats.org/markup-compatibility/2006">
              <mc:Choice xmlns:v="urn:schemas-microsoft-com:vml" Requires="v">
                <p:oleObj spid="_x0000_s15384" name="Equation" r:id="rId1" imgW="1129665" imgH="1151255" progId="Equation.3">
                  <p:embed/>
                </p:oleObj>
              </mc:Choice>
              <mc:Fallback>
                <p:oleObj name="Equation" r:id="rId1" imgW="1129665" imgH="1151255" progId="Equation.3">
                  <p:embed/>
                  <p:pic>
                    <p:nvPicPr>
                      <p:cNvPr id="0" name="Picture 1538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8663" y="1371600"/>
                        <a:ext cx="2528887" cy="256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6372" name="Object 4"/>
          <p:cNvGraphicFramePr>
            <a:graphicFrameLocks noChangeAspect="1"/>
          </p:cNvGraphicFramePr>
          <p:nvPr/>
        </p:nvGraphicFramePr>
        <p:xfrm>
          <a:off x="3371850" y="3962400"/>
          <a:ext cx="2324100" cy="1360488"/>
        </p:xfrm>
        <a:graphic>
          <a:graphicData uri="http://schemas.openxmlformats.org/presentationml/2006/ole">
            <mc:AlternateContent xmlns:mc="http://schemas.openxmlformats.org/markup-compatibility/2006">
              <mc:Choice xmlns:v="urn:schemas-microsoft-com:vml" Requires="v">
                <p:oleObj spid="_x0000_s15385" name="Equation" r:id="rId3" imgW="1409700" imgH="825500" progId="Equation.3">
                  <p:embed/>
                </p:oleObj>
              </mc:Choice>
              <mc:Fallback>
                <p:oleObj name="Equation" r:id="rId3" imgW="1409700" imgH="825500" progId="Equation.3">
                  <p:embed/>
                  <p:pic>
                    <p:nvPicPr>
                      <p:cNvPr id="0" name="Picture 1538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1850" y="3962400"/>
                        <a:ext cx="2324100" cy="1360488"/>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6373" name="Line 5"/>
          <p:cNvSpPr>
            <a:spLocks noChangeShapeType="1"/>
          </p:cNvSpPr>
          <p:nvPr/>
        </p:nvSpPr>
        <p:spPr bwMode="auto">
          <a:xfrm flipH="1">
            <a:off x="5715000" y="2209800"/>
            <a:ext cx="914400" cy="0"/>
          </a:xfrm>
          <a:prstGeom prst="line">
            <a:avLst/>
          </a:prstGeom>
          <a:noFill/>
          <a:ln w="38100">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6374" name="Line 6"/>
          <p:cNvSpPr>
            <a:spLocks noChangeShapeType="1"/>
          </p:cNvSpPr>
          <p:nvPr/>
        </p:nvSpPr>
        <p:spPr bwMode="auto">
          <a:xfrm flipH="1">
            <a:off x="5715000" y="2743200"/>
            <a:ext cx="914400" cy="0"/>
          </a:xfrm>
          <a:prstGeom prst="line">
            <a:avLst/>
          </a:prstGeom>
          <a:noFill/>
          <a:ln w="38100">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6375" name="Line 7"/>
          <p:cNvSpPr>
            <a:spLocks noChangeShapeType="1"/>
          </p:cNvSpPr>
          <p:nvPr/>
        </p:nvSpPr>
        <p:spPr bwMode="auto">
          <a:xfrm>
            <a:off x="2514600" y="1905000"/>
            <a:ext cx="914400" cy="0"/>
          </a:xfrm>
          <a:prstGeom prst="line">
            <a:avLst/>
          </a:prstGeom>
          <a:noFill/>
          <a:ln w="38100">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6376" name="Text Box 8"/>
          <p:cNvSpPr txBox="1">
            <a:spLocks noChangeArrowheads="1"/>
          </p:cNvSpPr>
          <p:nvPr/>
        </p:nvSpPr>
        <p:spPr bwMode="auto">
          <a:xfrm>
            <a:off x="6400800" y="2133600"/>
            <a:ext cx="2082800" cy="64135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1800">
                <a:latin typeface="Times New Roman" panose="02020603050405020304" pitchFamily="18" charset="0"/>
              </a:rPr>
              <a:t>Fraction of </a:t>
            </a:r>
            <a:r>
              <a:rPr lang="en-US" sz="1800">
                <a:solidFill>
                  <a:schemeClr val="hlink"/>
                </a:solidFill>
                <a:latin typeface="Times New Roman" panose="02020603050405020304" pitchFamily="18" charset="0"/>
              </a:rPr>
              <a:t>results</a:t>
            </a:r>
            <a:endParaRPr lang="en-US" sz="1800">
              <a:latin typeface="Times New Roman" panose="02020603050405020304" pitchFamily="18" charset="0"/>
            </a:endParaRPr>
          </a:p>
          <a:p>
            <a:r>
              <a:rPr lang="en-US" sz="1800">
                <a:latin typeface="Times New Roman" panose="02020603050405020304" pitchFamily="18" charset="0"/>
              </a:rPr>
              <a:t>generated at this rate</a:t>
            </a:r>
            <a:endParaRPr lang="en-US" sz="1800">
              <a:latin typeface="Times New Roman" panose="02020603050405020304" pitchFamily="18" charset="0"/>
            </a:endParaRPr>
          </a:p>
        </p:txBody>
      </p:sp>
      <p:sp>
        <p:nvSpPr>
          <p:cNvPr id="826377" name="Text Box 9"/>
          <p:cNvSpPr txBox="1">
            <a:spLocks noChangeArrowheads="1"/>
          </p:cNvSpPr>
          <p:nvPr/>
        </p:nvSpPr>
        <p:spPr bwMode="auto">
          <a:xfrm>
            <a:off x="438150" y="1600200"/>
            <a:ext cx="2305050" cy="64135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1800" dirty="0">
                <a:latin typeface="Times New Roman" panose="02020603050405020304" pitchFamily="18" charset="0"/>
              </a:rPr>
              <a:t>Average execution rate</a:t>
            </a:r>
            <a:endParaRPr lang="en-US" sz="1800" dirty="0">
              <a:latin typeface="Times New Roman" panose="02020603050405020304" pitchFamily="18" charset="0"/>
            </a:endParaRPr>
          </a:p>
          <a:p>
            <a:r>
              <a:rPr lang="en-US" sz="1800" dirty="0">
                <a:latin typeface="Times New Roman" panose="02020603050405020304" pitchFamily="18" charset="0"/>
              </a:rPr>
              <a:t>(performance)</a:t>
            </a:r>
            <a:endParaRPr lang="en-US" sz="1800" dirty="0">
              <a:latin typeface="Times New Roman" panose="02020603050405020304" pitchFamily="18" charset="0"/>
            </a:endParaRPr>
          </a:p>
        </p:txBody>
      </p:sp>
      <p:sp>
        <p:nvSpPr>
          <p:cNvPr id="826378" name="Text Box 10"/>
          <p:cNvSpPr txBox="1">
            <a:spLocks noChangeArrowheads="1"/>
          </p:cNvSpPr>
          <p:nvPr/>
        </p:nvSpPr>
        <p:spPr bwMode="auto">
          <a:xfrm>
            <a:off x="6461125" y="31242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endParaRPr lang="en-US" sz="2400">
              <a:latin typeface="Times New Roman" panose="02020603050405020304" pitchFamily="18" charset="0"/>
            </a:endParaRPr>
          </a:p>
        </p:txBody>
      </p:sp>
      <p:grpSp>
        <p:nvGrpSpPr>
          <p:cNvPr id="826379" name="Group 11"/>
          <p:cNvGrpSpPr/>
          <p:nvPr/>
        </p:nvGrpSpPr>
        <p:grpSpPr bwMode="auto">
          <a:xfrm>
            <a:off x="6477000" y="2743200"/>
            <a:ext cx="2235200" cy="1392238"/>
            <a:chOff x="4080" y="1728"/>
            <a:chExt cx="1408" cy="877"/>
          </a:xfrm>
        </p:grpSpPr>
        <p:sp>
          <p:nvSpPr>
            <p:cNvPr id="826380" name="Line 12"/>
            <p:cNvSpPr>
              <a:spLocks noChangeShapeType="1"/>
            </p:cNvSpPr>
            <p:nvPr/>
          </p:nvSpPr>
          <p:spPr bwMode="auto">
            <a:xfrm flipV="1">
              <a:off x="4944" y="1728"/>
              <a:ext cx="0" cy="336"/>
            </a:xfrm>
            <a:prstGeom prst="line">
              <a:avLst/>
            </a:prstGeom>
            <a:noFill/>
            <a:ln w="38100">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6381" name="Text Box 13"/>
            <p:cNvSpPr txBox="1">
              <a:spLocks noChangeArrowheads="1"/>
            </p:cNvSpPr>
            <p:nvPr/>
          </p:nvSpPr>
          <p:spPr bwMode="auto">
            <a:xfrm>
              <a:off x="4080" y="2004"/>
              <a:ext cx="1408" cy="601"/>
            </a:xfrm>
            <a:prstGeom prst="rect">
              <a:avLst/>
            </a:prstGeom>
            <a:solidFill>
              <a:schemeClr val="bg1"/>
            </a:solidFill>
            <a:ln w="38100">
              <a:solidFill>
                <a:schemeClr val="tx1"/>
              </a:solidFill>
              <a:miter lim="800000"/>
            </a:ln>
            <a:effectLst>
              <a:outerShdw dist="107763" dir="2700000" algn="ctr" rotWithShape="0">
                <a:schemeClr val="bg2"/>
              </a:outerShdw>
            </a:effectLst>
          </p:spPr>
          <p:txBody>
            <a:bodyPr wrap="none" anchor="ctr">
              <a:spAutoFit/>
            </a:bodyPr>
            <a:lstStyle/>
            <a:p>
              <a:r>
                <a:rPr lang="en-US" sz="1800">
                  <a:solidFill>
                    <a:schemeClr val="hlink"/>
                  </a:solidFill>
                  <a:latin typeface="Times New Roman" panose="02020603050405020304" pitchFamily="18" charset="0"/>
                </a:rPr>
                <a:t>Note</a:t>
              </a:r>
              <a:r>
                <a:rPr lang="en-US" sz="1800">
                  <a:latin typeface="Times New Roman" panose="02020603050405020304" pitchFamily="18" charset="0"/>
                </a:rPr>
                <a:t>: Not “fraction</a:t>
              </a:r>
              <a:endParaRPr lang="en-US" sz="1800">
                <a:latin typeface="Times New Roman" panose="02020603050405020304" pitchFamily="18" charset="0"/>
              </a:endParaRPr>
            </a:p>
            <a:p>
              <a:r>
                <a:rPr lang="en-US" sz="1800">
                  <a:latin typeface="Times New Roman" panose="02020603050405020304" pitchFamily="18" charset="0"/>
                </a:rPr>
                <a:t>of time spent working</a:t>
              </a:r>
              <a:endParaRPr lang="en-US" sz="1800">
                <a:latin typeface="Times New Roman" panose="02020603050405020304" pitchFamily="18" charset="0"/>
              </a:endParaRPr>
            </a:p>
            <a:p>
              <a:r>
                <a:rPr lang="en-US" sz="1800">
                  <a:latin typeface="Times New Roman" panose="02020603050405020304" pitchFamily="18" charset="0"/>
                </a:rPr>
                <a:t>at this rate”</a:t>
              </a:r>
              <a:endParaRPr lang="en-US" sz="1800">
                <a:latin typeface="Times New Roman" panose="02020603050405020304" pitchFamily="18" charset="0"/>
              </a:endParaRPr>
            </a:p>
          </p:txBody>
        </p:sp>
      </p:gr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8263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2"/>
          <p:cNvSpPr>
            <a:spLocks noGrp="1"/>
          </p:cNvSpPr>
          <p:nvPr>
            <p:ph type="sldNum" sz="quarter" idx="10"/>
          </p:nvPr>
        </p:nvSpPr>
        <p:spPr>
          <a:xfrm>
            <a:off x="6667930" y="6329362"/>
            <a:ext cx="2133600" cy="365125"/>
          </a:xfrm>
        </p:spPr>
        <p:txBody>
          <a:bodyPr/>
          <a:lstStyle/>
          <a:p>
            <a:pPr algn="r"/>
            <a:fld id="{DC9B05FE-291A-4703-BD40-219E3EBF4F59}" type="slidenum">
              <a:rPr lang="en-US" altLang="en-US"/>
            </a:fld>
            <a:endParaRPr lang="en-US" altLang="en-US"/>
          </a:p>
        </p:txBody>
      </p:sp>
      <p:sp>
        <p:nvSpPr>
          <p:cNvPr id="828427" name="Rectangle 11"/>
          <p:cNvSpPr>
            <a:spLocks noGrp="1" noChangeArrowheads="1"/>
          </p:cNvSpPr>
          <p:nvPr>
            <p:ph type="title"/>
          </p:nvPr>
        </p:nvSpPr>
        <p:spPr>
          <a:xfrm>
            <a:off x="590550" y="181770"/>
            <a:ext cx="8229600" cy="328612"/>
          </a:xfrm>
        </p:spPr>
        <p:txBody>
          <a:bodyPr>
            <a:normAutofit fontScale="90000"/>
          </a:bodyPr>
          <a:lstStyle/>
          <a:p>
            <a:r>
              <a:rPr lang="en-US" dirty="0"/>
              <a:t>Example</a:t>
            </a:r>
            <a:endParaRPr lang="en-US" dirty="0"/>
          </a:p>
        </p:txBody>
      </p:sp>
      <p:sp>
        <p:nvSpPr>
          <p:cNvPr id="828419" name="Text Box 3"/>
          <p:cNvSpPr txBox="1">
            <a:spLocks noChangeArrowheads="1"/>
          </p:cNvSpPr>
          <p:nvPr/>
        </p:nvSpPr>
        <p:spPr bwMode="auto">
          <a:xfrm>
            <a:off x="1138238" y="1057275"/>
            <a:ext cx="5726112" cy="1628775"/>
          </a:xfrm>
          <a:prstGeom prst="rect">
            <a:avLst/>
          </a:prstGeom>
          <a:solidFill>
            <a:schemeClr val="bg1"/>
          </a:solidFill>
          <a:ln w="12700">
            <a:solidFill>
              <a:schemeClr val="tx1"/>
            </a:solidFill>
            <a:miter lim="800000"/>
          </a:ln>
          <a:effectLst>
            <a:outerShdw dist="107763" dir="2700000" algn="ctr" rotWithShape="0">
              <a:schemeClr val="bg2"/>
            </a:outerShdw>
          </a:effectLst>
        </p:spPr>
        <p:txBody>
          <a:bodyPr wrap="none" anchor="ctr">
            <a:spAutoFit/>
          </a:bodyPr>
          <a:lstStyle/>
          <a:p>
            <a:r>
              <a:rPr lang="en-US" sz="2000">
                <a:latin typeface="Times New Roman" panose="02020603050405020304" pitchFamily="18" charset="0"/>
              </a:rPr>
              <a:t>30% of results are generated at the rate of 1 MFLOPS,</a:t>
            </a:r>
            <a:endParaRPr lang="en-US" sz="2000">
              <a:latin typeface="Times New Roman" panose="02020603050405020304" pitchFamily="18" charset="0"/>
            </a:endParaRPr>
          </a:p>
          <a:p>
            <a:r>
              <a:rPr lang="en-US" sz="2000">
                <a:latin typeface="Times New Roman" panose="02020603050405020304" pitchFamily="18" charset="0"/>
              </a:rPr>
              <a:t>20% at 10 MFLOPS,</a:t>
            </a:r>
            <a:endParaRPr lang="en-US" sz="2000">
              <a:latin typeface="Times New Roman" panose="02020603050405020304" pitchFamily="18" charset="0"/>
            </a:endParaRPr>
          </a:p>
          <a:p>
            <a:r>
              <a:rPr lang="en-US" sz="2000">
                <a:latin typeface="Times New Roman" panose="02020603050405020304" pitchFamily="18" charset="0"/>
              </a:rPr>
              <a:t>50% at 100 MFLOPS.</a:t>
            </a:r>
            <a:endParaRPr lang="en-US" sz="2000">
              <a:latin typeface="Times New Roman" panose="02020603050405020304" pitchFamily="18" charset="0"/>
            </a:endParaRPr>
          </a:p>
          <a:p>
            <a:r>
              <a:rPr lang="en-US" sz="2000">
                <a:solidFill>
                  <a:schemeClr val="hlink"/>
                </a:solidFill>
                <a:latin typeface="Times New Roman" panose="02020603050405020304" pitchFamily="18" charset="0"/>
              </a:rPr>
              <a:t>What is the average performance in MFLOPS?</a:t>
            </a:r>
            <a:endParaRPr lang="en-US" sz="2000">
              <a:solidFill>
                <a:schemeClr val="hlink"/>
              </a:solidFill>
              <a:latin typeface="Times New Roman" panose="02020603050405020304" pitchFamily="18" charset="0"/>
            </a:endParaRPr>
          </a:p>
          <a:p>
            <a:r>
              <a:rPr lang="en-US" sz="2000">
                <a:solidFill>
                  <a:schemeClr val="hlink"/>
                </a:solidFill>
                <a:latin typeface="Times New Roman" panose="02020603050405020304" pitchFamily="18" charset="0"/>
              </a:rPr>
              <a:t>What is the bottleneck?</a:t>
            </a:r>
            <a:endParaRPr lang="en-US" sz="2000">
              <a:latin typeface="Times New Roman" panose="02020603050405020304" pitchFamily="18" charset="0"/>
            </a:endParaRPr>
          </a:p>
        </p:txBody>
      </p:sp>
      <p:graphicFrame>
        <p:nvGraphicFramePr>
          <p:cNvPr id="828420" name="Object 4"/>
          <p:cNvGraphicFramePr>
            <a:graphicFrameLocks noChangeAspect="1"/>
          </p:cNvGraphicFramePr>
          <p:nvPr/>
        </p:nvGraphicFramePr>
        <p:xfrm>
          <a:off x="1285875" y="2906713"/>
          <a:ext cx="6838950" cy="1055687"/>
        </p:xfrm>
        <a:graphic>
          <a:graphicData uri="http://schemas.openxmlformats.org/presentationml/2006/ole">
            <mc:AlternateContent xmlns:mc="http://schemas.openxmlformats.org/markup-compatibility/2006">
              <mc:Choice xmlns:v="urn:schemas-microsoft-com:vml" Requires="v">
                <p:oleObj spid="_x0000_s16430" name="Equation" r:id="rId1" imgW="4260215" imgH="655955" progId="Equation.3">
                  <p:embed/>
                </p:oleObj>
              </mc:Choice>
              <mc:Fallback>
                <p:oleObj name="Equation" r:id="rId1" imgW="4260215" imgH="655955" progId="Equation.3">
                  <p:embed/>
                  <p:pic>
                    <p:nvPicPr>
                      <p:cNvPr id="0" name="Picture 164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75" y="2906713"/>
                        <a:ext cx="6838950" cy="1055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8421" name="Object 5"/>
          <p:cNvGraphicFramePr>
            <a:graphicFrameLocks noChangeAspect="1"/>
          </p:cNvGraphicFramePr>
          <p:nvPr/>
        </p:nvGraphicFramePr>
        <p:xfrm>
          <a:off x="1635125" y="3870325"/>
          <a:ext cx="5318125" cy="763588"/>
        </p:xfrm>
        <a:graphic>
          <a:graphicData uri="http://schemas.openxmlformats.org/presentationml/2006/ole">
            <mc:AlternateContent xmlns:mc="http://schemas.openxmlformats.org/markup-compatibility/2006">
              <mc:Choice xmlns:v="urn:schemas-microsoft-com:vml" Requires="v">
                <p:oleObj spid="_x0000_s16431" name="Equation" r:id="rId3" imgW="3087370" imgH="441325" progId="Equation.3">
                  <p:embed/>
                </p:oleObj>
              </mc:Choice>
              <mc:Fallback>
                <p:oleObj name="Equation" r:id="rId3" imgW="3087370" imgH="441325" progId="Equation.3">
                  <p:embed/>
                  <p:pic>
                    <p:nvPicPr>
                      <p:cNvPr id="0" name="Picture 164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5125" y="3870325"/>
                        <a:ext cx="5318125" cy="763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28422" name="Group 6"/>
          <p:cNvGrpSpPr/>
          <p:nvPr/>
        </p:nvGrpSpPr>
        <p:grpSpPr bwMode="auto">
          <a:xfrm>
            <a:off x="357188" y="4375150"/>
            <a:ext cx="5391150" cy="749300"/>
            <a:chOff x="444" y="3072"/>
            <a:chExt cx="3396" cy="472"/>
          </a:xfrm>
        </p:grpSpPr>
        <p:sp>
          <p:nvSpPr>
            <p:cNvPr id="828423" name="Line 7"/>
            <p:cNvSpPr>
              <a:spLocks noChangeShapeType="1"/>
            </p:cNvSpPr>
            <p:nvPr/>
          </p:nvSpPr>
          <p:spPr bwMode="auto">
            <a:xfrm flipV="1">
              <a:off x="2064" y="3072"/>
              <a:ext cx="0" cy="432"/>
            </a:xfrm>
            <a:prstGeom prst="line">
              <a:avLst/>
            </a:prstGeom>
            <a:noFill/>
            <a:ln w="38100">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8424" name="Text Box 8"/>
            <p:cNvSpPr txBox="1">
              <a:spLocks noChangeArrowheads="1"/>
            </p:cNvSpPr>
            <p:nvPr/>
          </p:nvSpPr>
          <p:spPr bwMode="auto">
            <a:xfrm>
              <a:off x="444" y="3294"/>
              <a:ext cx="3396" cy="25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sz="2000" dirty="0">
                  <a:solidFill>
                    <a:schemeClr val="hlink"/>
                  </a:solidFill>
                  <a:latin typeface="Times New Roman" panose="02020603050405020304" pitchFamily="18" charset="0"/>
                </a:rPr>
                <a:t>Bottleneck: the rate that consumes most of the time</a:t>
              </a:r>
              <a:endParaRPr lang="en-US" sz="2000" dirty="0">
                <a:solidFill>
                  <a:schemeClr val="hlink"/>
                </a:solidFill>
                <a:latin typeface="Times New Roman" panose="02020603050405020304" pitchFamily="18" charset="0"/>
              </a:endParaRPr>
            </a:p>
          </p:txBody>
        </p:sp>
      </p:grpSp>
      <p:graphicFrame>
        <p:nvGraphicFramePr>
          <p:cNvPr id="828425" name="Object 9"/>
          <p:cNvGraphicFramePr>
            <a:graphicFrameLocks noChangeAspect="1"/>
          </p:cNvGraphicFramePr>
          <p:nvPr/>
        </p:nvGraphicFramePr>
        <p:xfrm>
          <a:off x="3052763" y="5218112"/>
          <a:ext cx="4759978" cy="1476375"/>
        </p:xfrm>
        <a:graphic>
          <a:graphicData uri="http://schemas.openxmlformats.org/presentationml/2006/ole">
            <mc:AlternateContent xmlns:mc="http://schemas.openxmlformats.org/markup-compatibility/2006">
              <mc:Choice xmlns:v="urn:schemas-microsoft-com:vml" Requires="v">
                <p:oleObj spid="_x0000_s16432" name="Worksheet" r:id="rId5" imgW="4686300" imgH="2609850" progId="Excel.Sheet.8">
                  <p:embed/>
                </p:oleObj>
              </mc:Choice>
              <mc:Fallback>
                <p:oleObj name="Worksheet" r:id="rId5" imgW="4686300" imgH="2609850" progId="Excel.Sheet.8">
                  <p:embed/>
                  <p:pic>
                    <p:nvPicPr>
                      <p:cNvPr id="0" name="Picture 164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2763" y="5218112"/>
                        <a:ext cx="4759978" cy="1476375"/>
                      </a:xfrm>
                      <a:prstGeom prst="rect">
                        <a:avLst/>
                      </a:prstGeom>
                      <a:noFill/>
                      <a:ln>
                        <a:noFill/>
                      </a:ln>
                      <a:effectLst/>
                    </p:spPr>
                  </p:pic>
                </p:oleObj>
              </mc:Fallback>
            </mc:AlternateContent>
          </a:graphicData>
        </a:graphic>
      </p:graphicFrame>
      <p:graphicFrame>
        <p:nvGraphicFramePr>
          <p:cNvPr id="828426" name="Object 10"/>
          <p:cNvGraphicFramePr>
            <a:graphicFrameLocks noGrp="1" noChangeAspect="1"/>
          </p:cNvGraphicFramePr>
          <p:nvPr>
            <p:ph idx="4294967295"/>
          </p:nvPr>
        </p:nvGraphicFramePr>
        <p:xfrm>
          <a:off x="7258050" y="1016000"/>
          <a:ext cx="1643063" cy="1663700"/>
        </p:xfrm>
        <a:graphic>
          <a:graphicData uri="http://schemas.openxmlformats.org/presentationml/2006/ole">
            <mc:AlternateContent xmlns:mc="http://schemas.openxmlformats.org/markup-compatibility/2006">
              <mc:Choice xmlns:v="urn:schemas-microsoft-com:vml" Requires="v">
                <p:oleObj spid="_x0000_s16433" name="Equation" r:id="rId7" imgW="1129665" imgH="1151255" progId="Equation.3">
                  <p:embed/>
                </p:oleObj>
              </mc:Choice>
              <mc:Fallback>
                <p:oleObj name="Equation" r:id="rId7" imgW="1129665" imgH="1151255" progId="Equation.3">
                  <p:embed/>
                  <p:pic>
                    <p:nvPicPr>
                      <p:cNvPr id="0" name="Picture 164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58050" y="1016000"/>
                        <a:ext cx="1643063" cy="16637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8284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284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8284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8284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a:spLocks noGrp="1"/>
          </p:cNvSpPr>
          <p:nvPr>
            <p:ph type="sldNum" sz="quarter" idx="10"/>
          </p:nvPr>
        </p:nvSpPr>
        <p:spPr/>
        <p:txBody>
          <a:bodyPr/>
          <a:lstStyle/>
          <a:p>
            <a:fld id="{B8583FF1-D27A-4F50-8D1D-E27D40BC2091}" type="slidenum">
              <a:rPr lang="en-US" altLang="en-US"/>
            </a:fld>
            <a:endParaRPr lang="en-US" altLang="en-US"/>
          </a:p>
        </p:txBody>
      </p:sp>
      <p:sp>
        <p:nvSpPr>
          <p:cNvPr id="830470" name="Rectangle 6"/>
          <p:cNvSpPr>
            <a:spLocks noGrp="1" noChangeArrowheads="1"/>
          </p:cNvSpPr>
          <p:nvPr>
            <p:ph type="title"/>
          </p:nvPr>
        </p:nvSpPr>
        <p:spPr/>
        <p:txBody>
          <a:bodyPr/>
          <a:lstStyle/>
          <a:p>
            <a:r>
              <a:rPr lang="en-US"/>
              <a:t>Another Example</a:t>
            </a:r>
            <a:endParaRPr lang="en-US"/>
          </a:p>
        </p:txBody>
      </p:sp>
      <p:sp>
        <p:nvSpPr>
          <p:cNvPr id="830467" name="Text Box 3"/>
          <p:cNvSpPr txBox="1">
            <a:spLocks noChangeArrowheads="1"/>
          </p:cNvSpPr>
          <p:nvPr/>
        </p:nvSpPr>
        <p:spPr bwMode="auto">
          <a:xfrm>
            <a:off x="239713" y="1190625"/>
            <a:ext cx="8588375" cy="1933575"/>
          </a:xfrm>
          <a:prstGeom prst="rect">
            <a:avLst/>
          </a:prstGeom>
          <a:solidFill>
            <a:schemeClr val="bg1"/>
          </a:solidFill>
          <a:ln w="12700">
            <a:solidFill>
              <a:schemeClr val="tx1"/>
            </a:solidFill>
            <a:miter lim="800000"/>
          </a:ln>
          <a:effectLst>
            <a:outerShdw dist="107763" dir="2700000" algn="ctr" rotWithShape="0">
              <a:schemeClr val="bg2"/>
            </a:outerShdw>
          </a:effectLst>
        </p:spPr>
        <p:txBody>
          <a:bodyPr wrap="none" anchor="ctr">
            <a:spAutoFit/>
          </a:bodyPr>
          <a:lstStyle/>
          <a:p>
            <a:r>
              <a:rPr lang="en-US" sz="2000"/>
              <a:t>Which change is more effective on a certain machine: speeding up 10-fold </a:t>
            </a:r>
            <a:endParaRPr lang="en-US" sz="2000"/>
          </a:p>
          <a:p>
            <a:r>
              <a:rPr lang="en-US" sz="2000"/>
              <a:t>the floating point square root operation only, which takes up 20% of </a:t>
            </a:r>
            <a:endParaRPr lang="en-US" sz="2000"/>
          </a:p>
          <a:p>
            <a:r>
              <a:rPr lang="en-US" sz="2000"/>
              <a:t>execution time, or speeding up 2-fold all floating point operations, which </a:t>
            </a:r>
            <a:endParaRPr lang="en-US" sz="2000"/>
          </a:p>
          <a:p>
            <a:r>
              <a:rPr lang="en-US" sz="2000"/>
              <a:t>take up 50% of total execution time?  </a:t>
            </a:r>
            <a:endParaRPr lang="en-US" sz="2000"/>
          </a:p>
          <a:p>
            <a:r>
              <a:rPr lang="en-US" sz="2000"/>
              <a:t>(Assume that the cost of accomplishing either change is the same, and the</a:t>
            </a:r>
            <a:endParaRPr lang="en-US" sz="2000"/>
          </a:p>
          <a:p>
            <a:r>
              <a:rPr lang="en-US" sz="2000"/>
              <a:t>two changes are mutually exclusive.)</a:t>
            </a:r>
            <a:endParaRPr lang="en-US" sz="2000"/>
          </a:p>
        </p:txBody>
      </p:sp>
      <p:sp>
        <p:nvSpPr>
          <p:cNvPr id="830468" name="Text Box 4"/>
          <p:cNvSpPr txBox="1">
            <a:spLocks noChangeArrowheads="1"/>
          </p:cNvSpPr>
          <p:nvPr/>
        </p:nvSpPr>
        <p:spPr bwMode="auto">
          <a:xfrm>
            <a:off x="381000" y="3306763"/>
            <a:ext cx="6794500" cy="283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1800" dirty="0" err="1">
                <a:solidFill>
                  <a:schemeClr val="accent2"/>
                </a:solidFill>
              </a:rPr>
              <a:t>F</a:t>
            </a:r>
            <a:r>
              <a:rPr lang="en-US" sz="1800" baseline="-25000" dirty="0" err="1">
                <a:solidFill>
                  <a:schemeClr val="accent2"/>
                </a:solidFill>
              </a:rPr>
              <a:t>sqrt</a:t>
            </a:r>
            <a:r>
              <a:rPr lang="en-US" sz="1800" dirty="0">
                <a:solidFill>
                  <a:schemeClr val="accent2"/>
                </a:solidFill>
              </a:rPr>
              <a:t> 	= fraction of FP </a:t>
            </a:r>
            <a:r>
              <a:rPr lang="en-US" sz="1800" dirty="0" err="1">
                <a:solidFill>
                  <a:schemeClr val="accent2"/>
                </a:solidFill>
              </a:rPr>
              <a:t>sqrt</a:t>
            </a:r>
            <a:r>
              <a:rPr lang="en-US" sz="1800" dirty="0">
                <a:solidFill>
                  <a:schemeClr val="accent2"/>
                </a:solidFill>
              </a:rPr>
              <a:t> results</a:t>
            </a:r>
            <a:endParaRPr lang="en-US" sz="1800" dirty="0">
              <a:solidFill>
                <a:schemeClr val="accent2"/>
              </a:solidFill>
            </a:endParaRPr>
          </a:p>
          <a:p>
            <a:r>
              <a:rPr lang="en-US" sz="1800" dirty="0" err="1">
                <a:solidFill>
                  <a:schemeClr val="accent2"/>
                </a:solidFill>
              </a:rPr>
              <a:t>R</a:t>
            </a:r>
            <a:r>
              <a:rPr lang="en-US" sz="1800" baseline="-25000" dirty="0" err="1">
                <a:solidFill>
                  <a:schemeClr val="accent2"/>
                </a:solidFill>
              </a:rPr>
              <a:t>sqrt</a:t>
            </a:r>
            <a:r>
              <a:rPr lang="en-US" sz="1800" dirty="0">
                <a:solidFill>
                  <a:schemeClr val="accent2"/>
                </a:solidFill>
              </a:rPr>
              <a:t> 	= rate of producing FP </a:t>
            </a:r>
            <a:r>
              <a:rPr lang="en-US" sz="1800" dirty="0" err="1">
                <a:solidFill>
                  <a:schemeClr val="accent2"/>
                </a:solidFill>
              </a:rPr>
              <a:t>sqrt</a:t>
            </a:r>
            <a:r>
              <a:rPr lang="en-US" sz="1800" dirty="0">
                <a:solidFill>
                  <a:schemeClr val="accent2"/>
                </a:solidFill>
              </a:rPr>
              <a:t> results</a:t>
            </a:r>
            <a:endParaRPr lang="en-US" sz="1800" dirty="0">
              <a:solidFill>
                <a:schemeClr val="accent2"/>
              </a:solidFill>
            </a:endParaRPr>
          </a:p>
          <a:p>
            <a:r>
              <a:rPr lang="en-US" sz="1800" dirty="0" err="1">
                <a:solidFill>
                  <a:schemeClr val="accent2"/>
                </a:solidFill>
              </a:rPr>
              <a:t>F</a:t>
            </a:r>
            <a:r>
              <a:rPr lang="en-US" sz="1800" baseline="-25000" dirty="0" err="1">
                <a:solidFill>
                  <a:schemeClr val="accent2"/>
                </a:solidFill>
              </a:rPr>
              <a:t>non-sqrt</a:t>
            </a:r>
            <a:r>
              <a:rPr lang="en-US" sz="1800" baseline="-25000" dirty="0">
                <a:solidFill>
                  <a:schemeClr val="accent2"/>
                </a:solidFill>
              </a:rPr>
              <a:t>  </a:t>
            </a:r>
            <a:r>
              <a:rPr lang="en-US" sz="1800" dirty="0">
                <a:solidFill>
                  <a:schemeClr val="accent2"/>
                </a:solidFill>
              </a:rPr>
              <a:t> 	= fraction of non-</a:t>
            </a:r>
            <a:r>
              <a:rPr lang="en-US" sz="1800" dirty="0" err="1">
                <a:solidFill>
                  <a:schemeClr val="accent2"/>
                </a:solidFill>
              </a:rPr>
              <a:t>sqrt</a:t>
            </a:r>
            <a:r>
              <a:rPr lang="en-US" sz="1800" dirty="0">
                <a:solidFill>
                  <a:schemeClr val="accent2"/>
                </a:solidFill>
              </a:rPr>
              <a:t> results</a:t>
            </a:r>
            <a:endParaRPr lang="en-US" sz="1800" dirty="0">
              <a:solidFill>
                <a:schemeClr val="accent2"/>
              </a:solidFill>
            </a:endParaRPr>
          </a:p>
          <a:p>
            <a:r>
              <a:rPr lang="en-US" sz="1800" dirty="0" err="1">
                <a:solidFill>
                  <a:schemeClr val="accent2"/>
                </a:solidFill>
              </a:rPr>
              <a:t>R</a:t>
            </a:r>
            <a:r>
              <a:rPr lang="en-US" sz="1800" baseline="-25000" dirty="0" err="1">
                <a:solidFill>
                  <a:schemeClr val="accent2"/>
                </a:solidFill>
              </a:rPr>
              <a:t>non-sqrt</a:t>
            </a:r>
            <a:r>
              <a:rPr lang="en-US" sz="1800" dirty="0">
                <a:solidFill>
                  <a:schemeClr val="accent2"/>
                </a:solidFill>
              </a:rPr>
              <a:t>  	= rate of producing non-</a:t>
            </a:r>
            <a:r>
              <a:rPr lang="en-US" sz="1800" dirty="0" err="1">
                <a:solidFill>
                  <a:schemeClr val="accent2"/>
                </a:solidFill>
              </a:rPr>
              <a:t>sqrt</a:t>
            </a:r>
            <a:r>
              <a:rPr lang="en-US" sz="1800" dirty="0">
                <a:solidFill>
                  <a:schemeClr val="accent2"/>
                </a:solidFill>
              </a:rPr>
              <a:t> results</a:t>
            </a:r>
            <a:endParaRPr lang="en-US" sz="1800" dirty="0">
              <a:solidFill>
                <a:schemeClr val="accent2"/>
              </a:solidFill>
            </a:endParaRPr>
          </a:p>
          <a:p>
            <a:r>
              <a:rPr lang="en-US" sz="1800" dirty="0" err="1">
                <a:solidFill>
                  <a:schemeClr val="accent2"/>
                </a:solidFill>
              </a:rPr>
              <a:t>F</a:t>
            </a:r>
            <a:r>
              <a:rPr lang="en-US" sz="1800" baseline="-25000" dirty="0" err="1">
                <a:solidFill>
                  <a:schemeClr val="accent2"/>
                </a:solidFill>
              </a:rPr>
              <a:t>fp</a:t>
            </a:r>
            <a:r>
              <a:rPr lang="en-US" sz="1800" dirty="0">
                <a:solidFill>
                  <a:schemeClr val="accent2"/>
                </a:solidFill>
              </a:rPr>
              <a:t> 	= fraction of FP results</a:t>
            </a:r>
            <a:endParaRPr lang="en-US" sz="1800" dirty="0">
              <a:solidFill>
                <a:schemeClr val="accent2"/>
              </a:solidFill>
            </a:endParaRPr>
          </a:p>
          <a:p>
            <a:r>
              <a:rPr lang="en-US" sz="1800" dirty="0" err="1">
                <a:solidFill>
                  <a:schemeClr val="accent2"/>
                </a:solidFill>
              </a:rPr>
              <a:t>R</a:t>
            </a:r>
            <a:r>
              <a:rPr lang="en-US" sz="1800" baseline="-25000" dirty="0" err="1">
                <a:solidFill>
                  <a:schemeClr val="accent2"/>
                </a:solidFill>
              </a:rPr>
              <a:t>fp</a:t>
            </a:r>
            <a:r>
              <a:rPr lang="en-US" sz="1800" dirty="0">
                <a:solidFill>
                  <a:schemeClr val="accent2"/>
                </a:solidFill>
              </a:rPr>
              <a:t>      	= rate of producing FP results</a:t>
            </a:r>
            <a:endParaRPr lang="en-US" sz="1800" dirty="0">
              <a:solidFill>
                <a:schemeClr val="accent2"/>
              </a:solidFill>
            </a:endParaRPr>
          </a:p>
          <a:p>
            <a:r>
              <a:rPr lang="en-US" sz="1800" dirty="0" err="1">
                <a:solidFill>
                  <a:schemeClr val="accent2"/>
                </a:solidFill>
              </a:rPr>
              <a:t>F</a:t>
            </a:r>
            <a:r>
              <a:rPr lang="en-US" sz="1800" baseline="-25000" dirty="0" err="1">
                <a:solidFill>
                  <a:schemeClr val="accent2"/>
                </a:solidFill>
              </a:rPr>
              <a:t>non-fp</a:t>
            </a:r>
            <a:r>
              <a:rPr lang="en-US" sz="1800" baseline="-25000" dirty="0">
                <a:solidFill>
                  <a:schemeClr val="accent2"/>
                </a:solidFill>
              </a:rPr>
              <a:t>  </a:t>
            </a:r>
            <a:r>
              <a:rPr lang="en-US" sz="1800" dirty="0">
                <a:solidFill>
                  <a:schemeClr val="accent2"/>
                </a:solidFill>
              </a:rPr>
              <a:t> 	= fraction of non-FP results</a:t>
            </a:r>
            <a:endParaRPr lang="en-US" sz="1800" dirty="0">
              <a:solidFill>
                <a:schemeClr val="accent2"/>
              </a:solidFill>
            </a:endParaRPr>
          </a:p>
          <a:p>
            <a:r>
              <a:rPr lang="en-US" sz="1800" dirty="0" err="1">
                <a:solidFill>
                  <a:schemeClr val="accent2"/>
                </a:solidFill>
              </a:rPr>
              <a:t>R</a:t>
            </a:r>
            <a:r>
              <a:rPr lang="en-US" sz="1800" baseline="-25000" dirty="0" err="1">
                <a:solidFill>
                  <a:schemeClr val="accent2"/>
                </a:solidFill>
              </a:rPr>
              <a:t>non-fp</a:t>
            </a:r>
            <a:r>
              <a:rPr lang="en-US" sz="1800" dirty="0">
                <a:solidFill>
                  <a:schemeClr val="accent2"/>
                </a:solidFill>
              </a:rPr>
              <a:t>  	= rate of producing non-FP results</a:t>
            </a:r>
            <a:endParaRPr lang="en-US" sz="1800" dirty="0">
              <a:solidFill>
                <a:schemeClr val="accent2"/>
              </a:solidFill>
            </a:endParaRPr>
          </a:p>
          <a:p>
            <a:r>
              <a:rPr lang="en-US" sz="1800" dirty="0" err="1">
                <a:solidFill>
                  <a:schemeClr val="accent2"/>
                </a:solidFill>
              </a:rPr>
              <a:t>R</a:t>
            </a:r>
            <a:r>
              <a:rPr lang="en-US" sz="1800" baseline="-25000" dirty="0" err="1">
                <a:solidFill>
                  <a:schemeClr val="accent2"/>
                </a:solidFill>
              </a:rPr>
              <a:t>before</a:t>
            </a:r>
            <a:r>
              <a:rPr lang="en-US" sz="1800" dirty="0">
                <a:solidFill>
                  <a:schemeClr val="accent2"/>
                </a:solidFill>
              </a:rPr>
              <a:t> 	= average rate of producing results before enhancement</a:t>
            </a:r>
            <a:endParaRPr lang="en-US" sz="1800" dirty="0">
              <a:solidFill>
                <a:schemeClr val="accent2"/>
              </a:solidFill>
            </a:endParaRPr>
          </a:p>
          <a:p>
            <a:r>
              <a:rPr lang="en-US" sz="1800" dirty="0">
                <a:solidFill>
                  <a:schemeClr val="accent2"/>
                </a:solidFill>
              </a:rPr>
              <a:t>R</a:t>
            </a:r>
            <a:r>
              <a:rPr lang="en-US" sz="1800" baseline="-25000" dirty="0">
                <a:solidFill>
                  <a:schemeClr val="accent2"/>
                </a:solidFill>
              </a:rPr>
              <a:t>after</a:t>
            </a:r>
            <a:r>
              <a:rPr lang="en-US" sz="1800" dirty="0">
                <a:solidFill>
                  <a:schemeClr val="accent2"/>
                </a:solidFill>
              </a:rPr>
              <a:t>   	= average rate of producing results after enhancement</a:t>
            </a:r>
            <a:endParaRPr lang="en-US" sz="1800" dirty="0">
              <a:solidFill>
                <a:schemeClr val="accent2"/>
              </a:solidFill>
            </a:endParaRPr>
          </a:p>
        </p:txBody>
      </p:sp>
      <p:graphicFrame>
        <p:nvGraphicFramePr>
          <p:cNvPr id="830469" name="Object 5"/>
          <p:cNvGraphicFramePr>
            <a:graphicFrameLocks noChangeAspect="1"/>
          </p:cNvGraphicFramePr>
          <p:nvPr/>
        </p:nvGraphicFramePr>
        <p:xfrm>
          <a:off x="6172200" y="3376613"/>
          <a:ext cx="2459038" cy="2101850"/>
        </p:xfrm>
        <a:graphic>
          <a:graphicData uri="http://schemas.openxmlformats.org/presentationml/2006/ole">
            <mc:AlternateContent xmlns:mc="http://schemas.openxmlformats.org/markup-compatibility/2006">
              <mc:Choice xmlns:v="urn:schemas-microsoft-com:vml" Requires="v">
                <p:oleObj spid="_x0000_s17420" name="Equation" r:id="rId1" imgW="1218565" imgH="1040765" progId="Equation.3">
                  <p:embed/>
                </p:oleObj>
              </mc:Choice>
              <mc:Fallback>
                <p:oleObj name="Equation" r:id="rId1" imgW="1218565" imgH="1040765" progId="Equation.3">
                  <p:embed/>
                  <p:pic>
                    <p:nvPicPr>
                      <p:cNvPr id="0" name="Picture 174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3376613"/>
                        <a:ext cx="2459038" cy="2101850"/>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304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304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0468"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a:spLocks noGrp="1"/>
          </p:cNvSpPr>
          <p:nvPr>
            <p:ph type="sldNum" sz="quarter" idx="10"/>
          </p:nvPr>
        </p:nvSpPr>
        <p:spPr/>
        <p:txBody>
          <a:bodyPr/>
          <a:lstStyle/>
          <a:p>
            <a:pPr>
              <a:defRPr/>
            </a:pPr>
            <a:fld id="{60A01209-4ADC-4476-A1F8-DC93B68D355D}" type="slidenum">
              <a:rPr lang="en-US" altLang="zh-TW"/>
            </a:fld>
            <a:endParaRPr lang="en-US" altLang="zh-TW"/>
          </a:p>
        </p:txBody>
      </p:sp>
      <p:sp>
        <p:nvSpPr>
          <p:cNvPr id="11267" name="Rectangle 4"/>
          <p:cNvSpPr>
            <a:spLocks noGrp="1" noChangeArrowheads="1"/>
          </p:cNvSpPr>
          <p:nvPr>
            <p:ph type="title"/>
          </p:nvPr>
        </p:nvSpPr>
        <p:spPr/>
        <p:txBody>
          <a:bodyPr/>
          <a:lstStyle/>
          <a:p>
            <a:pPr eaLnBrk="1" hangingPunct="1"/>
            <a:r>
              <a:rPr lang="en-US" smtClean="0"/>
              <a:t>Feature Size </a:t>
            </a:r>
            <a:endParaRPr lang="en-US" smtClean="0"/>
          </a:p>
        </p:txBody>
      </p:sp>
      <p:pic>
        <p:nvPicPr>
          <p:cNvPr id="11268"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43000" y="1143000"/>
            <a:ext cx="7029450" cy="4837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69" name="Text Box 6"/>
          <p:cNvSpPr txBox="1">
            <a:spLocks noChangeArrowheads="1"/>
          </p:cNvSpPr>
          <p:nvPr/>
        </p:nvSpPr>
        <p:spPr bwMode="auto">
          <a:xfrm>
            <a:off x="1360488" y="5980113"/>
            <a:ext cx="45164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400" b="1">
                <a:solidFill>
                  <a:schemeClr val="tx1"/>
                </a:solidFill>
                <a:latin typeface="Arial" panose="020B0604020202020204" pitchFamily="34" charset="0"/>
                <a:ea typeface="PMingLiU" pitchFamily="18" charset="-120"/>
              </a:defRPr>
            </a:lvl1pPr>
            <a:lvl2pPr marL="742950" indent="-285750" eaLnBrk="0" hangingPunct="0">
              <a:defRPr sz="1400" b="1">
                <a:solidFill>
                  <a:schemeClr val="tx1"/>
                </a:solidFill>
                <a:latin typeface="Arial" panose="020B0604020202020204" pitchFamily="34" charset="0"/>
                <a:ea typeface="PMingLiU" pitchFamily="18" charset="-120"/>
              </a:defRPr>
            </a:lvl2pPr>
            <a:lvl3pPr marL="1143000" indent="-228600" eaLnBrk="0" hangingPunct="0">
              <a:defRPr sz="1400" b="1">
                <a:solidFill>
                  <a:schemeClr val="tx1"/>
                </a:solidFill>
                <a:latin typeface="Arial" panose="020B0604020202020204" pitchFamily="34" charset="0"/>
                <a:ea typeface="PMingLiU" pitchFamily="18" charset="-120"/>
              </a:defRPr>
            </a:lvl3pPr>
            <a:lvl4pPr marL="1600200" indent="-228600" eaLnBrk="0" hangingPunct="0">
              <a:defRPr sz="1400" b="1">
                <a:solidFill>
                  <a:schemeClr val="tx1"/>
                </a:solidFill>
                <a:latin typeface="Arial" panose="020B0604020202020204" pitchFamily="34" charset="0"/>
                <a:ea typeface="PMingLiU" pitchFamily="18" charset="-120"/>
              </a:defRPr>
            </a:lvl4pPr>
            <a:lvl5pPr marL="2057400" indent="-228600" eaLnBrk="0" hangingPunct="0">
              <a:defRPr sz="1400" b="1">
                <a:solidFill>
                  <a:schemeClr val="tx1"/>
                </a:solidFill>
                <a:latin typeface="Arial" panose="020B0604020202020204" pitchFamily="34" charset="0"/>
                <a:ea typeface="PMingLiU" pitchFamily="18" charset="-12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9pPr>
          </a:lstStyle>
          <a:p>
            <a:pPr algn="l" eaLnBrk="1" hangingPunct="1"/>
            <a:r>
              <a:rPr lang="en-US" altLang="zh-TW" sz="1800">
                <a:latin typeface="Arial Narrow" pitchFamily="34" charset="0"/>
              </a:rPr>
              <a:t>Feature size shrinks by 70% per 18 to 24 months</a:t>
            </a:r>
            <a:endParaRPr lang="en-US" altLang="zh-TW" sz="1800">
              <a:latin typeface="Arial Narrow" pitchFamily="34" charset="0"/>
            </a:endParaRPr>
          </a:p>
        </p:txBody>
      </p:sp>
      <p:pic>
        <p:nvPicPr>
          <p:cNvPr id="1127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24775" y="5294313"/>
            <a:ext cx="352425" cy="38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2"/>
          <p:cNvSpPr>
            <a:spLocks noGrp="1"/>
          </p:cNvSpPr>
          <p:nvPr>
            <p:ph type="sldNum" sz="quarter" idx="10"/>
          </p:nvPr>
        </p:nvSpPr>
        <p:spPr/>
        <p:txBody>
          <a:bodyPr/>
          <a:lstStyle/>
          <a:p>
            <a:fld id="{AD0F723F-ACE1-4B51-93F9-88DB36D09953}" type="slidenum">
              <a:rPr lang="en-US" altLang="en-US"/>
            </a:fld>
            <a:endParaRPr lang="en-US" altLang="en-US"/>
          </a:p>
        </p:txBody>
      </p:sp>
      <p:sp>
        <p:nvSpPr>
          <p:cNvPr id="832520" name="Rectangle 8"/>
          <p:cNvSpPr>
            <a:spLocks noGrp="1" noChangeArrowheads="1"/>
          </p:cNvSpPr>
          <p:nvPr>
            <p:ph type="title"/>
          </p:nvPr>
        </p:nvSpPr>
        <p:spPr/>
        <p:txBody>
          <a:bodyPr/>
          <a:lstStyle/>
          <a:p>
            <a:r>
              <a:rPr lang="en-US"/>
              <a:t>Solution using Amdahl’s Law</a:t>
            </a:r>
            <a:endParaRPr lang="en-US"/>
          </a:p>
        </p:txBody>
      </p:sp>
      <p:graphicFrame>
        <p:nvGraphicFramePr>
          <p:cNvPr id="832515" name="Object 3"/>
          <p:cNvGraphicFramePr>
            <a:graphicFrameLocks noGrp="1" noChangeAspect="1"/>
          </p:cNvGraphicFramePr>
          <p:nvPr>
            <p:ph sz="quarter" idx="4294967295"/>
          </p:nvPr>
        </p:nvGraphicFramePr>
        <p:xfrm>
          <a:off x="114300" y="1827213"/>
          <a:ext cx="3949700" cy="2173287"/>
        </p:xfrm>
        <a:graphic>
          <a:graphicData uri="http://schemas.openxmlformats.org/presentationml/2006/ole">
            <mc:AlternateContent xmlns:mc="http://schemas.openxmlformats.org/markup-compatibility/2006">
              <mc:Choice xmlns:v="urn:schemas-microsoft-com:vml" Requires="v">
                <p:oleObj spid="_x0000_s18454" name="Equation" r:id="rId1" imgW="3009900" imgH="1917700" progId="Equation.3">
                  <p:embed/>
                </p:oleObj>
              </mc:Choice>
              <mc:Fallback>
                <p:oleObj name="Equation" r:id="rId1" imgW="3009900" imgH="1917700" progId="Equation.3">
                  <p:embed/>
                  <p:pic>
                    <p:nvPicPr>
                      <p:cNvPr id="0" name="Picture 1845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1827213"/>
                        <a:ext cx="3949700" cy="2173287"/>
                      </a:xfrm>
                      <a:prstGeom prst="rect">
                        <a:avLst/>
                      </a:prstGeom>
                      <a:solidFill>
                        <a:srgbClr val="CCFFFF"/>
                      </a:solidFill>
                    </p:spPr>
                  </p:pic>
                </p:oleObj>
              </mc:Fallback>
            </mc:AlternateContent>
          </a:graphicData>
        </a:graphic>
      </p:graphicFrame>
      <p:sp>
        <p:nvSpPr>
          <p:cNvPr id="832516" name="Text Box 4"/>
          <p:cNvSpPr txBox="1">
            <a:spLocks noChangeArrowheads="1"/>
          </p:cNvSpPr>
          <p:nvPr/>
        </p:nvSpPr>
        <p:spPr bwMode="auto">
          <a:xfrm>
            <a:off x="736600" y="1327150"/>
            <a:ext cx="2524125" cy="39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2000">
                <a:solidFill>
                  <a:schemeClr val="hlink"/>
                </a:solidFill>
              </a:rPr>
              <a:t>Improve FP sqrt only</a:t>
            </a:r>
            <a:endParaRPr lang="en-US" sz="2000">
              <a:solidFill>
                <a:schemeClr val="hlink"/>
              </a:solidFill>
            </a:endParaRPr>
          </a:p>
        </p:txBody>
      </p:sp>
      <p:graphicFrame>
        <p:nvGraphicFramePr>
          <p:cNvPr id="832517" name="Object 5"/>
          <p:cNvGraphicFramePr>
            <a:graphicFrameLocks noGrp="1" noChangeAspect="1"/>
          </p:cNvGraphicFramePr>
          <p:nvPr>
            <p:ph sz="quarter" idx="4294967295"/>
          </p:nvPr>
        </p:nvGraphicFramePr>
        <p:xfrm>
          <a:off x="5581650" y="3368675"/>
          <a:ext cx="3448050" cy="2033588"/>
        </p:xfrm>
        <a:graphic>
          <a:graphicData uri="http://schemas.openxmlformats.org/presentationml/2006/ole">
            <mc:AlternateContent xmlns:mc="http://schemas.openxmlformats.org/markup-compatibility/2006">
              <mc:Choice xmlns:v="urn:schemas-microsoft-com:vml" Requires="v">
                <p:oleObj spid="_x0000_s18455" name="Equation" r:id="rId3" imgW="2743200" imgH="1917700" progId="Equation.3">
                  <p:embed/>
                </p:oleObj>
              </mc:Choice>
              <mc:Fallback>
                <p:oleObj name="Equation" r:id="rId3" imgW="2743200" imgH="1917700" progId="Equation.3">
                  <p:embed/>
                  <p:pic>
                    <p:nvPicPr>
                      <p:cNvPr id="0" name="Picture 184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1650" y="3368675"/>
                        <a:ext cx="3448050" cy="2033588"/>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32518" name="Text Box 6"/>
          <p:cNvSpPr txBox="1">
            <a:spLocks noChangeArrowheads="1"/>
          </p:cNvSpPr>
          <p:nvPr/>
        </p:nvSpPr>
        <p:spPr bwMode="auto">
          <a:xfrm>
            <a:off x="5303838" y="5494338"/>
            <a:ext cx="23002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2000">
                <a:solidFill>
                  <a:schemeClr val="hlink"/>
                </a:solidFill>
              </a:rPr>
              <a:t>Improve all FP ops</a:t>
            </a:r>
            <a:endParaRPr lang="en-US" sz="2000">
              <a:solidFill>
                <a:schemeClr val="hlink"/>
              </a:solidFill>
            </a:endParaRPr>
          </a:p>
        </p:txBody>
      </p:sp>
      <p:sp>
        <p:nvSpPr>
          <p:cNvPr id="832519" name="WordArt 7"/>
          <p:cNvSpPr>
            <a:spLocks noChangeArrowheads="1" noChangeShapeType="1" noTextEdit="1"/>
          </p:cNvSpPr>
          <p:nvPr/>
        </p:nvSpPr>
        <p:spPr bwMode="auto">
          <a:xfrm>
            <a:off x="754063" y="4378325"/>
            <a:ext cx="3962400" cy="1628775"/>
          </a:xfrm>
          <a:prstGeom prst="rect">
            <a:avLst/>
          </a:prstGeom>
          <a:extLst>
            <a:ext uri="{AF507438-7753-43E0-B8FC-AC1667EBCBE1}">
              <a14:hiddenEffects xmlns:a14="http://schemas.microsoft.com/office/drawing/2010/main">
                <a:effectLst/>
              </a14:hiddenEffects>
            </a:ext>
          </a:extLst>
        </p:spPr>
        <p:txBody>
          <a:bodyPr wrap="none" fromWordArt="1">
            <a:prstTxWarp prst="textSlantUp">
              <a:avLst>
                <a:gd name="adj" fmla="val 55556"/>
              </a:avLst>
            </a:prstTxWarp>
          </a:bodyPr>
          <a:lstStyle/>
          <a:p>
            <a:pPr algn="ctr"/>
            <a:r>
              <a:rPr lang="en-IN" sz="2000" kern="10">
                <a:ln w="9525">
                  <a:solidFill>
                    <a:schemeClr val="accent2"/>
                  </a:solidFill>
                  <a:round/>
                </a:ln>
                <a:solidFill>
                  <a:schemeClr val="accent2"/>
                </a:solidFill>
                <a:latin typeface="Arial Black" panose="020B0A04020102020204" pitchFamily="34" charset="0"/>
              </a:rPr>
              <a:t>Improving all FP operations </a:t>
            </a:r>
            <a:endParaRPr lang="en-IN" sz="2000" kern="10">
              <a:ln w="9525">
                <a:solidFill>
                  <a:schemeClr val="accent2"/>
                </a:solidFill>
                <a:round/>
              </a:ln>
              <a:solidFill>
                <a:schemeClr val="accent2"/>
              </a:solidFill>
              <a:latin typeface="Arial Black" panose="020B0A04020102020204" pitchFamily="34" charset="0"/>
            </a:endParaRPr>
          </a:p>
          <a:p>
            <a:pPr algn="ctr"/>
            <a:r>
              <a:rPr lang="en-IN" sz="2000" kern="10">
                <a:ln w="9525">
                  <a:solidFill>
                    <a:schemeClr val="accent2"/>
                  </a:solidFill>
                  <a:round/>
                </a:ln>
                <a:solidFill>
                  <a:schemeClr val="accent2"/>
                </a:solidFill>
                <a:latin typeface="Arial Black" panose="020B0A04020102020204" pitchFamily="34" charset="0"/>
              </a:rPr>
              <a:t>is more effective</a:t>
            </a:r>
            <a:endParaRPr lang="en-IN" sz="2000" kern="10">
              <a:ln w="9525">
                <a:solidFill>
                  <a:schemeClr val="accent2"/>
                </a:solidFill>
                <a:round/>
              </a:ln>
              <a:solidFill>
                <a:schemeClr val="accent2"/>
              </a:solidFill>
              <a:latin typeface="Arial Black" panose="020B0A04020102020204" pitchFamily="34" charset="0"/>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499"/>
                                          </p:stCondLst>
                                        </p:cTn>
                                        <p:tgtEl>
                                          <p:spTgt spid="8325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251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141EDC-1031-4C8C-98CD-4BA23E44FE46}" type="slidenum">
              <a:rPr lang="en-US" altLang="en-US"/>
            </a:fld>
            <a:endParaRPr lang="en-US" altLang="en-US"/>
          </a:p>
        </p:txBody>
      </p:sp>
      <p:sp>
        <p:nvSpPr>
          <p:cNvPr id="834566" name="Rectangle 6"/>
          <p:cNvSpPr>
            <a:spLocks noGrp="1" noChangeArrowheads="1"/>
          </p:cNvSpPr>
          <p:nvPr>
            <p:ph type="title"/>
          </p:nvPr>
        </p:nvSpPr>
        <p:spPr/>
        <p:txBody>
          <a:bodyPr/>
          <a:lstStyle/>
          <a:p>
            <a:r>
              <a:rPr lang="en-US"/>
              <a:t>Implications of Amdahl’s Law</a:t>
            </a:r>
            <a:endParaRPr lang="en-US"/>
          </a:p>
        </p:txBody>
      </p:sp>
      <p:sp>
        <p:nvSpPr>
          <p:cNvPr id="834567" name="Rectangle 7"/>
          <p:cNvSpPr>
            <a:spLocks noGrp="1" noChangeArrowheads="1"/>
          </p:cNvSpPr>
          <p:nvPr>
            <p:ph type="body" idx="1"/>
          </p:nvPr>
        </p:nvSpPr>
        <p:spPr/>
        <p:txBody>
          <a:bodyPr>
            <a:normAutofit lnSpcReduction="10000"/>
          </a:bodyPr>
          <a:lstStyle/>
          <a:p>
            <a:pPr>
              <a:lnSpc>
                <a:spcPct val="90000"/>
              </a:lnSpc>
            </a:pPr>
            <a:r>
              <a:rPr lang="en-US" sz="2400"/>
              <a:t>Improvements provided by a feature limited by how often feature is used</a:t>
            </a:r>
            <a:endParaRPr lang="en-US" sz="2400"/>
          </a:p>
          <a:p>
            <a:pPr>
              <a:lnSpc>
                <a:spcPct val="90000"/>
              </a:lnSpc>
            </a:pPr>
            <a:r>
              <a:rPr lang="en-US" sz="2400"/>
              <a:t>As stated, Amdahl’s Law is valid only if the system always works with exactly one of the rates</a:t>
            </a:r>
            <a:endParaRPr lang="en-US" sz="2400"/>
          </a:p>
          <a:p>
            <a:pPr lvl="1">
              <a:lnSpc>
                <a:spcPct val="90000"/>
              </a:lnSpc>
            </a:pPr>
            <a:r>
              <a:rPr lang="en-US" sz="2100"/>
              <a:t>Overlap between CPU and I/O operations? Amdahl’s Law as given here is not applicable</a:t>
            </a:r>
            <a:endParaRPr lang="en-US" sz="2100"/>
          </a:p>
          <a:p>
            <a:pPr>
              <a:lnSpc>
                <a:spcPct val="90000"/>
              </a:lnSpc>
            </a:pPr>
            <a:r>
              <a:rPr lang="en-US" sz="2400"/>
              <a:t>Bottleneck is the most promising target for improvements</a:t>
            </a:r>
            <a:endParaRPr lang="en-US" sz="2400"/>
          </a:p>
          <a:p>
            <a:pPr lvl="1">
              <a:lnSpc>
                <a:spcPct val="90000"/>
              </a:lnSpc>
            </a:pPr>
            <a:r>
              <a:rPr lang="en-US" sz="2100"/>
              <a:t>“Make the common case fast”</a:t>
            </a:r>
            <a:endParaRPr lang="en-US" sz="2100"/>
          </a:p>
          <a:p>
            <a:pPr lvl="1">
              <a:lnSpc>
                <a:spcPct val="90000"/>
              </a:lnSpc>
            </a:pPr>
            <a:r>
              <a:rPr lang="en-US" sz="2100"/>
              <a:t>Infrequent events, even if they consume a lot of time, will make little difference to performance</a:t>
            </a:r>
            <a:endParaRPr lang="en-US" sz="2100"/>
          </a:p>
          <a:p>
            <a:pPr>
              <a:lnSpc>
                <a:spcPct val="90000"/>
              </a:lnSpc>
            </a:pPr>
            <a:r>
              <a:rPr lang="en-US" sz="2400"/>
              <a:t>Typical use:  Change only one parameter of system, and compute effect of this change</a:t>
            </a:r>
            <a:endParaRPr lang="en-US" sz="2400"/>
          </a:p>
          <a:p>
            <a:pPr lvl="1">
              <a:lnSpc>
                <a:spcPct val="90000"/>
              </a:lnSpc>
            </a:pPr>
            <a:r>
              <a:rPr lang="en-US" sz="2100"/>
              <a:t>The same program, with the same input data, should run on the machine in both cases</a:t>
            </a:r>
            <a:endParaRPr lang="en-US" sz="210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mc:AlternateContent xmlns:mc="http://schemas.openxmlformats.org/markup-compatibility/2006">
        <mc:Choice xmlns:a14="http://schemas.microsoft.com/office/drawing/2010/main" Requires="a14">
          <p:sp>
            <p:nvSpPr>
              <p:cNvPr id="4" name="TextBox 3"/>
              <p:cNvSpPr txBox="1"/>
              <p:nvPr/>
            </p:nvSpPr>
            <p:spPr>
              <a:xfrm>
                <a:off x="860612" y="476672"/>
                <a:ext cx="8175884" cy="6052554"/>
              </a:xfrm>
              <a:prstGeom prst="rect">
                <a:avLst/>
              </a:prstGeom>
              <a:noFill/>
            </p:spPr>
            <p:txBody>
              <a:bodyPr wrap="square" rtlCol="0">
                <a:spAutoFit/>
              </a:bodyPr>
              <a:lstStyle/>
              <a:p>
                <a:r>
                  <a:rPr lang="en-IN" sz="2400" b="1" dirty="0" smtClean="0"/>
                  <a:t>The Processor Performance Equation</a:t>
                </a:r>
                <a:endParaRPr lang="en-IN" sz="2400" b="1" dirty="0" smtClean="0"/>
              </a:p>
              <a:p>
                <a:endParaRPr lang="en-IN" sz="2400" b="1" dirty="0" smtClean="0"/>
              </a:p>
              <a:p>
                <a:r>
                  <a:rPr lang="en-IN" sz="2400" dirty="0"/>
                  <a:t>CPU time for a program </a:t>
                </a:r>
                <a:r>
                  <a:rPr lang="en-IN" sz="2400" dirty="0" smtClean="0"/>
                  <a:t>can then </a:t>
                </a:r>
                <a:r>
                  <a:rPr lang="en-IN" sz="2400" dirty="0"/>
                  <a:t>be expressed two ways</a:t>
                </a:r>
                <a:r>
                  <a:rPr lang="en-IN" sz="2400" dirty="0" smtClean="0"/>
                  <a:t>:</a:t>
                </a:r>
                <a:endParaRPr lang="en-IN" sz="2400" dirty="0" smtClean="0"/>
              </a:p>
              <a:p>
                <a:endParaRPr lang="en-IN" sz="2400" dirty="0">
                  <a:latin typeface="Times New Roman" panose="02020603050405020304" pitchFamily="18" charset="0"/>
                  <a:cs typeface="Times New Roman" panose="02020603050405020304" pitchFamily="18" charset="0"/>
                </a:endParaRPr>
              </a:p>
              <a:p>
                <a:r>
                  <a:rPr lang="en-IN" sz="2400" dirty="0"/>
                  <a:t>CPU </a:t>
                </a:r>
                <a:r>
                  <a:rPr lang="en-IN" sz="2400" baseline="-25000" dirty="0"/>
                  <a:t>time</a:t>
                </a:r>
                <a:r>
                  <a:rPr lang="en-IN" sz="2400" dirty="0"/>
                  <a:t> </a:t>
                </a:r>
                <a:r>
                  <a:rPr lang="en-IN" sz="2400" dirty="0" smtClean="0"/>
                  <a:t>= </a:t>
                </a:r>
                <a:r>
                  <a:rPr lang="en-IN" sz="2400" dirty="0"/>
                  <a:t>CPU </a:t>
                </a:r>
                <a:r>
                  <a:rPr lang="en-IN" sz="2400" baseline="-25000" dirty="0" smtClean="0"/>
                  <a:t>clock </a:t>
                </a:r>
                <a:r>
                  <a:rPr lang="en-IN" sz="2400" baseline="-25000" dirty="0"/>
                  <a:t>cycles for a program </a:t>
                </a:r>
                <a:r>
                  <a:rPr lang="en-IN" sz="2400" dirty="0"/>
                  <a:t>× Clock </a:t>
                </a:r>
                <a:r>
                  <a:rPr lang="en-IN" sz="2400" baseline="-25000" dirty="0"/>
                  <a:t>cycle </a:t>
                </a:r>
                <a:r>
                  <a:rPr lang="en-IN" sz="2400" baseline="-25000" dirty="0" smtClean="0"/>
                  <a:t>time</a:t>
                </a:r>
                <a:endParaRPr lang="en-IN" sz="2400" baseline="-25000" dirty="0" smtClean="0"/>
              </a:p>
              <a:p>
                <a:endParaRPr lang="en-IN" sz="2400" dirty="0">
                  <a:latin typeface="Times New Roman" panose="02020603050405020304" pitchFamily="18" charset="0"/>
                  <a:cs typeface="Times New Roman" panose="02020603050405020304" pitchFamily="18" charset="0"/>
                </a:endParaRPr>
              </a:p>
              <a:p>
                <a:r>
                  <a:rPr lang="en-IN" sz="2400" dirty="0"/>
                  <a:t>CPU time </a:t>
                </a:r>
                <a:r>
                  <a:rPr lang="en-IN" sz="2400" dirty="0" smtClean="0"/>
                  <a:t>= </a:t>
                </a:r>
                <a14:m>
                  <m:oMath xmlns:m="http://schemas.openxmlformats.org/officeDocument/2006/math">
                    <m:f>
                      <m:fPr>
                        <m:ctrlPr>
                          <a:rPr lang="en-IN" sz="2400" i="1" smtClean="0">
                            <a:latin typeface="Cambria Math" panose="02040503050406030204" pitchFamily="18" charset="0"/>
                          </a:rPr>
                        </m:ctrlPr>
                      </m:fPr>
                      <m:num>
                        <m:r>
                          <m:rPr>
                            <m:nor/>
                          </m:rPr>
                          <a:rPr lang="en-IN" sz="2400">
                            <a:latin typeface="Cambria Math" panose="02040503050406030204" pitchFamily="18" charset="0"/>
                          </a:rPr>
                          <m:t>CPU</m:t>
                        </m:r>
                        <m:r>
                          <m:rPr>
                            <m:nor/>
                          </m:rPr>
                          <a:rPr lang="en-IN" sz="2400">
                            <a:latin typeface="Cambria Math" panose="02040503050406030204" pitchFamily="18" charset="0"/>
                          </a:rPr>
                          <m:t> </m:t>
                        </m:r>
                        <m:r>
                          <m:rPr>
                            <m:nor/>
                          </m:rPr>
                          <a:rPr lang="en-IN" sz="2400" baseline="-25000">
                            <a:latin typeface="Cambria Math" panose="02040503050406030204" pitchFamily="18" charset="0"/>
                          </a:rPr>
                          <m:t>clock</m:t>
                        </m:r>
                        <m:r>
                          <m:rPr>
                            <m:nor/>
                          </m:rPr>
                          <a:rPr lang="en-IN" sz="2400" baseline="-25000">
                            <a:latin typeface="Cambria Math" panose="02040503050406030204" pitchFamily="18" charset="0"/>
                          </a:rPr>
                          <m:t> </m:t>
                        </m:r>
                        <m:r>
                          <m:rPr>
                            <m:nor/>
                          </m:rPr>
                          <a:rPr lang="en-IN" sz="2400" baseline="-25000">
                            <a:latin typeface="Cambria Math" panose="02040503050406030204" pitchFamily="18" charset="0"/>
                          </a:rPr>
                          <m:t>cycles</m:t>
                        </m:r>
                        <m:r>
                          <m:rPr>
                            <m:nor/>
                          </m:rPr>
                          <a:rPr lang="en-IN" sz="2400" baseline="-25000">
                            <a:latin typeface="Cambria Math" panose="02040503050406030204" pitchFamily="18" charset="0"/>
                          </a:rPr>
                          <m:t> </m:t>
                        </m:r>
                        <m:r>
                          <m:rPr>
                            <m:nor/>
                          </m:rPr>
                          <a:rPr lang="en-IN" sz="2400" baseline="-25000">
                            <a:latin typeface="Cambria Math" panose="02040503050406030204" pitchFamily="18" charset="0"/>
                          </a:rPr>
                          <m:t>for</m:t>
                        </m:r>
                        <m:r>
                          <m:rPr>
                            <m:nor/>
                          </m:rPr>
                          <a:rPr lang="en-IN" sz="2400" baseline="-25000">
                            <a:latin typeface="Cambria Math" panose="02040503050406030204" pitchFamily="18" charset="0"/>
                          </a:rPr>
                          <m:t> </m:t>
                        </m:r>
                        <m:r>
                          <m:rPr>
                            <m:nor/>
                          </m:rPr>
                          <a:rPr lang="en-IN" sz="2400" baseline="-25000">
                            <a:latin typeface="Cambria Math" panose="02040503050406030204" pitchFamily="18" charset="0"/>
                          </a:rPr>
                          <m:t>a</m:t>
                        </m:r>
                        <m:r>
                          <m:rPr>
                            <m:nor/>
                          </m:rPr>
                          <a:rPr lang="en-IN" sz="2400" baseline="-25000">
                            <a:latin typeface="Cambria Math" panose="02040503050406030204" pitchFamily="18" charset="0"/>
                          </a:rPr>
                          <m:t> </m:t>
                        </m:r>
                        <m:r>
                          <m:rPr>
                            <m:nor/>
                          </m:rPr>
                          <a:rPr lang="en-IN" sz="2400" baseline="-25000">
                            <a:latin typeface="Cambria Math" panose="02040503050406030204" pitchFamily="18" charset="0"/>
                          </a:rPr>
                          <m:t>program</m:t>
                        </m:r>
                      </m:num>
                      <m:den>
                        <m:r>
                          <a:rPr lang="en-IN" sz="2400" b="0" i="1" smtClean="0">
                            <a:latin typeface="Cambria Math" panose="02040503050406030204" pitchFamily="18" charset="0"/>
                          </a:rPr>
                          <m:t>𝐶𝑙𝑜𝑐𝑘</m:t>
                        </m:r>
                        <m:r>
                          <a:rPr lang="en-IN" sz="2400" b="0" i="1" smtClean="0">
                            <a:latin typeface="Cambria Math" panose="02040503050406030204" pitchFamily="18" charset="0"/>
                          </a:rPr>
                          <m:t> </m:t>
                        </m:r>
                        <m:r>
                          <a:rPr lang="en-IN" sz="2400" b="0" i="1" baseline="-25000" smtClean="0">
                            <a:latin typeface="Cambria Math" panose="02040503050406030204" pitchFamily="18" charset="0"/>
                          </a:rPr>
                          <m:t>𝑟𝑎𝑡𝑒</m:t>
                        </m:r>
                      </m:den>
                    </m:f>
                  </m:oMath>
                </a14:m>
                <a:endParaRPr lang="en-IN" sz="2400" dirty="0" smtClean="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pPr algn="just"/>
                <a:r>
                  <a:rPr lang="en-IN" sz="2400" dirty="0" smtClean="0"/>
                  <a:t>Average number of clock cycles per instruction (CPI) can be calculated knowing the </a:t>
                </a:r>
                <a:r>
                  <a:rPr lang="en-IN" sz="2400" i="1" dirty="0"/>
                  <a:t>instruction path </a:t>
                </a:r>
                <a:r>
                  <a:rPr lang="en-IN" sz="2400" i="1" dirty="0" smtClean="0"/>
                  <a:t>length </a:t>
                </a:r>
                <a:r>
                  <a:rPr lang="en-IN" sz="2400" dirty="0" smtClean="0"/>
                  <a:t>or </a:t>
                </a:r>
                <a:r>
                  <a:rPr lang="en-IN" sz="2400" i="1" dirty="0"/>
                  <a:t>instruction count </a:t>
                </a:r>
                <a:r>
                  <a:rPr lang="en-IN" sz="2400" dirty="0"/>
                  <a:t>(IC</a:t>
                </a:r>
                <a:r>
                  <a:rPr lang="en-IN" sz="2400" dirty="0" smtClean="0"/>
                  <a:t>) and the </a:t>
                </a:r>
                <a:r>
                  <a:rPr lang="en-IN" sz="2400" dirty="0"/>
                  <a:t>number of clock </a:t>
                </a:r>
                <a:r>
                  <a:rPr lang="en-IN" sz="2400" dirty="0" smtClean="0"/>
                  <a:t>cycles per instruction. Designers </a:t>
                </a:r>
                <a:r>
                  <a:rPr lang="en-IN" sz="2400" dirty="0"/>
                  <a:t>sometimes also use </a:t>
                </a:r>
                <a:r>
                  <a:rPr lang="en-IN" sz="2400" i="1" dirty="0" smtClean="0"/>
                  <a:t>instructions per </a:t>
                </a:r>
                <a:r>
                  <a:rPr lang="en-IN" sz="2400" i="1" dirty="0"/>
                  <a:t>clock </a:t>
                </a:r>
                <a:r>
                  <a:rPr lang="en-IN" sz="2400" dirty="0"/>
                  <a:t>(IPC</a:t>
                </a:r>
                <a:r>
                  <a:rPr lang="en-IN" sz="2400" dirty="0" smtClean="0"/>
                  <a:t>) which is the inverse of CPI.</a:t>
                </a:r>
                <a:endParaRPr lang="en-IN" sz="2400" dirty="0" smtClean="0"/>
              </a:p>
              <a:p>
                <a:pPr algn="just"/>
                <a:endParaRPr lang="en-IN" sz="2400" dirty="0">
                  <a:latin typeface="Times New Roman" panose="02020603050405020304" pitchFamily="18" charset="0"/>
                  <a:cs typeface="Times New Roman" panose="02020603050405020304" pitchFamily="18" charset="0"/>
                </a:endParaRPr>
              </a:p>
              <a:p>
                <a:r>
                  <a:rPr lang="en-IN" sz="2400" dirty="0"/>
                  <a:t>CPI is computed </a:t>
                </a:r>
                <a:r>
                  <a:rPr lang="en-IN" sz="2400" dirty="0" smtClean="0"/>
                  <a:t>as = </a:t>
                </a:r>
                <a14:m>
                  <m:oMath xmlns:m="http://schemas.openxmlformats.org/officeDocument/2006/math">
                    <m:f>
                      <m:fPr>
                        <m:ctrlPr>
                          <a:rPr lang="en-IN" sz="2400" i="1">
                            <a:latin typeface="Cambria Math" panose="02040503050406030204" pitchFamily="18" charset="0"/>
                          </a:rPr>
                        </m:ctrlPr>
                      </m:fPr>
                      <m:num>
                        <m:r>
                          <m:rPr>
                            <m:nor/>
                          </m:rPr>
                          <a:rPr lang="en-IN" sz="2400">
                            <a:latin typeface="Cambria Math" panose="02040503050406030204" pitchFamily="18" charset="0"/>
                          </a:rPr>
                          <m:t>CPU</m:t>
                        </m:r>
                        <m:r>
                          <m:rPr>
                            <m:nor/>
                          </m:rPr>
                          <a:rPr lang="en-IN" sz="2400">
                            <a:latin typeface="Cambria Math" panose="02040503050406030204" pitchFamily="18" charset="0"/>
                          </a:rPr>
                          <m:t> </m:t>
                        </m:r>
                        <m:r>
                          <m:rPr>
                            <m:nor/>
                          </m:rPr>
                          <a:rPr lang="en-IN" sz="2400" baseline="-25000">
                            <a:latin typeface="Cambria Math" panose="02040503050406030204" pitchFamily="18" charset="0"/>
                          </a:rPr>
                          <m:t>clock</m:t>
                        </m:r>
                        <m:r>
                          <m:rPr>
                            <m:nor/>
                          </m:rPr>
                          <a:rPr lang="en-IN" sz="2400" baseline="-25000">
                            <a:latin typeface="Cambria Math" panose="02040503050406030204" pitchFamily="18" charset="0"/>
                          </a:rPr>
                          <m:t> </m:t>
                        </m:r>
                        <m:r>
                          <m:rPr>
                            <m:nor/>
                          </m:rPr>
                          <a:rPr lang="en-IN" sz="2400" baseline="-25000">
                            <a:latin typeface="Cambria Math" panose="02040503050406030204" pitchFamily="18" charset="0"/>
                          </a:rPr>
                          <m:t>cycles</m:t>
                        </m:r>
                        <m:r>
                          <m:rPr>
                            <m:nor/>
                          </m:rPr>
                          <a:rPr lang="en-IN" sz="2400" baseline="-25000">
                            <a:latin typeface="Cambria Math" panose="02040503050406030204" pitchFamily="18" charset="0"/>
                          </a:rPr>
                          <m:t> </m:t>
                        </m:r>
                        <m:r>
                          <m:rPr>
                            <m:nor/>
                          </m:rPr>
                          <a:rPr lang="en-IN" sz="2400" baseline="-25000">
                            <a:latin typeface="Cambria Math" panose="02040503050406030204" pitchFamily="18" charset="0"/>
                          </a:rPr>
                          <m:t>for</m:t>
                        </m:r>
                        <m:r>
                          <m:rPr>
                            <m:nor/>
                          </m:rPr>
                          <a:rPr lang="en-IN" sz="2400" baseline="-25000">
                            <a:latin typeface="Cambria Math" panose="02040503050406030204" pitchFamily="18" charset="0"/>
                          </a:rPr>
                          <m:t> </m:t>
                        </m:r>
                        <m:r>
                          <m:rPr>
                            <m:nor/>
                          </m:rPr>
                          <a:rPr lang="en-IN" sz="2400" baseline="-25000">
                            <a:latin typeface="Cambria Math" panose="02040503050406030204" pitchFamily="18" charset="0"/>
                          </a:rPr>
                          <m:t>a</m:t>
                        </m:r>
                        <m:r>
                          <m:rPr>
                            <m:nor/>
                          </m:rPr>
                          <a:rPr lang="en-IN" sz="2400" baseline="-25000">
                            <a:latin typeface="Cambria Math" panose="02040503050406030204" pitchFamily="18" charset="0"/>
                          </a:rPr>
                          <m:t> </m:t>
                        </m:r>
                        <m:r>
                          <m:rPr>
                            <m:nor/>
                          </m:rPr>
                          <a:rPr lang="en-IN" sz="2400" baseline="-25000">
                            <a:latin typeface="Cambria Math" panose="02040503050406030204" pitchFamily="18" charset="0"/>
                          </a:rPr>
                          <m:t>program</m:t>
                        </m:r>
                      </m:num>
                      <m:den>
                        <m:r>
                          <a:rPr lang="en-IN" sz="2400" b="0" i="1" smtClean="0">
                            <a:latin typeface="Cambria Math" panose="02040503050406030204" pitchFamily="18" charset="0"/>
                          </a:rPr>
                          <m:t>𝐼𝑛𝑠𝑡𝑟𝑢𝑐𝑡𝑖𝑜𝑛</m:t>
                        </m:r>
                        <m:r>
                          <a:rPr lang="en-IN" sz="2400" b="0" i="1" smtClean="0">
                            <a:latin typeface="Cambria Math" panose="02040503050406030204" pitchFamily="18" charset="0"/>
                          </a:rPr>
                          <m:t> </m:t>
                        </m:r>
                        <m:r>
                          <a:rPr lang="en-IN" sz="2400" b="0" i="1" smtClean="0">
                            <a:latin typeface="Cambria Math" panose="02040503050406030204" pitchFamily="18" charset="0"/>
                          </a:rPr>
                          <m:t>𝑐𝑜𝑛𝑡</m:t>
                        </m:r>
                      </m:den>
                    </m:f>
                  </m:oMath>
                </a14:m>
                <a:endParaRPr lang="en-IN" sz="2400" dirty="0">
                  <a:latin typeface="Times New Roman" panose="02020603050405020304" pitchFamily="18" charset="0"/>
                  <a:cs typeface="Times New Roman" panose="02020603050405020304" pitchFamily="18" charset="0"/>
                </a:endParaRPr>
              </a:p>
            </p:txBody>
          </p:sp>
        </mc:Choice>
        <mc:Fallback>
          <p:sp>
            <p:nvSpPr>
              <p:cNvPr id="4" name="TextBox 3"/>
              <p:cNvSpPr txBox="1">
                <a:spLocks noRot="1" noChangeAspect="1" noMove="1" noResize="1" noEditPoints="1" noAdjustHandles="1" noChangeArrowheads="1" noChangeShapeType="1" noTextEdit="1"/>
              </p:cNvSpPr>
              <p:nvPr/>
            </p:nvSpPr>
            <p:spPr>
              <a:xfrm>
                <a:off x="860612" y="476672"/>
                <a:ext cx="8175884" cy="6052554"/>
              </a:xfrm>
              <a:prstGeom prst="rect">
                <a:avLst/>
              </a:prstGeom>
              <a:blipFill rotWithShape="1">
                <a:blip r:embed="rId2"/>
                <a:stretch>
                  <a:fillRect l="-2" t="-7" r="5" b="3"/>
                </a:stretch>
              </a:blipFill>
            </p:spPr>
            <p:txBody>
              <a:bodyPr/>
              <a:lstStyle/>
              <a:p>
                <a:r>
                  <a:rPr lang="en-US" altLang="en-US">
                    <a:noFill/>
                  </a:rPr>
                  <a:t> </a:t>
                </a:r>
              </a:p>
            </p:txBody>
          </p:sp>
        </mc:Fallback>
      </mc:AlternateContent>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mc:AlternateContent xmlns:mc="http://schemas.openxmlformats.org/markup-compatibility/2006">
        <mc:Choice xmlns:a14="http://schemas.microsoft.com/office/drawing/2010/main" Requires="a14">
          <p:sp>
            <p:nvSpPr>
              <p:cNvPr id="4" name="TextBox 3"/>
              <p:cNvSpPr txBox="1"/>
              <p:nvPr/>
            </p:nvSpPr>
            <p:spPr>
              <a:xfrm>
                <a:off x="683568" y="188640"/>
                <a:ext cx="8352928" cy="6575711"/>
              </a:xfrm>
              <a:prstGeom prst="rect">
                <a:avLst/>
              </a:prstGeom>
              <a:noFill/>
            </p:spPr>
            <p:txBody>
              <a:bodyPr wrap="square" rtlCol="0">
                <a:spAutoFit/>
              </a:bodyPr>
              <a:lstStyle/>
              <a:p>
                <a:r>
                  <a:rPr lang="en-IN" sz="2400" dirty="0" smtClean="0"/>
                  <a:t>By transposing the instruction count in the above formula, clock cycles can be </a:t>
                </a:r>
                <a:r>
                  <a:rPr lang="en-IN" sz="2400" dirty="0"/>
                  <a:t>defined as IC × CPI. This allows us to use CPI in the execution time formula</a:t>
                </a:r>
                <a:r>
                  <a:rPr lang="en-IN" sz="2400" dirty="0" smtClean="0"/>
                  <a:t>:</a:t>
                </a:r>
                <a:endParaRPr lang="en-IN" sz="2400" dirty="0" smtClean="0"/>
              </a:p>
              <a:p>
                <a:endParaRPr lang="en-IN" sz="2400" dirty="0">
                  <a:latin typeface="Times New Roman" panose="02020603050405020304" pitchFamily="18" charset="0"/>
                  <a:cs typeface="Times New Roman" panose="02020603050405020304" pitchFamily="18" charset="0"/>
                </a:endParaRPr>
              </a:p>
              <a:p>
                <a:r>
                  <a:rPr lang="en-IN" sz="2400" dirty="0"/>
                  <a:t>CPU </a:t>
                </a:r>
                <a:r>
                  <a:rPr lang="en-IN" sz="2400" baseline="-25000" dirty="0"/>
                  <a:t>time</a:t>
                </a:r>
                <a:r>
                  <a:rPr lang="en-IN" sz="2400" dirty="0"/>
                  <a:t> = Instruction count </a:t>
                </a:r>
                <a:r>
                  <a:rPr lang="en-IN" sz="2400" dirty="0" smtClean="0"/>
                  <a:t>× </a:t>
                </a:r>
                <a:r>
                  <a:rPr lang="en-IN" sz="2400" dirty="0"/>
                  <a:t>Cycles per instruction × Clock </a:t>
                </a:r>
                <a:r>
                  <a:rPr lang="en-IN" sz="2400" baseline="-25000" dirty="0"/>
                  <a:t>cycle time</a:t>
                </a:r>
                <a:endParaRPr lang="en-IN" sz="2400" baseline="-25000" dirty="0"/>
              </a:p>
              <a:p>
                <a:endParaRPr lang="en-IN" sz="2400" dirty="0" smtClean="0"/>
              </a:p>
              <a:p>
                <a:r>
                  <a:rPr lang="en-IN" sz="2400" dirty="0" smtClean="0"/>
                  <a:t>CPU time =                         x </a:t>
                </a:r>
                <a14:m>
                  <m:oMath xmlns:m="http://schemas.openxmlformats.org/officeDocument/2006/math">
                    <m:f>
                      <m:fPr>
                        <m:ctrlPr>
                          <a:rPr lang="en-IN" sz="2400" i="1" smtClean="0">
                            <a:latin typeface="Cambria Math" panose="02040503050406030204" pitchFamily="18" charset="0"/>
                          </a:rPr>
                        </m:ctrlPr>
                      </m:fPr>
                      <m:num>
                        <m:r>
                          <a:rPr lang="en-IN" sz="2400" b="0" i="1" smtClean="0">
                            <a:latin typeface="Cambria Math" panose="02040503050406030204" pitchFamily="18" charset="0"/>
                          </a:rPr>
                          <m:t>𝐶𝑙𝑜𝑐𝑘</m:t>
                        </m:r>
                        <m:r>
                          <a:rPr lang="en-IN" sz="2400" b="0" i="1" smtClean="0">
                            <a:latin typeface="Cambria Math" panose="02040503050406030204" pitchFamily="18" charset="0"/>
                          </a:rPr>
                          <m:t> </m:t>
                        </m:r>
                        <m:r>
                          <a:rPr lang="en-IN" sz="2400" b="0" i="1" smtClean="0">
                            <a:latin typeface="Cambria Math" panose="02040503050406030204" pitchFamily="18" charset="0"/>
                          </a:rPr>
                          <m:t>𝐶𝑦𝑐𝑙𝑒𝑠</m:t>
                        </m:r>
                      </m:num>
                      <m:den>
                        <m:r>
                          <a:rPr lang="en-IN" sz="2400" b="0" i="1" smtClean="0">
                            <a:latin typeface="Cambria Math" panose="02040503050406030204" pitchFamily="18" charset="0"/>
                          </a:rPr>
                          <m:t>𝐼𝑛𝑠𝑡𝑟𝑢𝑐𝑡𝑖𝑜𝑛</m:t>
                        </m:r>
                      </m:den>
                    </m:f>
                  </m:oMath>
                </a14:m>
                <a:r>
                  <a:rPr lang="en-IN" sz="2400" dirty="0" smtClean="0"/>
                  <a:t> x </a:t>
                </a:r>
                <a14:m>
                  <m:oMath xmlns:m="http://schemas.openxmlformats.org/officeDocument/2006/math">
                    <m:f>
                      <m:fPr>
                        <m:ctrlPr>
                          <a:rPr lang="en-IN" sz="2400" i="1">
                            <a:latin typeface="Cambria Math" panose="02040503050406030204" pitchFamily="18" charset="0"/>
                          </a:rPr>
                        </m:ctrlPr>
                      </m:fPr>
                      <m:num>
                        <m:r>
                          <a:rPr lang="en-IN" sz="2400" b="0" i="1" smtClean="0">
                            <a:latin typeface="Cambria Math" panose="02040503050406030204" pitchFamily="18" charset="0"/>
                          </a:rPr>
                          <m:t>𝑆𝑒𝑐𝑜𝑛𝑑𝑠</m:t>
                        </m:r>
                      </m:num>
                      <m:den>
                        <m:r>
                          <a:rPr lang="en-IN" sz="2400" b="0" i="1" smtClean="0">
                            <a:latin typeface="Cambria Math" panose="02040503050406030204" pitchFamily="18" charset="0"/>
                          </a:rPr>
                          <m:t>𝐶𝑙𝑜𝑐𝑘</m:t>
                        </m:r>
                        <m:r>
                          <a:rPr lang="en-IN" sz="2400" b="0" i="1" smtClean="0">
                            <a:latin typeface="Cambria Math" panose="02040503050406030204" pitchFamily="18" charset="0"/>
                          </a:rPr>
                          <m:t> </m:t>
                        </m:r>
                        <m:r>
                          <a:rPr lang="en-IN" sz="2400" b="0" i="1" smtClean="0">
                            <a:latin typeface="Cambria Math" panose="02040503050406030204" pitchFamily="18" charset="0"/>
                          </a:rPr>
                          <m:t>𝑐𝑦𝑐𝑙𝑒𝑠</m:t>
                        </m:r>
                      </m:den>
                    </m:f>
                  </m:oMath>
                </a14:m>
                <a:r>
                  <a:rPr lang="en-IN" sz="2400" dirty="0" smtClean="0"/>
                  <a:t> = </a:t>
                </a:r>
                <a14:m>
                  <m:oMath xmlns:m="http://schemas.openxmlformats.org/officeDocument/2006/math">
                    <m:f>
                      <m:fPr>
                        <m:ctrlPr>
                          <a:rPr lang="en-IN" sz="2400" i="1">
                            <a:latin typeface="Cambria Math" panose="02040503050406030204" pitchFamily="18" charset="0"/>
                          </a:rPr>
                        </m:ctrlPr>
                      </m:fPr>
                      <m:num>
                        <m:r>
                          <a:rPr lang="en-IN" sz="2400" b="0" i="1" smtClean="0">
                            <a:latin typeface="Cambria Math" panose="02040503050406030204" pitchFamily="18" charset="0"/>
                          </a:rPr>
                          <m:t>𝑆𝑒𝑐𝑜𝑛𝑑𝑠</m:t>
                        </m:r>
                      </m:num>
                      <m:den>
                        <m:r>
                          <a:rPr lang="en-IN" sz="2400" b="0" i="1" smtClean="0">
                            <a:latin typeface="Cambria Math" panose="02040503050406030204" pitchFamily="18" charset="0"/>
                          </a:rPr>
                          <m:t>𝑃𝑟</m:t>
                        </m:r>
                        <m:r>
                          <a:rPr lang="en-IN" sz="2400" i="1">
                            <a:latin typeface="Cambria Math" panose="02040503050406030204" pitchFamily="18" charset="0"/>
                          </a:rPr>
                          <m:t>𝑜</m:t>
                        </m:r>
                        <m:r>
                          <a:rPr lang="en-IN" sz="2400" b="0" i="1" smtClean="0">
                            <a:latin typeface="Cambria Math" panose="02040503050406030204" pitchFamily="18" charset="0"/>
                          </a:rPr>
                          <m:t>𝑔𝑟𝑎𝑚</m:t>
                        </m:r>
                      </m:den>
                    </m:f>
                  </m:oMath>
                </a14:m>
                <a:endParaRPr lang="en-IN" sz="2400" dirty="0" smtClean="0"/>
              </a:p>
              <a:p>
                <a:endParaRPr lang="en-IN" sz="2400" dirty="0"/>
              </a:p>
              <a:p>
                <a:pPr lvl="1"/>
                <a:r>
                  <a:rPr lang="en-IN" sz="2400" dirty="0" smtClean="0"/>
                  <a:t>Processor </a:t>
                </a:r>
                <a:r>
                  <a:rPr lang="en-IN" sz="2400" dirty="0"/>
                  <a:t>performance is dependent upon </a:t>
                </a:r>
                <a:r>
                  <a:rPr lang="en-IN" sz="2400" dirty="0" smtClean="0"/>
                  <a:t>three characteristics</a:t>
                </a:r>
                <a:r>
                  <a:rPr lang="en-IN" sz="2400" dirty="0"/>
                  <a:t>: </a:t>
                </a:r>
                <a:endParaRPr lang="en-IN" sz="2400" dirty="0" smtClean="0"/>
              </a:p>
              <a:p>
                <a:pPr marL="800100" lvl="1" indent="-342900">
                  <a:buFont typeface="Arial" panose="020B0604020202020204" pitchFamily="34" charset="0"/>
                  <a:buChar char="•"/>
                </a:pPr>
                <a:r>
                  <a:rPr lang="en-IN" sz="2400" dirty="0" smtClean="0"/>
                  <a:t>clock </a:t>
                </a:r>
                <a:r>
                  <a:rPr lang="en-IN" sz="2400" dirty="0"/>
                  <a:t>cycle (or rate), </a:t>
                </a:r>
                <a:endParaRPr lang="en-IN" sz="2400" dirty="0" smtClean="0"/>
              </a:p>
              <a:p>
                <a:pPr marL="800100" lvl="1" indent="-342900">
                  <a:buFont typeface="Arial" panose="020B0604020202020204" pitchFamily="34" charset="0"/>
                  <a:buChar char="•"/>
                </a:pPr>
                <a:r>
                  <a:rPr lang="en-IN" sz="2400" dirty="0" smtClean="0"/>
                  <a:t>clock </a:t>
                </a:r>
                <a:r>
                  <a:rPr lang="en-IN" sz="2400" dirty="0"/>
                  <a:t>cycles per instruction, and </a:t>
                </a:r>
                <a:endParaRPr lang="en-IN" sz="2400" dirty="0" smtClean="0"/>
              </a:p>
              <a:p>
                <a:pPr marL="800100" lvl="1" indent="-342900">
                  <a:buFont typeface="Arial" panose="020B0604020202020204" pitchFamily="34" charset="0"/>
                  <a:buChar char="•"/>
                </a:pPr>
                <a:r>
                  <a:rPr lang="en-IN" sz="2400" dirty="0" smtClean="0"/>
                  <a:t>Instruction count</a:t>
                </a:r>
                <a:r>
                  <a:rPr lang="en-IN" sz="2400" dirty="0"/>
                  <a:t>. </a:t>
                </a:r>
                <a:endParaRPr lang="en-IN" sz="2400" dirty="0" smtClean="0"/>
              </a:p>
              <a:p>
                <a:endParaRPr lang="en-IN" sz="2400" dirty="0"/>
              </a:p>
              <a:p>
                <a:pPr algn="just"/>
                <a:r>
                  <a:rPr lang="en-IN" sz="2400" dirty="0" smtClean="0"/>
                  <a:t>Furthermore</a:t>
                </a:r>
                <a:r>
                  <a:rPr lang="en-IN" sz="2400" dirty="0"/>
                  <a:t>, CPU time is </a:t>
                </a:r>
                <a:r>
                  <a:rPr lang="en-IN" sz="2400" i="1" dirty="0"/>
                  <a:t>equally </a:t>
                </a:r>
                <a:r>
                  <a:rPr lang="en-IN" sz="2400" dirty="0"/>
                  <a:t>dependent </a:t>
                </a:r>
                <a:r>
                  <a:rPr lang="en-IN" sz="2400" dirty="0" smtClean="0"/>
                  <a:t>on </a:t>
                </a:r>
                <a:r>
                  <a:rPr lang="en-IN" sz="2400" dirty="0"/>
                  <a:t>three characteristics</a:t>
                </a:r>
                <a:r>
                  <a:rPr lang="en-IN" sz="2400" dirty="0" smtClean="0"/>
                  <a:t>; for </a:t>
                </a:r>
                <a:r>
                  <a:rPr lang="en-IN" sz="2400" dirty="0"/>
                  <a:t>example, a 10% improvement in any one of them leads to a 10</a:t>
                </a:r>
                <a:r>
                  <a:rPr lang="en-IN" sz="2400" dirty="0" smtClean="0"/>
                  <a:t>% improvement </a:t>
                </a:r>
                <a:r>
                  <a:rPr lang="en-IN" sz="2400" dirty="0"/>
                  <a:t>in CPU time.</a:t>
                </a:r>
                <a:endParaRPr lang="en-IN" sz="2400" dirty="0" smtClean="0"/>
              </a:p>
            </p:txBody>
          </p:sp>
        </mc:Choice>
        <mc:Fallback>
          <p:sp>
            <p:nvSpPr>
              <p:cNvPr id="4" name="TextBox 3"/>
              <p:cNvSpPr txBox="1">
                <a:spLocks noRot="1" noChangeAspect="1" noMove="1" noResize="1" noEditPoints="1" noAdjustHandles="1" noChangeArrowheads="1" noChangeShapeType="1" noTextEdit="1"/>
              </p:cNvSpPr>
              <p:nvPr/>
            </p:nvSpPr>
            <p:spPr>
              <a:xfrm>
                <a:off x="683568" y="188640"/>
                <a:ext cx="8352928" cy="6575711"/>
              </a:xfrm>
              <a:prstGeom prst="rect">
                <a:avLst/>
              </a:prstGeom>
              <a:blipFill rotWithShape="1">
                <a:blip r:embed="rId2"/>
                <a:stretch>
                  <a:fillRect l="-4" t="-1" r="5" b="5"/>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5" name="TextBox 4"/>
              <p:cNvSpPr txBox="1"/>
              <p:nvPr/>
            </p:nvSpPr>
            <p:spPr>
              <a:xfrm>
                <a:off x="2411760" y="2599397"/>
                <a:ext cx="1354473" cy="5671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IN" i="1" smtClean="0">
                              <a:latin typeface="Cambria Math" panose="02040503050406030204" pitchFamily="18" charset="0"/>
                            </a:rPr>
                          </m:ctrlPr>
                        </m:fPr>
                        <m:num>
                          <m:r>
                            <a:rPr lang="en-IN" b="0" i="1" smtClean="0">
                              <a:latin typeface="Cambria Math" panose="02040503050406030204" pitchFamily="18" charset="0"/>
                            </a:rPr>
                            <m:t>𝐼𝑛𝑠𝑡𝑟𝑢𝑐𝑡𝑖𝑜𝑛𝑠</m:t>
                          </m:r>
                        </m:num>
                        <m:den>
                          <m:r>
                            <a:rPr lang="en-IN" b="0" i="1" smtClean="0">
                              <a:latin typeface="Cambria Math" panose="02040503050406030204" pitchFamily="18" charset="0"/>
                            </a:rPr>
                            <m:t>𝑃𝑟𝑜𝑔𝑟𝑎𝑚</m:t>
                          </m:r>
                        </m:den>
                      </m:f>
                    </m:oMath>
                  </m:oMathPara>
                </a14:m>
                <a:endParaRPr lang="en-IN" dirty="0"/>
              </a:p>
            </p:txBody>
          </p:sp>
        </mc:Choice>
        <mc:Fallback>
          <p:sp>
            <p:nvSpPr>
              <p:cNvPr id="5" name="TextBox 4"/>
              <p:cNvSpPr txBox="1">
                <a:spLocks noRot="1" noChangeAspect="1" noMove="1" noResize="1" noEditPoints="1" noAdjustHandles="1" noChangeArrowheads="1" noChangeShapeType="1" noTextEdit="1"/>
              </p:cNvSpPr>
              <p:nvPr/>
            </p:nvSpPr>
            <p:spPr>
              <a:xfrm>
                <a:off x="2411760" y="2599397"/>
                <a:ext cx="1354473" cy="567143"/>
              </a:xfrm>
              <a:prstGeom prst="rect">
                <a:avLst/>
              </a:prstGeom>
              <a:blipFill rotWithShape="1">
                <a:blip r:embed="rId3"/>
                <a:stretch>
                  <a:fillRect l="-2" t="-60" r="-1122" b="76"/>
                </a:stretch>
              </a:blipFill>
            </p:spPr>
            <p:txBody>
              <a:bodyPr/>
              <a:lstStyle/>
              <a:p>
                <a:r>
                  <a:rPr lang="en-US" altLang="en-US">
                    <a:noFill/>
                  </a:rPr>
                  <a:t> </a:t>
                </a:r>
              </a:p>
            </p:txBody>
          </p:sp>
        </mc:Fallback>
      </mc:AlternateContent>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mc:AlternateContent xmlns:mc="http://schemas.openxmlformats.org/markup-compatibility/2006">
        <mc:Choice xmlns:a14="http://schemas.microsoft.com/office/drawing/2010/main" Requires="a14">
          <p:sp>
            <p:nvSpPr>
              <p:cNvPr id="4" name="TextBox 3"/>
              <p:cNvSpPr txBox="1"/>
              <p:nvPr/>
            </p:nvSpPr>
            <p:spPr>
              <a:xfrm>
                <a:off x="860612" y="620688"/>
                <a:ext cx="8031868" cy="5702715"/>
              </a:xfrm>
              <a:prstGeom prst="rect">
                <a:avLst/>
              </a:prstGeom>
              <a:noFill/>
            </p:spPr>
            <p:txBody>
              <a:bodyPr wrap="square" rtlCol="0">
                <a:spAutoFit/>
              </a:bodyPr>
              <a:lstStyle/>
              <a:p>
                <a:r>
                  <a:rPr lang="en-IN" sz="2400" dirty="0" smtClean="0"/>
                  <a:t>Unfortunately, it is difficult to change one parameter in complete isolation from </a:t>
                </a:r>
                <a:r>
                  <a:rPr lang="en-IN" sz="2400" dirty="0"/>
                  <a:t>others because the basic technologies involved in changing each </a:t>
                </a:r>
                <a:r>
                  <a:rPr lang="en-IN" sz="2400" dirty="0" smtClean="0"/>
                  <a:t>characteristic are </a:t>
                </a:r>
                <a:r>
                  <a:rPr lang="en-IN" sz="2400" dirty="0"/>
                  <a:t>interdependent</a:t>
                </a:r>
                <a:r>
                  <a:rPr lang="en-IN" sz="2400" dirty="0" smtClean="0"/>
                  <a:t>:</a:t>
                </a:r>
                <a:endParaRPr lang="en-IN" sz="2400" dirty="0" smtClean="0"/>
              </a:p>
              <a:p>
                <a:endParaRPr lang="en-IN" sz="2400" dirty="0"/>
              </a:p>
              <a:p>
                <a:r>
                  <a:rPr lang="en-IN" sz="2400" dirty="0"/>
                  <a:t>■ </a:t>
                </a:r>
                <a:r>
                  <a:rPr lang="en-IN" sz="2400" i="1" dirty="0"/>
                  <a:t>Clock cycle time</a:t>
                </a:r>
                <a:r>
                  <a:rPr lang="en-IN" sz="2400" dirty="0"/>
                  <a:t>—Hardware technology and organization</a:t>
                </a:r>
                <a:endParaRPr lang="en-IN" sz="2400" dirty="0"/>
              </a:p>
              <a:p>
                <a:r>
                  <a:rPr lang="en-IN" sz="2400" dirty="0"/>
                  <a:t>■ </a:t>
                </a:r>
                <a:r>
                  <a:rPr lang="en-IN" sz="2400" i="1" dirty="0"/>
                  <a:t>CPI</a:t>
                </a:r>
                <a:r>
                  <a:rPr lang="en-IN" sz="2400" dirty="0"/>
                  <a:t>—Organization and instruction set architecture</a:t>
                </a:r>
                <a:endParaRPr lang="en-IN" sz="2400" dirty="0"/>
              </a:p>
              <a:p>
                <a:r>
                  <a:rPr lang="en-IN" sz="2400" dirty="0"/>
                  <a:t>■ </a:t>
                </a:r>
                <a:r>
                  <a:rPr lang="en-IN" sz="2400" i="1" dirty="0"/>
                  <a:t>Instruction count</a:t>
                </a:r>
                <a:r>
                  <a:rPr lang="en-IN" sz="2400" dirty="0"/>
                  <a:t>—Instruction set architecture and compiler </a:t>
                </a:r>
                <a:r>
                  <a:rPr lang="en-IN" sz="2400" dirty="0" smtClean="0"/>
                  <a:t>technology</a:t>
                </a:r>
                <a:endParaRPr lang="en-IN" sz="2400" dirty="0" smtClean="0"/>
              </a:p>
              <a:p>
                <a:endParaRPr lang="en-IN" sz="2400" dirty="0"/>
              </a:p>
              <a:p>
                <a:pPr algn="just"/>
                <a:r>
                  <a:rPr lang="en-IN" sz="2400" dirty="0"/>
                  <a:t>many potential performance improvement techniques primarily </a:t>
                </a:r>
                <a:r>
                  <a:rPr lang="en-IN" sz="2400" dirty="0" smtClean="0"/>
                  <a:t>improve one </a:t>
                </a:r>
                <a:r>
                  <a:rPr lang="en-IN" sz="2400" dirty="0"/>
                  <a:t>component of processor performance with small or predictable impacts </a:t>
                </a:r>
                <a:r>
                  <a:rPr lang="en-IN" sz="2400" dirty="0" smtClean="0"/>
                  <a:t>on the </a:t>
                </a:r>
                <a:r>
                  <a:rPr lang="en-IN" sz="2400" dirty="0"/>
                  <a:t>other two</a:t>
                </a:r>
                <a:r>
                  <a:rPr lang="en-IN" sz="2400" dirty="0" smtClean="0"/>
                  <a:t>.</a:t>
                </a:r>
                <a:endParaRPr lang="en-IN" sz="2400" dirty="0" smtClean="0"/>
              </a:p>
              <a:p>
                <a:pPr algn="just"/>
                <a:endParaRPr lang="en-IN" sz="2400" dirty="0"/>
              </a:p>
              <a:p>
                <a:r>
                  <a:rPr lang="en-IN" sz="2400" dirty="0"/>
                  <a:t>to calculate the number </a:t>
                </a:r>
                <a:r>
                  <a:rPr lang="en-IN" sz="2400" dirty="0" smtClean="0"/>
                  <a:t>of total </a:t>
                </a:r>
                <a:r>
                  <a:rPr lang="en-IN" sz="2400" dirty="0"/>
                  <a:t>processor clock cycles </a:t>
                </a:r>
                <a:r>
                  <a:rPr lang="en-IN" sz="2400" dirty="0" smtClean="0"/>
                  <a:t>as</a:t>
                </a:r>
                <a:endParaRPr lang="en-IN" sz="2400" dirty="0" smtClean="0"/>
              </a:p>
              <a:p>
                <a:r>
                  <a:rPr lang="en-IN" sz="2400" dirty="0"/>
                  <a:t>CPU clock </a:t>
                </a:r>
                <a:r>
                  <a:rPr lang="en-IN" sz="2400" dirty="0" smtClean="0"/>
                  <a:t>cycles = </a:t>
                </a:r>
                <a14:m>
                  <m:oMath xmlns:m="http://schemas.openxmlformats.org/officeDocument/2006/math">
                    <m:nary>
                      <m:naryPr>
                        <m:chr m:val="∑"/>
                        <m:ctrlPr>
                          <a:rPr lang="en-IN" sz="2400" i="1" smtClean="0">
                            <a:latin typeface="Cambria Math" panose="02040503050406030204" pitchFamily="18" charset="0"/>
                          </a:rPr>
                        </m:ctrlPr>
                      </m:naryPr>
                      <m:sub>
                        <m:r>
                          <m:rPr>
                            <m:brk m:alnAt="23"/>
                          </m:rPr>
                          <a:rPr lang="en-IN" sz="2400" b="0" i="1" smtClean="0">
                            <a:latin typeface="Cambria Math" panose="02040503050406030204" pitchFamily="18" charset="0"/>
                          </a:rPr>
                          <m:t>𝑖</m:t>
                        </m:r>
                        <m:r>
                          <a:rPr lang="en-IN" sz="2400" b="0" i="1" smtClean="0">
                            <a:latin typeface="Cambria Math" panose="02040503050406030204" pitchFamily="18" charset="0"/>
                          </a:rPr>
                          <m:t>=</m:t>
                        </m:r>
                        <m:r>
                          <a:rPr lang="en-IN" sz="2400" b="0" i="1" smtClean="0">
                            <a:latin typeface="Cambria Math" panose="02040503050406030204" pitchFamily="18" charset="0"/>
                          </a:rPr>
                          <m:t>1</m:t>
                        </m:r>
                      </m:sub>
                      <m:sup>
                        <m:r>
                          <a:rPr lang="en-IN" sz="2400" b="0" i="1" smtClean="0">
                            <a:latin typeface="Cambria Math" panose="02040503050406030204" pitchFamily="18" charset="0"/>
                          </a:rPr>
                          <m:t>𝑛</m:t>
                        </m:r>
                      </m:sup>
                      <m:e>
                        <m:r>
                          <a:rPr lang="en-IN" sz="2400" b="0" i="1" smtClean="0">
                            <a:latin typeface="Cambria Math" panose="02040503050406030204" pitchFamily="18" charset="0"/>
                          </a:rPr>
                          <m:t>𝐼𝐶</m:t>
                        </m:r>
                        <m:r>
                          <a:rPr lang="en-IN" sz="2400" b="0" i="1" baseline="-25000" smtClean="0">
                            <a:latin typeface="Cambria Math" panose="02040503050406030204" pitchFamily="18" charset="0"/>
                          </a:rPr>
                          <m:t>𝑖</m:t>
                        </m:r>
                        <m:r>
                          <a:rPr lang="en-IN" sz="2400" b="0" i="1" smtClean="0">
                            <a:latin typeface="Cambria Math" panose="02040503050406030204" pitchFamily="18" charset="0"/>
                          </a:rPr>
                          <m:t> </m:t>
                        </m:r>
                        <m:r>
                          <a:rPr lang="en-IN" sz="2400" b="0" i="1" smtClean="0">
                            <a:latin typeface="Cambria Math" panose="02040503050406030204" pitchFamily="18" charset="0"/>
                          </a:rPr>
                          <m:t>𝑥</m:t>
                        </m:r>
                        <m:r>
                          <a:rPr lang="en-IN" sz="2400" b="0" i="1" smtClean="0">
                            <a:latin typeface="Cambria Math" panose="02040503050406030204" pitchFamily="18" charset="0"/>
                          </a:rPr>
                          <m:t> </m:t>
                        </m:r>
                        <m:r>
                          <a:rPr lang="en-IN" sz="2400" b="0" i="1" smtClean="0">
                            <a:latin typeface="Cambria Math" panose="02040503050406030204" pitchFamily="18" charset="0"/>
                          </a:rPr>
                          <m:t>𝐶𝑃𝐼𝑖</m:t>
                        </m:r>
                      </m:e>
                    </m:nary>
                  </m:oMath>
                </a14:m>
                <a:endParaRPr lang="en-IN" sz="2400" dirty="0"/>
              </a:p>
            </p:txBody>
          </p:sp>
        </mc:Choice>
        <mc:Fallback>
          <p:sp>
            <p:nvSpPr>
              <p:cNvPr id="4" name="TextBox 3"/>
              <p:cNvSpPr txBox="1">
                <a:spLocks noRot="1" noChangeAspect="1" noMove="1" noResize="1" noEditPoints="1" noAdjustHandles="1" noChangeArrowheads="1" noChangeShapeType="1" noTextEdit="1"/>
              </p:cNvSpPr>
              <p:nvPr/>
            </p:nvSpPr>
            <p:spPr>
              <a:xfrm>
                <a:off x="860612" y="620688"/>
                <a:ext cx="8031868" cy="5702715"/>
              </a:xfrm>
              <a:prstGeom prst="rect">
                <a:avLst/>
              </a:prstGeom>
              <a:blipFill rotWithShape="1">
                <a:blip r:embed="rId2"/>
                <a:stretch>
                  <a:fillRect l="-2" t="-5" r="7" b="1"/>
                </a:stretch>
              </a:blipFill>
            </p:spPr>
            <p:txBody>
              <a:bodyPr/>
              <a:lstStyle/>
              <a:p>
                <a:r>
                  <a:rPr lang="en-US" altLang="en-US">
                    <a:noFill/>
                  </a:rPr>
                  <a:t> </a:t>
                </a:r>
              </a:p>
            </p:txBody>
          </p:sp>
        </mc:Fallback>
      </mc:AlternateContent>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mc:AlternateContent xmlns:mc="http://schemas.openxmlformats.org/markup-compatibility/2006">
        <mc:Choice xmlns:a14="http://schemas.microsoft.com/office/drawing/2010/main" Requires="a14">
          <p:sp>
            <p:nvSpPr>
              <p:cNvPr id="4" name="TextBox 3"/>
              <p:cNvSpPr txBox="1"/>
              <p:nvPr/>
            </p:nvSpPr>
            <p:spPr>
              <a:xfrm>
                <a:off x="611560" y="620688"/>
                <a:ext cx="8280920" cy="4369722"/>
              </a:xfrm>
              <a:prstGeom prst="rect">
                <a:avLst/>
              </a:prstGeom>
              <a:noFill/>
            </p:spPr>
            <p:txBody>
              <a:bodyPr wrap="square" rtlCol="0">
                <a:spAutoFit/>
              </a:bodyPr>
              <a:lstStyle/>
              <a:p>
                <a:r>
                  <a:rPr lang="en-IN" sz="2400" dirty="0" smtClean="0"/>
                  <a:t>ICi = </a:t>
                </a:r>
                <a:r>
                  <a:rPr lang="en-IN" sz="2400" dirty="0"/>
                  <a:t>number of times instruction </a:t>
                </a:r>
                <a:r>
                  <a:rPr lang="en-IN" sz="2400" i="1" dirty="0" err="1"/>
                  <a:t>i</a:t>
                </a:r>
                <a:r>
                  <a:rPr lang="en-IN" sz="2400" i="1" dirty="0"/>
                  <a:t> </a:t>
                </a:r>
                <a:r>
                  <a:rPr lang="en-IN" sz="2400" dirty="0"/>
                  <a:t>is executed in a </a:t>
                </a:r>
                <a:r>
                  <a:rPr lang="en-IN" sz="2400" dirty="0" smtClean="0"/>
                  <a:t>program.</a:t>
                </a:r>
                <a:endParaRPr lang="en-IN" sz="2400" dirty="0" smtClean="0"/>
              </a:p>
              <a:p>
                <a:r>
                  <a:rPr lang="en-IN" sz="2400" dirty="0" err="1"/>
                  <a:t>CPI</a:t>
                </a:r>
                <a:r>
                  <a:rPr lang="en-IN" sz="2400" i="1" baseline="-25000" dirty="0" err="1"/>
                  <a:t>i</a:t>
                </a:r>
                <a:r>
                  <a:rPr lang="en-IN" sz="2400" i="1" dirty="0"/>
                  <a:t> </a:t>
                </a:r>
                <a:r>
                  <a:rPr lang="en-IN" sz="2400" i="1" dirty="0" smtClean="0"/>
                  <a:t> = A</a:t>
                </a:r>
                <a:r>
                  <a:rPr lang="en-IN" sz="2400" dirty="0" smtClean="0"/>
                  <a:t>verage </a:t>
                </a:r>
                <a:r>
                  <a:rPr lang="en-IN" sz="2400" dirty="0"/>
                  <a:t>number of clocks per instruction for instruction </a:t>
                </a:r>
                <a:r>
                  <a:rPr lang="en-IN" sz="2400" i="1" dirty="0" err="1"/>
                  <a:t>i</a:t>
                </a:r>
                <a:r>
                  <a:rPr lang="en-IN" sz="2400" dirty="0" smtClean="0"/>
                  <a:t>.</a:t>
                </a:r>
                <a:endParaRPr lang="en-IN" sz="2400" dirty="0" smtClean="0"/>
              </a:p>
              <a:p>
                <a:r>
                  <a:rPr lang="en-IN" sz="2400" dirty="0" smtClean="0"/>
                  <a:t>CPU </a:t>
                </a:r>
                <a:r>
                  <a:rPr lang="en-IN" sz="2400" dirty="0"/>
                  <a:t>time </a:t>
                </a:r>
                <a:r>
                  <a:rPr lang="en-IN" sz="2400" dirty="0" smtClean="0"/>
                  <a:t>is expressed as</a:t>
                </a:r>
                <a:endParaRPr lang="en-IN" sz="2400" dirty="0" smtClean="0"/>
              </a:p>
              <a:p>
                <a:endParaRPr lang="en-IN" sz="2400" dirty="0" smtClean="0"/>
              </a:p>
              <a:p>
                <a:pPr algn="ctr"/>
                <a:r>
                  <a:rPr lang="en-IN" sz="2400" dirty="0"/>
                  <a:t>CPU </a:t>
                </a:r>
                <a:r>
                  <a:rPr lang="en-IN" sz="2400" dirty="0" smtClean="0"/>
                  <a:t>time = </a:t>
                </a:r>
                <a14:m>
                  <m:oMath xmlns:m="http://schemas.openxmlformats.org/officeDocument/2006/math">
                    <m:r>
                      <a:rPr lang="en-IN" sz="2400" b="0" i="0" smtClean="0">
                        <a:latin typeface="Cambria Math" panose="02040503050406030204" pitchFamily="18" charset="0"/>
                      </a:rPr>
                      <m:t> </m:t>
                    </m:r>
                    <m:nary>
                      <m:naryPr>
                        <m:chr m:val="∑"/>
                        <m:ctrlPr>
                          <a:rPr lang="en-IN" sz="2400" i="1">
                            <a:latin typeface="Cambria Math" panose="02040503050406030204" pitchFamily="18" charset="0"/>
                          </a:rPr>
                        </m:ctrlPr>
                      </m:naryPr>
                      <m:sub>
                        <m:r>
                          <m:rPr>
                            <m:brk m:alnAt="23"/>
                          </m:rPr>
                          <a:rPr lang="en-IN" sz="2400" i="1">
                            <a:latin typeface="Cambria Math" panose="02040503050406030204" pitchFamily="18" charset="0"/>
                          </a:rPr>
                          <m:t>𝑖</m:t>
                        </m:r>
                        <m:r>
                          <a:rPr lang="en-IN" sz="2400" i="1">
                            <a:latin typeface="Cambria Math" panose="02040503050406030204" pitchFamily="18" charset="0"/>
                          </a:rPr>
                          <m:t>=</m:t>
                        </m:r>
                        <m:r>
                          <a:rPr lang="en-IN" sz="2400" i="1">
                            <a:latin typeface="Cambria Math" panose="02040503050406030204" pitchFamily="18" charset="0"/>
                          </a:rPr>
                          <m:t>1</m:t>
                        </m:r>
                      </m:sub>
                      <m:sup>
                        <m:r>
                          <a:rPr lang="en-IN" sz="2400" i="1">
                            <a:latin typeface="Cambria Math" panose="02040503050406030204" pitchFamily="18" charset="0"/>
                          </a:rPr>
                          <m:t>𝑛</m:t>
                        </m:r>
                      </m:sup>
                      <m:e>
                        <m:r>
                          <a:rPr lang="en-IN" sz="2400" i="1">
                            <a:latin typeface="Cambria Math" panose="02040503050406030204" pitchFamily="18" charset="0"/>
                          </a:rPr>
                          <m:t>𝐼𝐶</m:t>
                        </m:r>
                        <m:r>
                          <a:rPr lang="en-IN" sz="2400" i="1" baseline="-25000">
                            <a:latin typeface="Cambria Math" panose="02040503050406030204" pitchFamily="18" charset="0"/>
                          </a:rPr>
                          <m:t>𝑖</m:t>
                        </m:r>
                        <m:r>
                          <a:rPr lang="en-IN" sz="2400" i="1">
                            <a:latin typeface="Cambria Math" panose="02040503050406030204" pitchFamily="18" charset="0"/>
                          </a:rPr>
                          <m:t> </m:t>
                        </m:r>
                        <m:r>
                          <a:rPr lang="en-IN" sz="2400" i="1">
                            <a:latin typeface="Cambria Math" panose="02040503050406030204" pitchFamily="18" charset="0"/>
                          </a:rPr>
                          <m:t>𝑥</m:t>
                        </m:r>
                        <m:r>
                          <a:rPr lang="en-IN" sz="2400" i="1">
                            <a:latin typeface="Cambria Math" panose="02040503050406030204" pitchFamily="18" charset="0"/>
                          </a:rPr>
                          <m:t> </m:t>
                        </m:r>
                        <m:r>
                          <a:rPr lang="en-IN" sz="2400" i="1">
                            <a:latin typeface="Cambria Math" panose="02040503050406030204" pitchFamily="18" charset="0"/>
                          </a:rPr>
                          <m:t>𝐶𝑃𝐼𝑖</m:t>
                        </m:r>
                      </m:e>
                    </m:nary>
                  </m:oMath>
                </a14:m>
                <a:r>
                  <a:rPr lang="en-IN" sz="2400" dirty="0" smtClean="0"/>
                  <a:t>    x Clock </a:t>
                </a:r>
                <a:r>
                  <a:rPr lang="en-IN" sz="2400" dirty="0"/>
                  <a:t>cycle </a:t>
                </a:r>
                <a:r>
                  <a:rPr lang="en-IN" sz="2400" dirty="0" smtClean="0"/>
                  <a:t>time</a:t>
                </a:r>
                <a:endParaRPr lang="en-IN" sz="2400" dirty="0" smtClean="0"/>
              </a:p>
              <a:p>
                <a:endParaRPr lang="en-IN" sz="2400" dirty="0"/>
              </a:p>
              <a:p>
                <a:r>
                  <a:rPr lang="en-IN" sz="2400" dirty="0"/>
                  <a:t>and overall CPI </a:t>
                </a:r>
                <a:r>
                  <a:rPr lang="en-IN" sz="2400" dirty="0" smtClean="0"/>
                  <a:t>as</a:t>
                </a:r>
                <a:endParaRPr lang="en-IN" sz="2400" dirty="0" smtClean="0"/>
              </a:p>
              <a:p>
                <a:endParaRPr lang="en-IN" sz="2400" dirty="0"/>
              </a:p>
              <a:p>
                <a:r>
                  <a:rPr lang="en-IN" sz="2400" dirty="0" smtClean="0"/>
                  <a:t>CPI = </a:t>
                </a:r>
                <a14:m>
                  <m:oMath xmlns:m="http://schemas.openxmlformats.org/officeDocument/2006/math">
                    <m:f>
                      <m:fPr>
                        <m:ctrlPr>
                          <a:rPr lang="en-IN" sz="2400" i="1" smtClean="0">
                            <a:latin typeface="Cambria Math" panose="02040503050406030204" pitchFamily="18" charset="0"/>
                          </a:rPr>
                        </m:ctrlPr>
                      </m:fPr>
                      <m:num>
                        <m:nary>
                          <m:naryPr>
                            <m:chr m:val="∑"/>
                            <m:ctrlPr>
                              <a:rPr lang="en-IN" sz="2400" i="1">
                                <a:latin typeface="Cambria Math" panose="02040503050406030204" pitchFamily="18" charset="0"/>
                              </a:rPr>
                            </m:ctrlPr>
                          </m:naryPr>
                          <m:sub>
                            <m:r>
                              <m:rPr>
                                <m:brk m:alnAt="23"/>
                              </m:rPr>
                              <a:rPr lang="en-IN" sz="2400" i="1">
                                <a:latin typeface="Cambria Math" panose="02040503050406030204" pitchFamily="18" charset="0"/>
                              </a:rPr>
                              <m:t>𝑖</m:t>
                            </m:r>
                            <m:r>
                              <a:rPr lang="en-IN" sz="2400" i="1">
                                <a:latin typeface="Cambria Math" panose="02040503050406030204" pitchFamily="18" charset="0"/>
                              </a:rPr>
                              <m:t>=</m:t>
                            </m:r>
                            <m:r>
                              <a:rPr lang="en-IN" sz="2400" i="1">
                                <a:latin typeface="Cambria Math" panose="02040503050406030204" pitchFamily="18" charset="0"/>
                              </a:rPr>
                              <m:t>1</m:t>
                            </m:r>
                          </m:sub>
                          <m:sup>
                            <m:r>
                              <a:rPr lang="en-IN" sz="2400" i="1">
                                <a:latin typeface="Cambria Math" panose="02040503050406030204" pitchFamily="18" charset="0"/>
                              </a:rPr>
                              <m:t>𝑛</m:t>
                            </m:r>
                          </m:sup>
                          <m:e>
                            <m:r>
                              <a:rPr lang="en-IN" sz="2400" i="1">
                                <a:latin typeface="Cambria Math" panose="02040503050406030204" pitchFamily="18" charset="0"/>
                              </a:rPr>
                              <m:t>𝐼𝐶</m:t>
                            </m:r>
                            <m:r>
                              <a:rPr lang="en-IN" sz="2400" i="1" baseline="-25000">
                                <a:latin typeface="Cambria Math" panose="02040503050406030204" pitchFamily="18" charset="0"/>
                              </a:rPr>
                              <m:t>𝑖</m:t>
                            </m:r>
                            <m:r>
                              <a:rPr lang="en-IN" sz="2400" i="1">
                                <a:latin typeface="Cambria Math" panose="02040503050406030204" pitchFamily="18" charset="0"/>
                              </a:rPr>
                              <m:t> </m:t>
                            </m:r>
                            <m:r>
                              <a:rPr lang="en-IN" sz="2400" i="1">
                                <a:latin typeface="Cambria Math" panose="02040503050406030204" pitchFamily="18" charset="0"/>
                              </a:rPr>
                              <m:t>𝑥</m:t>
                            </m:r>
                            <m:r>
                              <a:rPr lang="en-IN" sz="2400" i="1">
                                <a:latin typeface="Cambria Math" panose="02040503050406030204" pitchFamily="18" charset="0"/>
                              </a:rPr>
                              <m:t> </m:t>
                            </m:r>
                            <m:r>
                              <a:rPr lang="en-IN" sz="2400" i="1">
                                <a:latin typeface="Cambria Math" panose="02040503050406030204" pitchFamily="18" charset="0"/>
                              </a:rPr>
                              <m:t>𝐶𝑃𝐼𝑖</m:t>
                            </m:r>
                          </m:e>
                        </m:nary>
                      </m:num>
                      <m:den>
                        <m:r>
                          <a:rPr lang="en-IN" sz="2400" b="0" i="1" smtClean="0">
                            <a:latin typeface="Cambria Math" panose="02040503050406030204" pitchFamily="18" charset="0"/>
                          </a:rPr>
                          <m:t>𝐼𝑛𝑠𝑡𝑟𝑢𝑐𝑡𝑖𝑜𝑛</m:t>
                        </m:r>
                        <m:r>
                          <a:rPr lang="en-IN" sz="2400" b="0" i="1" smtClean="0">
                            <a:latin typeface="Cambria Math" panose="02040503050406030204" pitchFamily="18" charset="0"/>
                          </a:rPr>
                          <m:t> </m:t>
                        </m:r>
                        <m:r>
                          <a:rPr lang="en-IN" sz="2400" b="0" i="1" smtClean="0">
                            <a:latin typeface="Cambria Math" panose="02040503050406030204" pitchFamily="18" charset="0"/>
                          </a:rPr>
                          <m:t>𝑐𝑜𝑢𝑛𝑡</m:t>
                        </m:r>
                      </m:den>
                    </m:f>
                  </m:oMath>
                </a14:m>
                <a:r>
                  <a:rPr lang="en-IN" sz="2400" dirty="0" smtClean="0"/>
                  <a:t> =  </a:t>
                </a:r>
                <a14:m>
                  <m:oMath xmlns:m="http://schemas.openxmlformats.org/officeDocument/2006/math">
                    <m:nary>
                      <m:naryPr>
                        <m:chr m:val="∑"/>
                        <m:ctrlPr>
                          <a:rPr lang="en-IN" sz="2400" i="1" smtClean="0">
                            <a:latin typeface="Cambria Math" panose="02040503050406030204" pitchFamily="18" charset="0"/>
                          </a:rPr>
                        </m:ctrlPr>
                      </m:naryPr>
                      <m:sub>
                        <m:r>
                          <m:rPr>
                            <m:brk m:alnAt="23"/>
                          </m:rPr>
                          <a:rPr lang="en-IN" sz="2400" i="1">
                            <a:latin typeface="Cambria Math" panose="02040503050406030204" pitchFamily="18" charset="0"/>
                          </a:rPr>
                          <m:t>𝑖</m:t>
                        </m:r>
                        <m:r>
                          <a:rPr lang="en-IN" sz="2400" i="1">
                            <a:latin typeface="Cambria Math" panose="02040503050406030204" pitchFamily="18" charset="0"/>
                          </a:rPr>
                          <m:t>=</m:t>
                        </m:r>
                        <m:r>
                          <a:rPr lang="en-IN" sz="2400" i="1">
                            <a:latin typeface="Cambria Math" panose="02040503050406030204" pitchFamily="18" charset="0"/>
                          </a:rPr>
                          <m:t>1</m:t>
                        </m:r>
                      </m:sub>
                      <m:sup>
                        <m:r>
                          <a:rPr lang="en-IN" sz="2400" i="1">
                            <a:latin typeface="Cambria Math" panose="02040503050406030204" pitchFamily="18" charset="0"/>
                          </a:rPr>
                          <m:t>𝑛</m:t>
                        </m:r>
                      </m:sup>
                      <m:e>
                        <m:f>
                          <m:fPr>
                            <m:ctrlPr>
                              <a:rPr lang="en-IN" sz="2400" i="1" smtClean="0">
                                <a:latin typeface="Cambria Math" panose="02040503050406030204" pitchFamily="18" charset="0"/>
                              </a:rPr>
                            </m:ctrlPr>
                          </m:fPr>
                          <m:num>
                            <m:r>
                              <a:rPr lang="en-IN" sz="2400" b="0" i="1" smtClean="0">
                                <a:latin typeface="Cambria Math" panose="02040503050406030204" pitchFamily="18" charset="0"/>
                              </a:rPr>
                              <m:t>𝐼𝐶𝑖</m:t>
                            </m:r>
                          </m:num>
                          <m:den>
                            <m:r>
                              <a:rPr lang="en-IN" sz="2400" b="0" i="1" smtClean="0">
                                <a:latin typeface="Cambria Math" panose="02040503050406030204" pitchFamily="18" charset="0"/>
                              </a:rPr>
                              <m:t>𝐼𝑛𝑠𝑡𝑟𝑢𝑐𝑡𝑖𝑜𝑛</m:t>
                            </m:r>
                            <m:r>
                              <a:rPr lang="en-IN" sz="2400" b="0" i="1" smtClean="0">
                                <a:latin typeface="Cambria Math" panose="02040503050406030204" pitchFamily="18" charset="0"/>
                              </a:rPr>
                              <m:t> </m:t>
                            </m:r>
                            <m:r>
                              <a:rPr lang="en-IN" sz="2400" b="0" i="1" smtClean="0">
                                <a:latin typeface="Cambria Math" panose="02040503050406030204" pitchFamily="18" charset="0"/>
                              </a:rPr>
                              <m:t>𝑐𝑜𝑢𝑛𝑡</m:t>
                            </m:r>
                            <m:r>
                              <a:rPr lang="en-IN" sz="2400" b="0" i="1" smtClean="0">
                                <a:latin typeface="Cambria Math" panose="02040503050406030204" pitchFamily="18" charset="0"/>
                              </a:rPr>
                              <m:t> </m:t>
                            </m:r>
                          </m:den>
                        </m:f>
                      </m:e>
                    </m:nary>
                  </m:oMath>
                </a14:m>
                <a:r>
                  <a:rPr lang="en-IN" sz="2400" dirty="0" smtClean="0"/>
                  <a:t> x CPI</a:t>
                </a:r>
                <a:endParaRPr lang="en-IN" sz="2400" dirty="0" smtClean="0"/>
              </a:p>
              <a:p>
                <a:endParaRPr lang="en-IN" sz="2400" dirty="0"/>
              </a:p>
              <a:p>
                <a:endParaRPr lang="en-IN" sz="2400" dirty="0"/>
              </a:p>
            </p:txBody>
          </p:sp>
        </mc:Choice>
        <mc:Fallback>
          <p:sp>
            <p:nvSpPr>
              <p:cNvPr id="4" name="TextBox 3"/>
              <p:cNvSpPr txBox="1">
                <a:spLocks noRot="1" noChangeAspect="1" noMove="1" noResize="1" noEditPoints="1" noAdjustHandles="1" noChangeArrowheads="1" noChangeShapeType="1" noTextEdit="1"/>
              </p:cNvSpPr>
              <p:nvPr/>
            </p:nvSpPr>
            <p:spPr>
              <a:xfrm>
                <a:off x="611560" y="620688"/>
                <a:ext cx="8280920" cy="4369722"/>
              </a:xfrm>
              <a:prstGeom prst="rect">
                <a:avLst/>
              </a:prstGeom>
              <a:blipFill rotWithShape="1">
                <a:blip r:embed="rId2"/>
                <a:stretch>
                  <a:fillRect l="-1" t="-7" r="7" b="-1295"/>
                </a:stretch>
              </a:blipFill>
            </p:spPr>
            <p:txBody>
              <a:bodyPr/>
              <a:lstStyle/>
              <a:p>
                <a:r>
                  <a:rPr lang="en-US" altLang="en-US">
                    <a:noFill/>
                  </a:rPr>
                  <a:t> </a:t>
                </a:r>
              </a:p>
            </p:txBody>
          </p:sp>
        </mc:Fallback>
      </mc:AlternateContent>
      <p:sp>
        <p:nvSpPr>
          <p:cNvPr id="5" name="Left Bracket 4"/>
          <p:cNvSpPr/>
          <p:nvPr/>
        </p:nvSpPr>
        <p:spPr>
          <a:xfrm>
            <a:off x="3221101" y="2098350"/>
            <a:ext cx="72008" cy="432048"/>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6" name="Right Bracket 5"/>
          <p:cNvSpPr/>
          <p:nvPr/>
        </p:nvSpPr>
        <p:spPr>
          <a:xfrm>
            <a:off x="5292080" y="2063844"/>
            <a:ext cx="72008" cy="432048"/>
          </a:xfrm>
          <a:prstGeom prst="righ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a:xfrm>
            <a:off x="460517" y="6381328"/>
            <a:ext cx="2133600" cy="365125"/>
          </a:xfrm>
        </p:spPr>
        <p:txBody>
          <a:bodyPr/>
          <a:lstStyle/>
          <a:p>
            <a:fld id="{9B2A6EA5-F9A6-42C7-B8F5-EF55D56274BB}" type="slidenum">
              <a:rPr lang="en-US" altLang="en-US"/>
            </a:fld>
            <a:endParaRPr lang="en-US" altLang="en-US"/>
          </a:p>
        </p:txBody>
      </p:sp>
      <p:sp>
        <p:nvSpPr>
          <p:cNvPr id="841733" name="Rectangle 5"/>
          <p:cNvSpPr>
            <a:spLocks noGrp="1" noChangeArrowheads="1"/>
          </p:cNvSpPr>
          <p:nvPr>
            <p:ph type="title"/>
          </p:nvPr>
        </p:nvSpPr>
        <p:spPr/>
        <p:txBody>
          <a:bodyPr/>
          <a:lstStyle/>
          <a:p>
            <a:r>
              <a:rPr lang="en-US"/>
              <a:t>Processor Performance Eqn</a:t>
            </a:r>
            <a:endParaRPr lang="en-US"/>
          </a:p>
        </p:txBody>
      </p:sp>
      <p:sp>
        <p:nvSpPr>
          <p:cNvPr id="841734" name="Rectangle 6"/>
          <p:cNvSpPr>
            <a:spLocks noGrp="1" noChangeArrowheads="1"/>
          </p:cNvSpPr>
          <p:nvPr>
            <p:ph type="body" idx="1"/>
          </p:nvPr>
        </p:nvSpPr>
        <p:spPr/>
        <p:txBody>
          <a:bodyPr/>
          <a:lstStyle/>
          <a:p>
            <a:r>
              <a:rPr lang="en-US"/>
              <a:t>How can we improve performance?</a:t>
            </a:r>
            <a:endParaRPr lang="en-US"/>
          </a:p>
        </p:txBody>
      </p:sp>
      <p:graphicFrame>
        <p:nvGraphicFramePr>
          <p:cNvPr id="841732" name="Object 4"/>
          <p:cNvGraphicFramePr>
            <a:graphicFrameLocks noChangeAspect="1"/>
          </p:cNvGraphicFramePr>
          <p:nvPr/>
        </p:nvGraphicFramePr>
        <p:xfrm>
          <a:off x="457200" y="2479674"/>
          <a:ext cx="8229600" cy="2965549"/>
        </p:xfrm>
        <a:graphic>
          <a:graphicData uri="http://schemas.openxmlformats.org/presentationml/2006/ole">
            <mc:AlternateContent xmlns:mc="http://schemas.openxmlformats.org/markup-compatibility/2006">
              <mc:Choice xmlns:v="urn:schemas-microsoft-com:vml" Requires="v">
                <p:oleObj spid="_x0000_s19468" name="Worksheet" r:id="rId1" imgW="3989070" imgH="986155" progId="Excel.Sheet.8">
                  <p:embed/>
                </p:oleObj>
              </mc:Choice>
              <mc:Fallback>
                <p:oleObj name="Worksheet" r:id="rId1" imgW="3989070" imgH="986155" progId="Excel.Sheet.8">
                  <p:embed/>
                  <p:pic>
                    <p:nvPicPr>
                      <p:cNvPr id="0" name="Picture 194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479674"/>
                        <a:ext cx="8229600" cy="2965549"/>
                      </a:xfrm>
                      <a:prstGeom prst="rect">
                        <a:avLst/>
                      </a:prstGeom>
                      <a:solidFill>
                        <a:schemeClr val="accent2">
                          <a:lumMod val="20000"/>
                          <a:lumOff val="80000"/>
                        </a:schemeClr>
                      </a:solidFill>
                      <a:ln>
                        <a:noFill/>
                      </a:ln>
                      <a:effectLst>
                        <a:outerShdw dist="107763" dir="2700000" algn="ctr" rotWithShape="0">
                          <a:schemeClr val="bg2"/>
                        </a:outerShdw>
                      </a:effectLst>
                    </p:spPr>
                  </p:pic>
                </p:oleObj>
              </mc:Fallback>
            </mc:AlternateContent>
          </a:graphicData>
        </a:graphic>
      </p:graphicFrame>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p:cNvSpPr>
            <a:spLocks noGrp="1"/>
          </p:cNvSpPr>
          <p:nvPr>
            <p:ph type="sldNum" sz="quarter" idx="10"/>
          </p:nvPr>
        </p:nvSpPr>
        <p:spPr>
          <a:xfrm>
            <a:off x="6622107" y="6165304"/>
            <a:ext cx="2133600" cy="365125"/>
          </a:xfrm>
        </p:spPr>
        <p:txBody>
          <a:bodyPr/>
          <a:lstStyle/>
          <a:p>
            <a:pPr algn="r"/>
            <a:fld id="{F86AF735-F94E-4A44-840B-1E484D5B7CD0}" type="slidenum">
              <a:rPr lang="en-US" altLang="en-US"/>
            </a:fld>
            <a:endParaRPr lang="en-US" altLang="en-US" dirty="0"/>
          </a:p>
        </p:txBody>
      </p:sp>
      <p:sp>
        <p:nvSpPr>
          <p:cNvPr id="842757" name="Rectangle 5"/>
          <p:cNvSpPr>
            <a:spLocks noGrp="1" noChangeArrowheads="1"/>
          </p:cNvSpPr>
          <p:nvPr>
            <p:ph type="title"/>
          </p:nvPr>
        </p:nvSpPr>
        <p:spPr/>
        <p:txBody>
          <a:bodyPr/>
          <a:lstStyle/>
          <a:p>
            <a:r>
              <a:rPr lang="en-US"/>
              <a:t>Example 1</a:t>
            </a:r>
            <a:endParaRPr lang="en-US"/>
          </a:p>
        </p:txBody>
      </p:sp>
      <p:sp>
        <p:nvSpPr>
          <p:cNvPr id="842755" name="Text Box 3"/>
          <p:cNvSpPr txBox="1">
            <a:spLocks noChangeArrowheads="1"/>
          </p:cNvSpPr>
          <p:nvPr/>
        </p:nvSpPr>
        <p:spPr bwMode="auto">
          <a:xfrm>
            <a:off x="152400" y="1219200"/>
            <a:ext cx="8626475" cy="2238375"/>
          </a:xfrm>
          <a:prstGeom prst="rect">
            <a:avLst/>
          </a:prstGeom>
          <a:solidFill>
            <a:schemeClr val="bg1"/>
          </a:solidFill>
          <a:ln w="12700">
            <a:solidFill>
              <a:schemeClr val="tx1"/>
            </a:solidFill>
            <a:miter lim="800000"/>
          </a:ln>
          <a:effectLst>
            <a:outerShdw dist="107763" dir="2700000" algn="ctr" rotWithShape="0">
              <a:schemeClr val="bg2"/>
            </a:outerShdw>
          </a:effectLst>
        </p:spPr>
        <p:txBody>
          <a:bodyPr wrap="none" anchor="ctr">
            <a:spAutoFit/>
          </a:bodyPr>
          <a:lstStyle/>
          <a:p>
            <a:r>
              <a:rPr lang="en-US" sz="2000"/>
              <a:t>A LOAD/STORE machine has the characteristics shown below.  We also </a:t>
            </a:r>
            <a:endParaRPr lang="en-US" sz="2000"/>
          </a:p>
          <a:p>
            <a:r>
              <a:rPr lang="en-US" sz="2000"/>
              <a:t>observe that 25% of the ALU operations directly use a loaded value that is </a:t>
            </a:r>
            <a:endParaRPr lang="en-US" sz="2000"/>
          </a:p>
          <a:p>
            <a:r>
              <a:rPr lang="en-US" sz="2000"/>
              <a:t>not used again.  Thus we hope to improve things by adding new ALU </a:t>
            </a:r>
            <a:endParaRPr lang="en-US" sz="2000"/>
          </a:p>
          <a:p>
            <a:r>
              <a:rPr lang="en-US" sz="2000"/>
              <a:t>instructions that have one source operand in memory.  The CPI of the new </a:t>
            </a:r>
            <a:endParaRPr lang="en-US" sz="2000"/>
          </a:p>
          <a:p>
            <a:r>
              <a:rPr lang="en-US" sz="2000"/>
              <a:t>instructions is 2.  The only unpleasant consequence of this change is that </a:t>
            </a:r>
            <a:endParaRPr lang="en-US" sz="2000"/>
          </a:p>
          <a:p>
            <a:r>
              <a:rPr lang="en-US" sz="2000"/>
              <a:t>the CPI of branch instructions will increase from 2 to 3.  Overall, will CPU </a:t>
            </a:r>
            <a:endParaRPr lang="en-US" sz="2000"/>
          </a:p>
          <a:p>
            <a:r>
              <a:rPr lang="en-US" sz="2000"/>
              <a:t>performance increase?</a:t>
            </a:r>
            <a:endParaRPr lang="en-US" sz="2000"/>
          </a:p>
        </p:txBody>
      </p:sp>
      <p:graphicFrame>
        <p:nvGraphicFramePr>
          <p:cNvPr id="842756" name="Object 4"/>
          <p:cNvGraphicFramePr>
            <a:graphicFrameLocks noChangeAspect="1"/>
          </p:cNvGraphicFramePr>
          <p:nvPr/>
        </p:nvGraphicFramePr>
        <p:xfrm>
          <a:off x="1828800" y="3733800"/>
          <a:ext cx="4800600" cy="1703388"/>
        </p:xfrm>
        <a:graphic>
          <a:graphicData uri="http://schemas.openxmlformats.org/presentationml/2006/ole">
            <mc:AlternateContent xmlns:mc="http://schemas.openxmlformats.org/markup-compatibility/2006">
              <mc:Choice xmlns:v="urn:schemas-microsoft-com:vml" Requires="v">
                <p:oleObj spid="_x0000_s20492" name="Worksheet" r:id="rId1" imgW="2232025" imgH="797560" progId="Excel.Sheet.8">
                  <p:embed/>
                </p:oleObj>
              </mc:Choice>
              <mc:Fallback>
                <p:oleObj name="Worksheet" r:id="rId1" imgW="2232025" imgH="797560" progId="Excel.Sheet.8">
                  <p:embed/>
                  <p:pic>
                    <p:nvPicPr>
                      <p:cNvPr id="0" name="Picture 2049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733800"/>
                        <a:ext cx="4800600" cy="170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2"/>
          <p:cNvSpPr>
            <a:spLocks noGrp="1"/>
          </p:cNvSpPr>
          <p:nvPr>
            <p:ph type="sldNum" sz="quarter" idx="10"/>
          </p:nvPr>
        </p:nvSpPr>
        <p:spPr>
          <a:xfrm>
            <a:off x="6718300" y="6350001"/>
            <a:ext cx="2133600" cy="365125"/>
          </a:xfrm>
        </p:spPr>
        <p:txBody>
          <a:bodyPr/>
          <a:lstStyle/>
          <a:p>
            <a:pPr algn="r"/>
            <a:fld id="{55C99F36-0FF5-4475-859E-632CC2036FBF}" type="slidenum">
              <a:rPr lang="en-US" altLang="en-US"/>
            </a:fld>
            <a:endParaRPr lang="en-US" altLang="en-US"/>
          </a:p>
        </p:txBody>
      </p:sp>
      <p:sp>
        <p:nvSpPr>
          <p:cNvPr id="844810" name="Rectangle 10"/>
          <p:cNvSpPr>
            <a:spLocks noGrp="1" noChangeArrowheads="1"/>
          </p:cNvSpPr>
          <p:nvPr>
            <p:ph type="title"/>
          </p:nvPr>
        </p:nvSpPr>
        <p:spPr/>
        <p:txBody>
          <a:bodyPr/>
          <a:lstStyle/>
          <a:p>
            <a:r>
              <a:rPr lang="en-US"/>
              <a:t>Example 1 (Solution)</a:t>
            </a:r>
            <a:endParaRPr lang="en-US"/>
          </a:p>
        </p:txBody>
      </p:sp>
      <p:graphicFrame>
        <p:nvGraphicFramePr>
          <p:cNvPr id="844803" name="Object 3"/>
          <p:cNvGraphicFramePr>
            <a:graphicFrameLocks noChangeAspect="1"/>
          </p:cNvGraphicFramePr>
          <p:nvPr/>
        </p:nvGraphicFramePr>
        <p:xfrm>
          <a:off x="152400" y="1819275"/>
          <a:ext cx="4267200" cy="1514475"/>
        </p:xfrm>
        <a:graphic>
          <a:graphicData uri="http://schemas.openxmlformats.org/presentationml/2006/ole">
            <mc:AlternateContent xmlns:mc="http://schemas.openxmlformats.org/markup-compatibility/2006">
              <mc:Choice xmlns:v="urn:schemas-microsoft-com:vml" Requires="v">
                <p:oleObj spid="_x0000_s21546" name="Worksheet" r:id="rId1" imgW="2232025" imgH="797560" progId="Excel.Sheet.8">
                  <p:embed/>
                </p:oleObj>
              </mc:Choice>
              <mc:Fallback>
                <p:oleObj name="Worksheet" r:id="rId1" imgW="2232025" imgH="797560" progId="Excel.Sheet.8">
                  <p:embed/>
                  <p:pic>
                    <p:nvPicPr>
                      <p:cNvPr id="0" name="Picture 215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819275"/>
                        <a:ext cx="4267200" cy="151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44804" name="Object 4"/>
          <p:cNvGraphicFramePr>
            <a:graphicFrameLocks noChangeAspect="1"/>
          </p:cNvGraphicFramePr>
          <p:nvPr/>
        </p:nvGraphicFramePr>
        <p:xfrm>
          <a:off x="4933950" y="2117725"/>
          <a:ext cx="4014788" cy="1093788"/>
        </p:xfrm>
        <a:graphic>
          <a:graphicData uri="http://schemas.openxmlformats.org/presentationml/2006/ole">
            <mc:AlternateContent xmlns:mc="http://schemas.openxmlformats.org/markup-compatibility/2006">
              <mc:Choice xmlns:v="urn:schemas-microsoft-com:vml" Requires="v">
                <p:oleObj spid="_x0000_s21547" name="Equation" r:id="rId3" imgW="3571240" imgH="979170" progId="Equation.3">
                  <p:embed/>
                </p:oleObj>
              </mc:Choice>
              <mc:Fallback>
                <p:oleObj name="Equation" r:id="rId3" imgW="3571240" imgH="979170" progId="Equation.3">
                  <p:embed/>
                  <p:pic>
                    <p:nvPicPr>
                      <p:cNvPr id="0" name="Picture 215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3950" y="2117725"/>
                        <a:ext cx="4014788" cy="10937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44805" name="Text Box 5"/>
          <p:cNvSpPr txBox="1">
            <a:spLocks noChangeArrowheads="1"/>
          </p:cNvSpPr>
          <p:nvPr/>
        </p:nvSpPr>
        <p:spPr bwMode="auto">
          <a:xfrm>
            <a:off x="152400" y="1381125"/>
            <a:ext cx="1835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2000">
                <a:solidFill>
                  <a:schemeClr val="hlink"/>
                </a:solidFill>
              </a:rPr>
              <a:t>Before change</a:t>
            </a:r>
            <a:endParaRPr lang="en-US" sz="2000">
              <a:solidFill>
                <a:schemeClr val="hlink"/>
              </a:solidFill>
            </a:endParaRPr>
          </a:p>
        </p:txBody>
      </p:sp>
      <p:graphicFrame>
        <p:nvGraphicFramePr>
          <p:cNvPr id="844806" name="Object 6"/>
          <p:cNvGraphicFramePr>
            <a:graphicFrameLocks noChangeAspect="1"/>
          </p:cNvGraphicFramePr>
          <p:nvPr/>
        </p:nvGraphicFramePr>
        <p:xfrm>
          <a:off x="149225" y="3878263"/>
          <a:ext cx="4267200" cy="1819275"/>
        </p:xfrm>
        <a:graphic>
          <a:graphicData uri="http://schemas.openxmlformats.org/presentationml/2006/ole">
            <mc:AlternateContent xmlns:mc="http://schemas.openxmlformats.org/markup-compatibility/2006">
              <mc:Choice xmlns:v="urn:schemas-microsoft-com:vml" Requires="v">
                <p:oleObj spid="_x0000_s21548" name="Worksheet" r:id="rId5" imgW="2232025" imgH="949960" progId="Excel.Sheet.8">
                  <p:embed/>
                </p:oleObj>
              </mc:Choice>
              <mc:Fallback>
                <p:oleObj name="Worksheet" r:id="rId5" imgW="2232025" imgH="949960" progId="Excel.Sheet.8">
                  <p:embed/>
                  <p:pic>
                    <p:nvPicPr>
                      <p:cNvPr id="0" name="Picture 2154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9225" y="3878263"/>
                        <a:ext cx="4267200" cy="181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44807" name="Object 7"/>
          <p:cNvGraphicFramePr>
            <a:graphicFrameLocks noChangeAspect="1"/>
          </p:cNvGraphicFramePr>
          <p:nvPr/>
        </p:nvGraphicFramePr>
        <p:xfrm>
          <a:off x="4445000" y="3673475"/>
          <a:ext cx="4546600" cy="2127250"/>
        </p:xfrm>
        <a:graphic>
          <a:graphicData uri="http://schemas.openxmlformats.org/presentationml/2006/ole">
            <mc:AlternateContent xmlns:mc="http://schemas.openxmlformats.org/markup-compatibility/2006">
              <mc:Choice xmlns:v="urn:schemas-microsoft-com:vml" Requires="v">
                <p:oleObj spid="_x0000_s21549" name="Equation" r:id="rId7" imgW="4044950" imgH="1893570" progId="Equation.3">
                  <p:embed/>
                </p:oleObj>
              </mc:Choice>
              <mc:Fallback>
                <p:oleObj name="Equation" r:id="rId7" imgW="4044950" imgH="1893570" progId="Equation.3">
                  <p:embed/>
                  <p:pic>
                    <p:nvPicPr>
                      <p:cNvPr id="0" name="Picture 2154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45000" y="3673475"/>
                        <a:ext cx="4546600" cy="21272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44808" name="Text Box 8"/>
          <p:cNvSpPr txBox="1">
            <a:spLocks noChangeArrowheads="1"/>
          </p:cNvSpPr>
          <p:nvPr/>
        </p:nvSpPr>
        <p:spPr bwMode="auto">
          <a:xfrm>
            <a:off x="152400" y="3498850"/>
            <a:ext cx="16224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2000">
                <a:solidFill>
                  <a:schemeClr val="hlink"/>
                </a:solidFill>
              </a:rPr>
              <a:t>After change</a:t>
            </a:r>
            <a:endParaRPr lang="en-US" sz="2000">
              <a:solidFill>
                <a:schemeClr val="hlink"/>
              </a:solidFill>
            </a:endParaRPr>
          </a:p>
        </p:txBody>
      </p:sp>
      <p:sp>
        <p:nvSpPr>
          <p:cNvPr id="844809" name="Text Box 9"/>
          <p:cNvSpPr txBox="1">
            <a:spLocks noChangeArrowheads="1"/>
          </p:cNvSpPr>
          <p:nvPr/>
        </p:nvSpPr>
        <p:spPr bwMode="auto">
          <a:xfrm>
            <a:off x="822325" y="6053138"/>
            <a:ext cx="7505700" cy="4095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2000">
                <a:solidFill>
                  <a:schemeClr val="hlink"/>
                </a:solidFill>
              </a:rPr>
              <a:t>Since CPU time increases, change will not improve performance.</a:t>
            </a:r>
            <a:endParaRPr lang="en-US" sz="2000">
              <a:solidFill>
                <a:schemeClr val="hlink"/>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448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4809" grpId="0" animBg="1"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p:cNvSpPr>
            <a:spLocks noGrp="1"/>
          </p:cNvSpPr>
          <p:nvPr>
            <p:ph type="sldNum" sz="quarter" idx="10"/>
          </p:nvPr>
        </p:nvSpPr>
        <p:spPr/>
        <p:txBody>
          <a:bodyPr/>
          <a:lstStyle/>
          <a:p>
            <a:fld id="{AED40426-F668-422E-9E88-F8C566A27044}" type="slidenum">
              <a:rPr lang="en-US" altLang="en-US"/>
            </a:fld>
            <a:endParaRPr lang="en-US" altLang="en-US"/>
          </a:p>
        </p:txBody>
      </p:sp>
      <p:sp>
        <p:nvSpPr>
          <p:cNvPr id="846853" name="Rectangle 5"/>
          <p:cNvSpPr>
            <a:spLocks noGrp="1" noChangeArrowheads="1"/>
          </p:cNvSpPr>
          <p:nvPr>
            <p:ph type="title"/>
          </p:nvPr>
        </p:nvSpPr>
        <p:spPr/>
        <p:txBody>
          <a:bodyPr/>
          <a:lstStyle/>
          <a:p>
            <a:r>
              <a:rPr lang="en-US"/>
              <a:t>Example 2</a:t>
            </a:r>
            <a:endParaRPr lang="en-US"/>
          </a:p>
        </p:txBody>
      </p:sp>
      <p:sp>
        <p:nvSpPr>
          <p:cNvPr id="846851" name="Text Box 3"/>
          <p:cNvSpPr txBox="1">
            <a:spLocks noChangeArrowheads="1"/>
          </p:cNvSpPr>
          <p:nvPr/>
        </p:nvSpPr>
        <p:spPr bwMode="auto">
          <a:xfrm>
            <a:off x="190500" y="1593850"/>
            <a:ext cx="8686800" cy="1628775"/>
          </a:xfrm>
          <a:prstGeom prst="rect">
            <a:avLst/>
          </a:prstGeom>
          <a:solidFill>
            <a:schemeClr val="bg1"/>
          </a:solidFill>
          <a:ln w="12700">
            <a:solidFill>
              <a:schemeClr val="tx1"/>
            </a:solidFill>
            <a:miter lim="800000"/>
          </a:ln>
          <a:effectLst>
            <a:outerShdw dist="107763" dir="2700000" algn="ctr" rotWithShape="0">
              <a:schemeClr val="bg2"/>
            </a:outerShdw>
          </a:effectLst>
        </p:spPr>
        <p:txBody>
          <a:bodyPr wrap="none" anchor="ctr">
            <a:spAutoFit/>
          </a:bodyPr>
          <a:lstStyle/>
          <a:p>
            <a:r>
              <a:rPr lang="en-US" sz="2000"/>
              <a:t>A load-store machine has the characteristics shown below.  An optimizing</a:t>
            </a:r>
            <a:endParaRPr lang="en-US" sz="2000"/>
          </a:p>
          <a:p>
            <a:r>
              <a:rPr lang="en-US" sz="2000"/>
              <a:t>compiler for the machine discards 50% of the ALU operations, although it</a:t>
            </a:r>
            <a:endParaRPr lang="en-US" sz="2000"/>
          </a:p>
          <a:p>
            <a:r>
              <a:rPr lang="en-US" sz="2000"/>
              <a:t>cannot reduce loads, stores, or branches.  Assuming a 500 MHz (2 ns)</a:t>
            </a:r>
            <a:endParaRPr lang="en-US" sz="2000"/>
          </a:p>
          <a:p>
            <a:r>
              <a:rPr lang="en-US" sz="2000"/>
              <a:t>clock, what is the MIPS rating for optimized code versus unoptimized code?</a:t>
            </a:r>
            <a:endParaRPr lang="en-US" sz="2000"/>
          </a:p>
          <a:p>
            <a:r>
              <a:rPr lang="en-US" sz="2000"/>
              <a:t>Does the ranking of MIPS agree with the ranking of execution time?</a:t>
            </a:r>
            <a:endParaRPr lang="en-US" sz="2000"/>
          </a:p>
        </p:txBody>
      </p:sp>
      <p:graphicFrame>
        <p:nvGraphicFramePr>
          <p:cNvPr id="846852" name="Object 4"/>
          <p:cNvGraphicFramePr>
            <a:graphicFrameLocks noChangeAspect="1"/>
          </p:cNvGraphicFramePr>
          <p:nvPr/>
        </p:nvGraphicFramePr>
        <p:xfrm>
          <a:off x="2133600" y="3886200"/>
          <a:ext cx="4800600" cy="1703388"/>
        </p:xfrm>
        <a:graphic>
          <a:graphicData uri="http://schemas.openxmlformats.org/presentationml/2006/ole">
            <mc:AlternateContent xmlns:mc="http://schemas.openxmlformats.org/markup-compatibility/2006">
              <mc:Choice xmlns:v="urn:schemas-microsoft-com:vml" Requires="v">
                <p:oleObj spid="_x0000_s22540" name="Worksheet" r:id="rId1" imgW="2232025" imgH="797560" progId="Excel.Sheet.8">
                  <p:embed/>
                </p:oleObj>
              </mc:Choice>
              <mc:Fallback>
                <p:oleObj name="Worksheet" r:id="rId1" imgW="2232025" imgH="797560" progId="Excel.Sheet.8">
                  <p:embed/>
                  <p:pic>
                    <p:nvPicPr>
                      <p:cNvPr id="0" name="Picture 225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3886200"/>
                        <a:ext cx="4800600" cy="170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03DC5AA6-78D6-4724-A9CE-FBD15BF5498C}" type="slidenum">
              <a:rPr lang="en-US" altLang="zh-TW"/>
            </a:fld>
            <a:endParaRPr lang="en-US" altLang="zh-TW"/>
          </a:p>
        </p:txBody>
      </p:sp>
      <p:sp>
        <p:nvSpPr>
          <p:cNvPr id="12291" name="Rectangle 2"/>
          <p:cNvSpPr>
            <a:spLocks noGrp="1" noChangeArrowheads="1"/>
          </p:cNvSpPr>
          <p:nvPr>
            <p:ph type="title"/>
          </p:nvPr>
        </p:nvSpPr>
        <p:spPr/>
        <p:txBody>
          <a:bodyPr/>
          <a:lstStyle/>
          <a:p>
            <a:pPr eaLnBrk="1" hangingPunct="1"/>
            <a:r>
              <a:rPr lang="en-US" smtClean="0"/>
              <a:t>Feature Size (More Recent)</a:t>
            </a:r>
            <a:endParaRPr lang="en-US" smtClean="0"/>
          </a:p>
        </p:txBody>
      </p:sp>
      <p:pic>
        <p:nvPicPr>
          <p:cNvPr id="12292" name="Picture 8" descr="featuresiz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1143000"/>
            <a:ext cx="7315200" cy="515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2"/>
          <p:cNvSpPr>
            <a:spLocks noGrp="1"/>
          </p:cNvSpPr>
          <p:nvPr>
            <p:ph type="sldNum" sz="quarter" idx="10"/>
          </p:nvPr>
        </p:nvSpPr>
        <p:spPr/>
        <p:txBody>
          <a:bodyPr/>
          <a:lstStyle/>
          <a:p>
            <a:fld id="{D1A10896-FC0A-458C-95B6-DDEB31316DCD}" type="slidenum">
              <a:rPr lang="en-US" altLang="en-US"/>
            </a:fld>
            <a:endParaRPr lang="en-US" altLang="en-US"/>
          </a:p>
        </p:txBody>
      </p:sp>
      <p:sp>
        <p:nvSpPr>
          <p:cNvPr id="848906" name="Rectangle 10"/>
          <p:cNvSpPr>
            <a:spLocks noGrp="1" noChangeArrowheads="1"/>
          </p:cNvSpPr>
          <p:nvPr>
            <p:ph type="title"/>
          </p:nvPr>
        </p:nvSpPr>
        <p:spPr/>
        <p:txBody>
          <a:bodyPr/>
          <a:lstStyle/>
          <a:p>
            <a:r>
              <a:rPr lang="en-US"/>
              <a:t>Example 2 (Solution)</a:t>
            </a:r>
            <a:endParaRPr lang="en-US"/>
          </a:p>
        </p:txBody>
      </p:sp>
      <p:graphicFrame>
        <p:nvGraphicFramePr>
          <p:cNvPr id="848899" name="Object 3"/>
          <p:cNvGraphicFramePr>
            <a:graphicFrameLocks noChangeAspect="1"/>
          </p:cNvGraphicFramePr>
          <p:nvPr/>
        </p:nvGraphicFramePr>
        <p:xfrm>
          <a:off x="152400" y="1771650"/>
          <a:ext cx="4267200" cy="1514475"/>
        </p:xfrm>
        <a:graphic>
          <a:graphicData uri="http://schemas.openxmlformats.org/presentationml/2006/ole">
            <mc:AlternateContent xmlns:mc="http://schemas.openxmlformats.org/markup-compatibility/2006">
              <mc:Choice xmlns:v="urn:schemas-microsoft-com:vml" Requires="v">
                <p:oleObj spid="_x0000_s23594" name="Worksheet" r:id="rId1" imgW="2232025" imgH="797560" progId="Excel.Sheet.8">
                  <p:embed/>
                </p:oleObj>
              </mc:Choice>
              <mc:Fallback>
                <p:oleObj name="Worksheet" r:id="rId1" imgW="2232025" imgH="797560" progId="Excel.Sheet.8">
                  <p:embed/>
                  <p:pic>
                    <p:nvPicPr>
                      <p:cNvPr id="0" name="Picture 2359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771650"/>
                        <a:ext cx="4267200" cy="151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48900" name="Object 4"/>
          <p:cNvGraphicFramePr>
            <a:graphicFrameLocks noChangeAspect="1"/>
          </p:cNvGraphicFramePr>
          <p:nvPr/>
        </p:nvGraphicFramePr>
        <p:xfrm>
          <a:off x="4965700" y="1485900"/>
          <a:ext cx="3949700" cy="1692275"/>
        </p:xfrm>
        <a:graphic>
          <a:graphicData uri="http://schemas.openxmlformats.org/presentationml/2006/ole">
            <mc:AlternateContent xmlns:mc="http://schemas.openxmlformats.org/markup-compatibility/2006">
              <mc:Choice xmlns:v="urn:schemas-microsoft-com:vml" Requires="v">
                <p:oleObj spid="_x0000_s23595" name="Equation" r:id="rId3" imgW="3517900" imgH="1506220" progId="Equation.3">
                  <p:embed/>
                </p:oleObj>
              </mc:Choice>
              <mc:Fallback>
                <p:oleObj name="Equation" r:id="rId3" imgW="3517900" imgH="1506220" progId="Equation.3">
                  <p:embed/>
                  <p:pic>
                    <p:nvPicPr>
                      <p:cNvPr id="0" name="Picture 235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5700" y="1485900"/>
                        <a:ext cx="3949700" cy="16922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48901" name="Text Box 5"/>
          <p:cNvSpPr txBox="1">
            <a:spLocks noChangeArrowheads="1"/>
          </p:cNvSpPr>
          <p:nvPr/>
        </p:nvSpPr>
        <p:spPr bwMode="auto">
          <a:xfrm>
            <a:off x="152400" y="1333500"/>
            <a:ext cx="247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2000">
                <a:solidFill>
                  <a:schemeClr val="hlink"/>
                </a:solidFill>
              </a:rPr>
              <a:t>Without optimization</a:t>
            </a:r>
            <a:endParaRPr lang="en-US" sz="2000">
              <a:solidFill>
                <a:schemeClr val="hlink"/>
              </a:solidFill>
            </a:endParaRPr>
          </a:p>
        </p:txBody>
      </p:sp>
      <p:graphicFrame>
        <p:nvGraphicFramePr>
          <p:cNvPr id="848902" name="Object 6"/>
          <p:cNvGraphicFramePr>
            <a:graphicFrameLocks noChangeAspect="1"/>
          </p:cNvGraphicFramePr>
          <p:nvPr/>
        </p:nvGraphicFramePr>
        <p:xfrm>
          <a:off x="152400" y="3835400"/>
          <a:ext cx="4267200" cy="1514475"/>
        </p:xfrm>
        <a:graphic>
          <a:graphicData uri="http://schemas.openxmlformats.org/presentationml/2006/ole">
            <mc:AlternateContent xmlns:mc="http://schemas.openxmlformats.org/markup-compatibility/2006">
              <mc:Choice xmlns:v="urn:schemas-microsoft-com:vml" Requires="v">
                <p:oleObj spid="_x0000_s23596" name="Worksheet" r:id="rId5" imgW="2232025" imgH="797560" progId="Excel.Sheet.8">
                  <p:embed/>
                </p:oleObj>
              </mc:Choice>
              <mc:Fallback>
                <p:oleObj name="Worksheet" r:id="rId5" imgW="2232025" imgH="797560" progId="Excel.Sheet.8">
                  <p:embed/>
                  <p:pic>
                    <p:nvPicPr>
                      <p:cNvPr id="0" name="Picture 2359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 y="3835400"/>
                        <a:ext cx="4267200" cy="151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48903" name="Object 7"/>
          <p:cNvGraphicFramePr>
            <a:graphicFrameLocks noChangeAspect="1"/>
          </p:cNvGraphicFramePr>
          <p:nvPr/>
        </p:nvGraphicFramePr>
        <p:xfrm>
          <a:off x="5094288" y="3492500"/>
          <a:ext cx="3821112" cy="2755900"/>
        </p:xfrm>
        <a:graphic>
          <a:graphicData uri="http://schemas.openxmlformats.org/presentationml/2006/ole">
            <mc:AlternateContent xmlns:mc="http://schemas.openxmlformats.org/markup-compatibility/2006">
              <mc:Choice xmlns:v="urn:schemas-microsoft-com:vml" Requires="v">
                <p:oleObj spid="_x0000_s23597" name="Equation" r:id="rId7" imgW="3399155" imgH="2453005" progId="Equation.3">
                  <p:embed/>
                </p:oleObj>
              </mc:Choice>
              <mc:Fallback>
                <p:oleObj name="Equation" r:id="rId7" imgW="3399155" imgH="2453005" progId="Equation.3">
                  <p:embed/>
                  <p:pic>
                    <p:nvPicPr>
                      <p:cNvPr id="0" name="Picture 2359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94288" y="3492500"/>
                        <a:ext cx="3821112" cy="27559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48904" name="Text Box 8"/>
          <p:cNvSpPr txBox="1">
            <a:spLocks noChangeArrowheads="1"/>
          </p:cNvSpPr>
          <p:nvPr/>
        </p:nvSpPr>
        <p:spPr bwMode="auto">
          <a:xfrm>
            <a:off x="152400" y="3451225"/>
            <a:ext cx="2117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2000">
                <a:solidFill>
                  <a:schemeClr val="hlink"/>
                </a:solidFill>
              </a:rPr>
              <a:t>With optimization</a:t>
            </a:r>
            <a:endParaRPr lang="en-US" sz="2000">
              <a:solidFill>
                <a:schemeClr val="hlink"/>
              </a:solidFill>
            </a:endParaRPr>
          </a:p>
        </p:txBody>
      </p:sp>
      <p:sp>
        <p:nvSpPr>
          <p:cNvPr id="848905" name="Text Box 9"/>
          <p:cNvSpPr txBox="1">
            <a:spLocks noChangeArrowheads="1"/>
          </p:cNvSpPr>
          <p:nvPr/>
        </p:nvSpPr>
        <p:spPr bwMode="auto">
          <a:xfrm>
            <a:off x="847725" y="5654675"/>
            <a:ext cx="2876550" cy="7143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sz="2000">
                <a:solidFill>
                  <a:schemeClr val="hlink"/>
                </a:solidFill>
              </a:rPr>
              <a:t>Performance increases,</a:t>
            </a:r>
            <a:endParaRPr lang="en-US" sz="2000">
              <a:solidFill>
                <a:schemeClr val="hlink"/>
              </a:solidFill>
            </a:endParaRPr>
          </a:p>
          <a:p>
            <a:pPr algn="ctr"/>
            <a:r>
              <a:rPr lang="en-US" sz="2000">
                <a:solidFill>
                  <a:schemeClr val="hlink"/>
                </a:solidFill>
              </a:rPr>
              <a:t>but MIPS decreases!</a:t>
            </a:r>
            <a:endParaRPr lang="en-US" sz="2000">
              <a:solidFill>
                <a:schemeClr val="hlink"/>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489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8905" grpId="0" animBg="1"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2"/>
          <p:cNvSpPr>
            <a:spLocks noGrp="1"/>
          </p:cNvSpPr>
          <p:nvPr>
            <p:ph type="sldNum" sz="quarter" idx="10"/>
          </p:nvPr>
        </p:nvSpPr>
        <p:spPr/>
        <p:txBody>
          <a:bodyPr/>
          <a:lstStyle/>
          <a:p>
            <a:fld id="{4F73EDD2-4874-4B72-907E-B226F85BCA3F}" type="slidenum">
              <a:rPr lang="en-US" altLang="en-US"/>
            </a:fld>
            <a:endParaRPr lang="en-US" altLang="en-US"/>
          </a:p>
        </p:txBody>
      </p:sp>
      <p:sp>
        <p:nvSpPr>
          <p:cNvPr id="850958" name="Rectangle 14"/>
          <p:cNvSpPr>
            <a:spLocks noGrp="1" noChangeArrowheads="1"/>
          </p:cNvSpPr>
          <p:nvPr>
            <p:ph type="title"/>
          </p:nvPr>
        </p:nvSpPr>
        <p:spPr/>
        <p:txBody>
          <a:bodyPr/>
          <a:lstStyle/>
          <a:p>
            <a:r>
              <a:rPr lang="en-US"/>
              <a:t>Performance of (Blocking) Caches</a:t>
            </a:r>
            <a:endParaRPr lang="en-US"/>
          </a:p>
        </p:txBody>
      </p:sp>
      <p:graphicFrame>
        <p:nvGraphicFramePr>
          <p:cNvPr id="850947" name="Object 3"/>
          <p:cNvGraphicFramePr>
            <a:graphicFrameLocks noChangeAspect="1"/>
          </p:cNvGraphicFramePr>
          <p:nvPr/>
        </p:nvGraphicFramePr>
        <p:xfrm>
          <a:off x="1514475" y="1990725"/>
          <a:ext cx="6038850" cy="463550"/>
        </p:xfrm>
        <a:graphic>
          <a:graphicData uri="http://schemas.openxmlformats.org/presentationml/2006/ole">
            <mc:AlternateContent xmlns:mc="http://schemas.openxmlformats.org/markup-compatibility/2006">
              <mc:Choice xmlns:v="urn:schemas-microsoft-com:vml" Requires="v">
                <p:oleObj spid="_x0000_s24618" name="Equation" r:id="rId1" imgW="2628900" imgH="203200" progId="Equation.3">
                  <p:embed/>
                </p:oleObj>
              </mc:Choice>
              <mc:Fallback>
                <p:oleObj name="Equation" r:id="rId1" imgW="2628900" imgH="203200" progId="Equation.3">
                  <p:embed/>
                  <p:pic>
                    <p:nvPicPr>
                      <p:cNvPr id="0" name="Picture 246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4475" y="1990725"/>
                        <a:ext cx="6038850" cy="463550"/>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50948" name="Object 4"/>
          <p:cNvGraphicFramePr>
            <a:graphicFrameLocks noChangeAspect="1"/>
          </p:cNvGraphicFramePr>
          <p:nvPr/>
        </p:nvGraphicFramePr>
        <p:xfrm>
          <a:off x="323850" y="2905125"/>
          <a:ext cx="8420100" cy="420688"/>
        </p:xfrm>
        <a:graphic>
          <a:graphicData uri="http://schemas.openxmlformats.org/presentationml/2006/ole">
            <mc:AlternateContent xmlns:mc="http://schemas.openxmlformats.org/markup-compatibility/2006">
              <mc:Choice xmlns:v="urn:schemas-microsoft-com:vml" Requires="v">
                <p:oleObj spid="_x0000_s24619" name="Equation" r:id="rId3" imgW="4038600" imgH="203200" progId="Equation.3">
                  <p:embed/>
                </p:oleObj>
              </mc:Choice>
              <mc:Fallback>
                <p:oleObj name="Equation" r:id="rId3" imgW="4038600" imgH="203200" progId="Equation.3">
                  <p:embed/>
                  <p:pic>
                    <p:nvPicPr>
                      <p:cNvPr id="0" name="Picture 246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2905125"/>
                        <a:ext cx="8420100" cy="420688"/>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50949" name="Object 5"/>
          <p:cNvGraphicFramePr>
            <a:graphicFrameLocks noChangeAspect="1"/>
          </p:cNvGraphicFramePr>
          <p:nvPr/>
        </p:nvGraphicFramePr>
        <p:xfrm>
          <a:off x="190500" y="4513263"/>
          <a:ext cx="8686800" cy="1820862"/>
        </p:xfrm>
        <a:graphic>
          <a:graphicData uri="http://schemas.openxmlformats.org/presentationml/2006/ole">
            <mc:AlternateContent xmlns:mc="http://schemas.openxmlformats.org/markup-compatibility/2006">
              <mc:Choice xmlns:v="urn:schemas-microsoft-com:vml" Requires="v">
                <p:oleObj spid="_x0000_s24620" name="Equation" r:id="rId5" imgW="5029200" imgH="1054100" progId="Equation.3">
                  <p:embed/>
                </p:oleObj>
              </mc:Choice>
              <mc:Fallback>
                <p:oleObj name="Equation" r:id="rId5" imgW="5029200" imgH="1054100" progId="Equation.3">
                  <p:embed/>
                  <p:pic>
                    <p:nvPicPr>
                      <p:cNvPr id="0" name="Picture 246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 y="4513263"/>
                        <a:ext cx="8686800" cy="1820862"/>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50950" name="Object 6"/>
          <p:cNvGraphicFramePr>
            <a:graphicFrameLocks noChangeAspect="1"/>
          </p:cNvGraphicFramePr>
          <p:nvPr/>
        </p:nvGraphicFramePr>
        <p:xfrm>
          <a:off x="1400175" y="3667125"/>
          <a:ext cx="3390900" cy="484188"/>
        </p:xfrm>
        <a:graphic>
          <a:graphicData uri="http://schemas.openxmlformats.org/presentationml/2006/ole">
            <mc:AlternateContent xmlns:mc="http://schemas.openxmlformats.org/markup-compatibility/2006">
              <mc:Choice xmlns:v="urn:schemas-microsoft-com:vml" Requires="v">
                <p:oleObj spid="_x0000_s24621" name="Equation" r:id="rId7" imgW="1409065" imgH="203200" progId="Equation.3">
                  <p:embed/>
                </p:oleObj>
              </mc:Choice>
              <mc:Fallback>
                <p:oleObj name="Equation" r:id="rId7" imgW="1409065" imgH="203200" progId="Equation.3">
                  <p:embed/>
                  <p:pic>
                    <p:nvPicPr>
                      <p:cNvPr id="0" name="Picture 246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0175" y="3667125"/>
                        <a:ext cx="3390900" cy="484188"/>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50951" name="Group 7"/>
          <p:cNvGrpSpPr/>
          <p:nvPr/>
        </p:nvGrpSpPr>
        <p:grpSpPr bwMode="auto">
          <a:xfrm>
            <a:off x="4029075" y="1485900"/>
            <a:ext cx="3875088" cy="428625"/>
            <a:chOff x="2538" y="498"/>
            <a:chExt cx="2441" cy="270"/>
          </a:xfrm>
        </p:grpSpPr>
        <p:sp>
          <p:nvSpPr>
            <p:cNvPr id="850952" name="Freeform 8"/>
            <p:cNvSpPr/>
            <p:nvPr/>
          </p:nvSpPr>
          <p:spPr bwMode="auto">
            <a:xfrm>
              <a:off x="2538" y="582"/>
              <a:ext cx="1044" cy="186"/>
            </a:xfrm>
            <a:custGeom>
              <a:avLst/>
              <a:gdLst>
                <a:gd name="T0" fmla="*/ 0 w 1044"/>
                <a:gd name="T1" fmla="*/ 186 h 186"/>
                <a:gd name="T2" fmla="*/ 462 w 1044"/>
                <a:gd name="T3" fmla="*/ 66 h 186"/>
                <a:gd name="T4" fmla="*/ 426 w 1044"/>
                <a:gd name="T5" fmla="*/ 162 h 186"/>
                <a:gd name="T6" fmla="*/ 1044 w 1044"/>
                <a:gd name="T7" fmla="*/ 0 h 186"/>
              </a:gdLst>
              <a:ahLst/>
              <a:cxnLst>
                <a:cxn ang="0">
                  <a:pos x="T0" y="T1"/>
                </a:cxn>
                <a:cxn ang="0">
                  <a:pos x="T2" y="T3"/>
                </a:cxn>
                <a:cxn ang="0">
                  <a:pos x="T4" y="T5"/>
                </a:cxn>
                <a:cxn ang="0">
                  <a:pos x="T6" y="T7"/>
                </a:cxn>
              </a:cxnLst>
              <a:rect l="0" t="0" r="r" b="b"/>
              <a:pathLst>
                <a:path w="1044" h="186">
                  <a:moveTo>
                    <a:pt x="0" y="186"/>
                  </a:moveTo>
                  <a:cubicBezTo>
                    <a:pt x="195" y="128"/>
                    <a:pt x="391" y="70"/>
                    <a:pt x="462" y="66"/>
                  </a:cubicBezTo>
                  <a:cubicBezTo>
                    <a:pt x="533" y="62"/>
                    <a:pt x="329" y="173"/>
                    <a:pt x="426" y="162"/>
                  </a:cubicBezTo>
                  <a:cubicBezTo>
                    <a:pt x="523" y="151"/>
                    <a:pt x="783" y="75"/>
                    <a:pt x="1044" y="0"/>
                  </a:cubicBezTo>
                </a:path>
              </a:pathLst>
            </a:custGeom>
            <a:noFill/>
            <a:ln w="28575" cap="flat" cmpd="sng">
              <a:solidFill>
                <a:srgbClr val="FF99CC"/>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p>
              <a:endParaRPr lang="en-IN"/>
            </a:p>
          </p:txBody>
        </p:sp>
        <p:sp>
          <p:nvSpPr>
            <p:cNvPr id="850953" name="Text Box 9"/>
            <p:cNvSpPr txBox="1">
              <a:spLocks noChangeArrowheads="1"/>
            </p:cNvSpPr>
            <p:nvPr/>
          </p:nvSpPr>
          <p:spPr bwMode="auto">
            <a:xfrm>
              <a:off x="3566" y="498"/>
              <a:ext cx="1413" cy="236"/>
            </a:xfrm>
            <a:prstGeom prst="rect">
              <a:avLst/>
            </a:prstGeom>
            <a:solidFill>
              <a:schemeClr val="folHlink"/>
            </a:solidFill>
            <a:ln w="9525">
              <a:solidFill>
                <a:schemeClr val="bg2"/>
              </a:solidFill>
              <a:miter lim="800000"/>
            </a:ln>
            <a:effectLst>
              <a:outerShdw dist="35921" dir="2700000" algn="ctr" rotWithShape="0">
                <a:schemeClr val="bg2"/>
              </a:outerShdw>
            </a:effectLst>
          </p:spPr>
          <p:txBody>
            <a:bodyPr wrap="none" lIns="0" tIns="0" rIns="0" bIns="0" anchor="b">
              <a:spAutoFit/>
            </a:bodyPr>
            <a:lstStyle/>
            <a:p>
              <a:r>
                <a:rPr lang="en-US" sz="2400" b="1" i="1">
                  <a:effectLst>
                    <a:outerShdw blurRad="38100" dist="38100" dir="2700000" algn="tl">
                      <a:srgbClr val="FFFFFF"/>
                    </a:outerShdw>
                  </a:effectLst>
                  <a:latin typeface="Palatino Linotype" panose="02040502050505030304" pitchFamily="18" charset="0"/>
                </a:rPr>
                <a:t>no cache misses!</a:t>
              </a:r>
              <a:endParaRPr lang="en-US" sz="2400" b="1" i="1">
                <a:effectLst>
                  <a:outerShdw blurRad="38100" dist="38100" dir="2700000" algn="tl">
                    <a:srgbClr val="FFFFFF"/>
                  </a:outerShdw>
                </a:effectLst>
                <a:latin typeface="Palatino Linotype" panose="02040502050505030304" pitchFamily="18" charset="0"/>
              </a:endParaRPr>
            </a:p>
          </p:txBody>
        </p:sp>
      </p:grpSp>
      <p:grpSp>
        <p:nvGrpSpPr>
          <p:cNvPr id="850954" name="Group 10"/>
          <p:cNvGrpSpPr/>
          <p:nvPr/>
        </p:nvGrpSpPr>
        <p:grpSpPr bwMode="auto">
          <a:xfrm>
            <a:off x="4581525" y="2447925"/>
            <a:ext cx="4179888" cy="428625"/>
            <a:chOff x="2886" y="1104"/>
            <a:chExt cx="2633" cy="270"/>
          </a:xfrm>
        </p:grpSpPr>
        <p:sp>
          <p:nvSpPr>
            <p:cNvPr id="850955" name="Freeform 11"/>
            <p:cNvSpPr/>
            <p:nvPr/>
          </p:nvSpPr>
          <p:spPr bwMode="auto">
            <a:xfrm>
              <a:off x="2886" y="1188"/>
              <a:ext cx="1044" cy="186"/>
            </a:xfrm>
            <a:custGeom>
              <a:avLst/>
              <a:gdLst>
                <a:gd name="T0" fmla="*/ 0 w 1044"/>
                <a:gd name="T1" fmla="*/ 186 h 186"/>
                <a:gd name="T2" fmla="*/ 462 w 1044"/>
                <a:gd name="T3" fmla="*/ 66 h 186"/>
                <a:gd name="T4" fmla="*/ 426 w 1044"/>
                <a:gd name="T5" fmla="*/ 162 h 186"/>
                <a:gd name="T6" fmla="*/ 1044 w 1044"/>
                <a:gd name="T7" fmla="*/ 0 h 186"/>
              </a:gdLst>
              <a:ahLst/>
              <a:cxnLst>
                <a:cxn ang="0">
                  <a:pos x="T0" y="T1"/>
                </a:cxn>
                <a:cxn ang="0">
                  <a:pos x="T2" y="T3"/>
                </a:cxn>
                <a:cxn ang="0">
                  <a:pos x="T4" y="T5"/>
                </a:cxn>
                <a:cxn ang="0">
                  <a:pos x="T6" y="T7"/>
                </a:cxn>
              </a:cxnLst>
              <a:rect l="0" t="0" r="r" b="b"/>
              <a:pathLst>
                <a:path w="1044" h="186">
                  <a:moveTo>
                    <a:pt x="0" y="186"/>
                  </a:moveTo>
                  <a:cubicBezTo>
                    <a:pt x="195" y="128"/>
                    <a:pt x="391" y="70"/>
                    <a:pt x="462" y="66"/>
                  </a:cubicBezTo>
                  <a:cubicBezTo>
                    <a:pt x="533" y="62"/>
                    <a:pt x="329" y="173"/>
                    <a:pt x="426" y="162"/>
                  </a:cubicBezTo>
                  <a:cubicBezTo>
                    <a:pt x="523" y="151"/>
                    <a:pt x="783" y="75"/>
                    <a:pt x="1044" y="0"/>
                  </a:cubicBezTo>
                </a:path>
              </a:pathLst>
            </a:custGeom>
            <a:noFill/>
            <a:ln w="28575" cap="flat" cmpd="sng">
              <a:solidFill>
                <a:srgbClr val="FF99CC"/>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p>
              <a:endParaRPr lang="en-IN"/>
            </a:p>
          </p:txBody>
        </p:sp>
        <p:sp>
          <p:nvSpPr>
            <p:cNvPr id="850956" name="Text Box 12"/>
            <p:cNvSpPr txBox="1">
              <a:spLocks noChangeArrowheads="1"/>
            </p:cNvSpPr>
            <p:nvPr/>
          </p:nvSpPr>
          <p:spPr bwMode="auto">
            <a:xfrm>
              <a:off x="3914" y="1104"/>
              <a:ext cx="1605" cy="236"/>
            </a:xfrm>
            <a:prstGeom prst="rect">
              <a:avLst/>
            </a:prstGeom>
            <a:solidFill>
              <a:schemeClr val="folHlink"/>
            </a:solidFill>
            <a:ln w="9525">
              <a:solidFill>
                <a:schemeClr val="bg2"/>
              </a:solidFill>
              <a:miter lim="800000"/>
            </a:ln>
            <a:effectLst>
              <a:outerShdw dist="35921" dir="2700000" algn="ctr" rotWithShape="0">
                <a:schemeClr val="bg2"/>
              </a:outerShdw>
            </a:effectLst>
          </p:spPr>
          <p:txBody>
            <a:bodyPr wrap="none" lIns="0" tIns="0" rIns="0" bIns="0" anchor="b">
              <a:spAutoFit/>
            </a:bodyPr>
            <a:lstStyle/>
            <a:p>
              <a:r>
                <a:rPr lang="en-US" sz="2400" b="1" i="1">
                  <a:effectLst>
                    <a:outerShdw blurRad="38100" dist="38100" dir="2700000" algn="tl">
                      <a:srgbClr val="FFFFFF"/>
                    </a:outerShdw>
                  </a:effectLst>
                  <a:latin typeface="Palatino Linotype" panose="02040502050505030304" pitchFamily="18" charset="0"/>
                </a:rPr>
                <a:t>with cache misses!</a:t>
              </a:r>
              <a:endParaRPr lang="en-US" sz="2400" b="1" i="1">
                <a:effectLst>
                  <a:outerShdw blurRad="38100" dist="38100" dir="2700000" algn="tl">
                    <a:srgbClr val="FFFFFF"/>
                  </a:outerShdw>
                </a:effectLst>
                <a:latin typeface="Palatino Linotype" panose="02040502050505030304" pitchFamily="18" charset="0"/>
              </a:endParaRPr>
            </a:p>
          </p:txBody>
        </p:sp>
      </p:grpSp>
      <p:sp>
        <p:nvSpPr>
          <p:cNvPr id="850957" name="Text Box 13"/>
          <p:cNvSpPr txBox="1">
            <a:spLocks noChangeArrowheads="1"/>
          </p:cNvSpPr>
          <p:nvPr/>
        </p:nvSpPr>
        <p:spPr bwMode="auto">
          <a:xfrm>
            <a:off x="6003925" y="3722688"/>
            <a:ext cx="2635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800">
                <a:solidFill>
                  <a:schemeClr val="bg2"/>
                </a:solidFill>
              </a:rPr>
              <a:t>IC – instruction count</a:t>
            </a:r>
            <a:endParaRPr lang="en-US" sz="1800">
              <a:solidFill>
                <a:schemeClr val="bg2"/>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2"/>
          <p:cNvSpPr>
            <a:spLocks noGrp="1"/>
          </p:cNvSpPr>
          <p:nvPr>
            <p:ph type="sldNum" sz="quarter" idx="10"/>
          </p:nvPr>
        </p:nvSpPr>
        <p:spPr/>
        <p:txBody>
          <a:bodyPr/>
          <a:lstStyle/>
          <a:p>
            <a:fld id="{7FD6E114-73D7-4139-B017-86114E772474}" type="slidenum">
              <a:rPr lang="en-US" altLang="en-US"/>
            </a:fld>
            <a:endParaRPr lang="en-US" altLang="en-US"/>
          </a:p>
        </p:txBody>
      </p:sp>
      <p:sp>
        <p:nvSpPr>
          <p:cNvPr id="878594" name="Rectangle 2"/>
          <p:cNvSpPr>
            <a:spLocks noGrp="1" noChangeArrowheads="1"/>
          </p:cNvSpPr>
          <p:nvPr>
            <p:ph type="title"/>
          </p:nvPr>
        </p:nvSpPr>
        <p:spPr/>
        <p:txBody>
          <a:bodyPr/>
          <a:lstStyle/>
          <a:p>
            <a:r>
              <a:rPr lang="en-US"/>
              <a:t>Example</a:t>
            </a:r>
            <a:endParaRPr lang="en-US"/>
          </a:p>
        </p:txBody>
      </p:sp>
      <p:sp>
        <p:nvSpPr>
          <p:cNvPr id="878595" name="Text Box 3"/>
          <p:cNvSpPr txBox="1">
            <a:spLocks noChangeArrowheads="1"/>
          </p:cNvSpPr>
          <p:nvPr/>
        </p:nvSpPr>
        <p:spPr bwMode="auto">
          <a:xfrm>
            <a:off x="319088" y="1066800"/>
            <a:ext cx="8429625" cy="2295525"/>
          </a:xfrm>
          <a:prstGeom prst="rect">
            <a:avLst/>
          </a:prstGeom>
          <a:solidFill>
            <a:schemeClr val="bg1"/>
          </a:solidFill>
          <a:ln w="12700">
            <a:solidFill>
              <a:schemeClr val="tx1"/>
            </a:solidFill>
            <a:miter lim="800000"/>
          </a:ln>
          <a:effectLst>
            <a:outerShdw dist="107763" dir="2700000" algn="ctr" rotWithShape="0">
              <a:schemeClr val="bg2"/>
            </a:outerShdw>
          </a:effectLst>
        </p:spPr>
        <p:txBody>
          <a:bodyPr wrap="none" anchor="ctr">
            <a:spAutoFit/>
          </a:bodyPr>
          <a:lstStyle/>
          <a:p>
            <a:r>
              <a:rPr lang="en-US" sz="2400"/>
              <a:t>Assume we have a machine where the CPI is 2.0 when all</a:t>
            </a:r>
            <a:endParaRPr lang="en-US" sz="2400"/>
          </a:p>
          <a:p>
            <a:r>
              <a:rPr lang="en-US" sz="2400"/>
              <a:t>memory accesses hit in the cache.  The only data accesses</a:t>
            </a:r>
            <a:endParaRPr lang="en-US" sz="2400"/>
          </a:p>
          <a:p>
            <a:r>
              <a:rPr lang="en-US" sz="2400"/>
              <a:t>are loads and stores, and these total 40% of the instructions.</a:t>
            </a:r>
            <a:endParaRPr lang="en-US" sz="2400"/>
          </a:p>
          <a:p>
            <a:r>
              <a:rPr lang="en-US" sz="2400"/>
              <a:t>If the miss penalty is 25 clock cycles and the miss rate is 2%,</a:t>
            </a:r>
            <a:endParaRPr lang="en-US" sz="2400"/>
          </a:p>
          <a:p>
            <a:r>
              <a:rPr lang="en-US" sz="2400"/>
              <a:t>how much faster would the machine be if all memory</a:t>
            </a:r>
            <a:endParaRPr lang="en-US" sz="2400"/>
          </a:p>
          <a:p>
            <a:r>
              <a:rPr lang="en-US" sz="2400"/>
              <a:t>accesses were cache hits?</a:t>
            </a:r>
            <a:endParaRPr lang="en-US" sz="2400"/>
          </a:p>
        </p:txBody>
      </p:sp>
      <p:graphicFrame>
        <p:nvGraphicFramePr>
          <p:cNvPr id="878596" name="Object 4"/>
          <p:cNvGraphicFramePr>
            <a:graphicFrameLocks noChangeAspect="1"/>
          </p:cNvGraphicFramePr>
          <p:nvPr/>
        </p:nvGraphicFramePr>
        <p:xfrm>
          <a:off x="1143000" y="3657600"/>
          <a:ext cx="6699250" cy="2279650"/>
        </p:xfrm>
        <a:graphic>
          <a:graphicData uri="http://schemas.openxmlformats.org/presentationml/2006/ole">
            <mc:AlternateContent xmlns:mc="http://schemas.openxmlformats.org/markup-compatibility/2006">
              <mc:Choice xmlns:v="urn:schemas-microsoft-com:vml" Requires="v">
                <p:oleObj spid="_x0000_s25612" name="Equation" r:id="rId1" imgW="4808855" imgH="1635125" progId="Equation.3">
                  <p:embed/>
                </p:oleObj>
              </mc:Choice>
              <mc:Fallback>
                <p:oleObj name="Equation" r:id="rId1" imgW="4808855" imgH="1635125" progId="Equation.3">
                  <p:embed/>
                  <p:pic>
                    <p:nvPicPr>
                      <p:cNvPr id="0" name="Picture 256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3657600"/>
                        <a:ext cx="6699250" cy="2279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78597" name="Group 5"/>
          <p:cNvGrpSpPr/>
          <p:nvPr/>
        </p:nvGrpSpPr>
        <p:grpSpPr bwMode="auto">
          <a:xfrm>
            <a:off x="1524000" y="4572000"/>
            <a:ext cx="3048000" cy="549275"/>
            <a:chOff x="960" y="2880"/>
            <a:chExt cx="1920" cy="346"/>
          </a:xfrm>
        </p:grpSpPr>
        <p:sp>
          <p:nvSpPr>
            <p:cNvPr id="878598" name="Oval 6"/>
            <p:cNvSpPr>
              <a:spLocks noChangeArrowheads="1"/>
            </p:cNvSpPr>
            <p:nvPr/>
          </p:nvSpPr>
          <p:spPr bwMode="auto">
            <a:xfrm>
              <a:off x="2352" y="2880"/>
              <a:ext cx="528" cy="336"/>
            </a:xfrm>
            <a:prstGeom prst="ellipse">
              <a:avLst/>
            </a:prstGeom>
            <a:noFill/>
            <a:ln w="38100">
              <a:solidFill>
                <a:schemeClr val="hlink"/>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78599" name="Line 7"/>
            <p:cNvSpPr>
              <a:spLocks noChangeShapeType="1"/>
            </p:cNvSpPr>
            <p:nvPr/>
          </p:nvSpPr>
          <p:spPr bwMode="auto">
            <a:xfrm>
              <a:off x="1488" y="3072"/>
              <a:ext cx="864" cy="0"/>
            </a:xfrm>
            <a:prstGeom prst="line">
              <a:avLst/>
            </a:prstGeom>
            <a:noFill/>
            <a:ln w="38100">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78600" name="Text Box 8"/>
            <p:cNvSpPr txBox="1">
              <a:spLocks noChangeArrowheads="1"/>
            </p:cNvSpPr>
            <p:nvPr/>
          </p:nvSpPr>
          <p:spPr bwMode="auto">
            <a:xfrm>
              <a:off x="960" y="2976"/>
              <a:ext cx="52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sz="2000">
                  <a:solidFill>
                    <a:schemeClr val="hlink"/>
                  </a:solidFill>
                </a:rPr>
                <a:t>Why?</a:t>
              </a:r>
              <a:endParaRPr lang="en-US" sz="2000">
                <a:solidFill>
                  <a:schemeClr val="hlink"/>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8785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785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
        <p:nvSpPr>
          <p:cNvPr id="4" name="TextBox 3"/>
          <p:cNvSpPr txBox="1"/>
          <p:nvPr/>
        </p:nvSpPr>
        <p:spPr>
          <a:xfrm>
            <a:off x="860612" y="620688"/>
            <a:ext cx="8031868" cy="2585323"/>
          </a:xfrm>
          <a:prstGeom prst="rect">
            <a:avLst/>
          </a:prstGeom>
          <a:noFill/>
        </p:spPr>
        <p:txBody>
          <a:bodyPr wrap="square" rtlCol="0">
            <a:spAutoFit/>
          </a:bodyPr>
          <a:lstStyle/>
          <a:p>
            <a:r>
              <a:rPr lang="en-IN" b="1" dirty="0" smtClean="0">
                <a:solidFill>
                  <a:srgbClr val="7030A0"/>
                </a:solidFill>
              </a:rPr>
              <a:t>Is there a difference between Supercomputers and </a:t>
            </a:r>
            <a:r>
              <a:rPr lang="en-IN" b="1" dirty="0">
                <a:solidFill>
                  <a:srgbClr val="7030A0"/>
                </a:solidFill>
              </a:rPr>
              <a:t>Warehouse-Scale </a:t>
            </a:r>
            <a:r>
              <a:rPr lang="en-IN" b="1" dirty="0" smtClean="0">
                <a:solidFill>
                  <a:srgbClr val="7030A0"/>
                </a:solidFill>
              </a:rPr>
              <a:t>Computers? </a:t>
            </a:r>
            <a:endParaRPr lang="en-IN" b="1" dirty="0" smtClean="0">
              <a:solidFill>
                <a:srgbClr val="7030A0"/>
              </a:solidFill>
            </a:endParaRPr>
          </a:p>
          <a:p>
            <a:endParaRPr lang="en-IN" dirty="0" smtClean="0"/>
          </a:p>
          <a:p>
            <a:r>
              <a:rPr lang="en-IN" dirty="0"/>
              <a:t>There is a difference between Supercomputers and WSCs. The Supercomputers differ by emphasizing floating-point performance and by running large, communication intensive batch programs that can run for weeks at a time. In </a:t>
            </a:r>
            <a:r>
              <a:rPr lang="en-IN" dirty="0" smtClean="0"/>
              <a:t>contrast </a:t>
            </a:r>
            <a:r>
              <a:rPr lang="en-IN" dirty="0">
                <a:latin typeface="Times New Roman" panose="02020603050405020304" pitchFamily="18" charset="0"/>
                <a:cs typeface="Times New Roman" panose="02020603050405020304" pitchFamily="18" charset="0"/>
              </a:rPr>
              <a:t>WSCs emphasize interactive applications, large-scale storage, dependability and high Internet bandwidth.</a:t>
            </a:r>
            <a:endParaRPr lang="en-IN" dirty="0">
              <a:latin typeface="Times New Roman" panose="02020603050405020304" pitchFamily="18" charset="0"/>
              <a:cs typeface="Times New Roman" panose="02020603050405020304" pitchFamily="18" charset="0"/>
            </a:endParaRPr>
          </a:p>
          <a:p>
            <a:endParaRPr lang="en-IN" dirty="0"/>
          </a:p>
          <a:p>
            <a:endParaRPr lang="en-IN"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p:txBody>
          <a:bodyPr/>
          <a:lstStyle/>
          <a:p>
            <a:pPr>
              <a:defRPr/>
            </a:pPr>
            <a:fld id="{475BB5AF-7A80-4029-8A88-3C2494A2856A}" type="slidenum">
              <a:rPr lang="en-US" altLang="zh-TW"/>
            </a:fld>
            <a:endParaRPr lang="en-US" altLang="zh-TW"/>
          </a:p>
        </p:txBody>
      </p:sp>
      <p:sp>
        <p:nvSpPr>
          <p:cNvPr id="13315" name="Rectangle 4"/>
          <p:cNvSpPr>
            <a:spLocks noGrp="1" noChangeArrowheads="1"/>
          </p:cNvSpPr>
          <p:nvPr>
            <p:ph type="title"/>
          </p:nvPr>
        </p:nvSpPr>
        <p:spPr/>
        <p:txBody>
          <a:bodyPr/>
          <a:lstStyle/>
          <a:p>
            <a:pPr eaLnBrk="1" hangingPunct="1"/>
            <a:r>
              <a:rPr lang="en-US" smtClean="0"/>
              <a:t>Transistor Cost</a:t>
            </a:r>
            <a:endParaRPr lang="en-US" smtClean="0"/>
          </a:p>
        </p:txBody>
      </p:sp>
      <p:pic>
        <p:nvPicPr>
          <p:cNvPr id="13316"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1371600"/>
            <a:ext cx="7643813" cy="4837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3"/>
          <p:cNvSpPr>
            <a:spLocks noGrp="1"/>
          </p:cNvSpPr>
          <p:nvPr>
            <p:ph type="sldNum" sz="quarter" idx="10"/>
          </p:nvPr>
        </p:nvSpPr>
        <p:spPr/>
        <p:txBody>
          <a:bodyPr/>
          <a:lstStyle/>
          <a:p>
            <a:pPr>
              <a:defRPr/>
            </a:pPr>
            <a:fld id="{67FD1A5D-8494-4328-9ADE-4199CF66D0DC}" type="slidenum">
              <a:rPr lang="en-US" altLang="zh-TW"/>
            </a:fld>
            <a:endParaRPr lang="en-US" altLang="zh-TW"/>
          </a:p>
        </p:txBody>
      </p:sp>
      <p:sp>
        <p:nvSpPr>
          <p:cNvPr id="14339" name="Rectangle 2"/>
          <p:cNvSpPr>
            <a:spLocks noGrp="1" noChangeArrowheads="1"/>
          </p:cNvSpPr>
          <p:nvPr>
            <p:ph type="title"/>
          </p:nvPr>
        </p:nvSpPr>
        <p:spPr/>
        <p:txBody>
          <a:bodyPr/>
          <a:lstStyle/>
          <a:p>
            <a:pPr eaLnBrk="1" hangingPunct="1"/>
            <a:r>
              <a:rPr lang="en-US" smtClean="0"/>
              <a:t>Power Density Trend</a:t>
            </a:r>
            <a:endParaRPr lang="en-US" smtClean="0"/>
          </a:p>
        </p:txBody>
      </p:sp>
      <p:pic>
        <p:nvPicPr>
          <p:cNvPr id="14340"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988" y="1052513"/>
            <a:ext cx="5778500" cy="5521325"/>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1" name="Picture 4" descr="MCj0424482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61025" y="1044575"/>
            <a:ext cx="93345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2" name="Picture 5" descr="MCj0434719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925" y="1766888"/>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4343" name="Object 6"/>
          <p:cNvGraphicFramePr>
            <a:graphicFrameLocks noGrp="1" noChangeAspect="1"/>
          </p:cNvGraphicFramePr>
          <p:nvPr>
            <p:ph idx="1"/>
          </p:nvPr>
        </p:nvGraphicFramePr>
        <p:xfrm>
          <a:off x="4953000" y="4541838"/>
          <a:ext cx="3684588" cy="504825"/>
        </p:xfrm>
        <a:graphic>
          <a:graphicData uri="http://schemas.openxmlformats.org/presentationml/2006/ole">
            <mc:AlternateContent xmlns:mc="http://schemas.openxmlformats.org/markup-compatibility/2006">
              <mc:Choice xmlns:v="urn:schemas-microsoft-com:vml" Requires="v">
                <p:oleObj spid="_x0000_s14437" name="Equation" r:id="rId4" imgW="1854200" imgH="254000" progId="Equation.3">
                  <p:embed/>
                </p:oleObj>
              </mc:Choice>
              <mc:Fallback>
                <p:oleObj name="Equation" r:id="rId4" imgW="1854200" imgH="254000" progId="Equation.3">
                  <p:embed/>
                  <p:pic>
                    <p:nvPicPr>
                      <p:cNvPr id="0" name="Picture 1443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4541838"/>
                        <a:ext cx="368458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7463" name="AutoShape 7"/>
          <p:cNvSpPr>
            <a:spLocks noChangeArrowheads="1"/>
          </p:cNvSpPr>
          <p:nvPr/>
        </p:nvSpPr>
        <p:spPr bwMode="auto">
          <a:xfrm>
            <a:off x="5675313" y="4035425"/>
            <a:ext cx="217487" cy="504825"/>
          </a:xfrm>
          <a:prstGeom prst="upArrow">
            <a:avLst>
              <a:gd name="adj1" fmla="val 50000"/>
              <a:gd name="adj2" fmla="val 58029"/>
            </a:avLst>
          </a:prstGeom>
          <a:solidFill>
            <a:srgbClr val="FF3300"/>
          </a:solidFill>
          <a:ln w="9525" algn="ctr">
            <a:solidFill>
              <a:srgbClr val="FF33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IN"/>
          </a:p>
        </p:txBody>
      </p:sp>
      <p:sp>
        <p:nvSpPr>
          <p:cNvPr id="147464" name="AutoShape 8"/>
          <p:cNvSpPr>
            <a:spLocks noChangeArrowheads="1"/>
          </p:cNvSpPr>
          <p:nvPr/>
        </p:nvSpPr>
        <p:spPr bwMode="auto">
          <a:xfrm>
            <a:off x="8204200" y="3962400"/>
            <a:ext cx="215900" cy="650875"/>
          </a:xfrm>
          <a:prstGeom prst="upArrow">
            <a:avLst>
              <a:gd name="adj1" fmla="val 50000"/>
              <a:gd name="adj2" fmla="val 75368"/>
            </a:avLst>
          </a:prstGeom>
          <a:solidFill>
            <a:srgbClr val="FF3300"/>
          </a:solidFill>
          <a:ln w="9525" algn="ctr">
            <a:solidFill>
              <a:srgbClr val="FF33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IN"/>
          </a:p>
        </p:txBody>
      </p:sp>
      <p:sp>
        <p:nvSpPr>
          <p:cNvPr id="147465" name="AutoShape 9"/>
          <p:cNvSpPr>
            <a:spLocks noChangeArrowheads="1"/>
          </p:cNvSpPr>
          <p:nvPr/>
        </p:nvSpPr>
        <p:spPr bwMode="auto">
          <a:xfrm flipV="1">
            <a:off x="5964238" y="5046663"/>
            <a:ext cx="217487" cy="360362"/>
          </a:xfrm>
          <a:prstGeom prst="upArrow">
            <a:avLst>
              <a:gd name="adj1" fmla="val 50000"/>
              <a:gd name="adj2" fmla="val 41423"/>
            </a:avLst>
          </a:prstGeom>
          <a:solidFill>
            <a:srgbClr val="0000FF"/>
          </a:solidFill>
          <a:ln w="9525" algn="ctr">
            <a:solidFill>
              <a:srgbClr val="00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IN"/>
          </a:p>
        </p:txBody>
      </p:sp>
      <p:sp>
        <p:nvSpPr>
          <p:cNvPr id="147466" name="AutoShape 10"/>
          <p:cNvSpPr>
            <a:spLocks noChangeArrowheads="1"/>
          </p:cNvSpPr>
          <p:nvPr/>
        </p:nvSpPr>
        <p:spPr bwMode="auto">
          <a:xfrm flipV="1">
            <a:off x="7842250" y="5046663"/>
            <a:ext cx="217488" cy="360362"/>
          </a:xfrm>
          <a:prstGeom prst="upArrow">
            <a:avLst>
              <a:gd name="adj1" fmla="val 50000"/>
              <a:gd name="adj2" fmla="val 41423"/>
            </a:avLst>
          </a:prstGeom>
          <a:solidFill>
            <a:srgbClr val="0000FF"/>
          </a:solidFill>
          <a:ln w="9525" algn="ctr">
            <a:solidFill>
              <a:srgbClr val="00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IN"/>
          </a:p>
        </p:txBody>
      </p:sp>
      <p:sp>
        <p:nvSpPr>
          <p:cNvPr id="147467" name="AutoShape 11"/>
          <p:cNvSpPr>
            <a:spLocks noChangeArrowheads="1"/>
          </p:cNvSpPr>
          <p:nvPr/>
        </p:nvSpPr>
        <p:spPr bwMode="auto">
          <a:xfrm flipV="1">
            <a:off x="6904038" y="5046663"/>
            <a:ext cx="217487" cy="360362"/>
          </a:xfrm>
          <a:prstGeom prst="upArrow">
            <a:avLst>
              <a:gd name="adj1" fmla="val 50000"/>
              <a:gd name="adj2" fmla="val 41423"/>
            </a:avLst>
          </a:prstGeom>
          <a:solidFill>
            <a:srgbClr val="0000FF"/>
          </a:solidFill>
          <a:ln w="9525" algn="ctr">
            <a:solidFill>
              <a:srgbClr val="00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IN"/>
          </a:p>
        </p:txBody>
      </p:sp>
      <p:sp>
        <p:nvSpPr>
          <p:cNvPr id="147468" name="AutoShape 12"/>
          <p:cNvSpPr>
            <a:spLocks noChangeArrowheads="1"/>
          </p:cNvSpPr>
          <p:nvPr/>
        </p:nvSpPr>
        <p:spPr bwMode="auto">
          <a:xfrm rot="4800796">
            <a:off x="6433344" y="4371181"/>
            <a:ext cx="217488" cy="288925"/>
          </a:xfrm>
          <a:prstGeom prst="upArrow">
            <a:avLst>
              <a:gd name="adj1" fmla="val 50000"/>
              <a:gd name="adj2" fmla="val 33212"/>
            </a:avLst>
          </a:prstGeom>
          <a:solidFill>
            <a:srgbClr val="FFFF00"/>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IN"/>
          </a:p>
        </p:txBody>
      </p:sp>
      <p:sp>
        <p:nvSpPr>
          <p:cNvPr id="14350" name="Text Box 209"/>
          <p:cNvSpPr txBox="1">
            <a:spLocks noChangeArrowheads="1"/>
          </p:cNvSpPr>
          <p:nvPr/>
        </p:nvSpPr>
        <p:spPr bwMode="auto">
          <a:xfrm>
            <a:off x="131763" y="6607175"/>
            <a:ext cx="1477962" cy="212725"/>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400" b="1">
                <a:solidFill>
                  <a:schemeClr val="tx1"/>
                </a:solidFill>
                <a:latin typeface="Arial" panose="020B0604020202020204" pitchFamily="34" charset="0"/>
                <a:ea typeface="PMingLiU" pitchFamily="18" charset="-120"/>
              </a:defRPr>
            </a:lvl1pPr>
            <a:lvl2pPr marL="742950" indent="-285750" eaLnBrk="0" hangingPunct="0">
              <a:defRPr sz="1400" b="1">
                <a:solidFill>
                  <a:schemeClr val="tx1"/>
                </a:solidFill>
                <a:latin typeface="Arial" panose="020B0604020202020204" pitchFamily="34" charset="0"/>
                <a:ea typeface="PMingLiU" pitchFamily="18" charset="-120"/>
              </a:defRPr>
            </a:lvl2pPr>
            <a:lvl3pPr marL="1143000" indent="-228600" eaLnBrk="0" hangingPunct="0">
              <a:defRPr sz="1400" b="1">
                <a:solidFill>
                  <a:schemeClr val="tx1"/>
                </a:solidFill>
                <a:latin typeface="Arial" panose="020B0604020202020204" pitchFamily="34" charset="0"/>
                <a:ea typeface="PMingLiU" pitchFamily="18" charset="-120"/>
              </a:defRPr>
            </a:lvl3pPr>
            <a:lvl4pPr marL="1600200" indent="-228600" eaLnBrk="0" hangingPunct="0">
              <a:defRPr sz="1400" b="1">
                <a:solidFill>
                  <a:schemeClr val="tx1"/>
                </a:solidFill>
                <a:latin typeface="Arial" panose="020B0604020202020204" pitchFamily="34" charset="0"/>
                <a:ea typeface="PMingLiU" pitchFamily="18" charset="-120"/>
              </a:defRPr>
            </a:lvl4pPr>
            <a:lvl5pPr marL="2057400" indent="-228600" eaLnBrk="0" hangingPunct="0">
              <a:defRPr sz="1400" b="1">
                <a:solidFill>
                  <a:schemeClr val="tx1"/>
                </a:solidFill>
                <a:latin typeface="Arial" panose="020B0604020202020204" pitchFamily="34" charset="0"/>
                <a:ea typeface="PMingLiU" pitchFamily="18" charset="-12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9pPr>
          </a:lstStyle>
          <a:p>
            <a:pPr eaLnBrk="1" hangingPunct="1">
              <a:spcBef>
                <a:spcPct val="50000"/>
              </a:spcBef>
            </a:pPr>
            <a:r>
              <a:rPr lang="en-US" b="0"/>
              <a:t>Source: Intel Corp.</a:t>
            </a:r>
            <a:endParaRPr lang="en-US" b="0"/>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7463"/>
                                        </p:tgtEl>
                                        <p:attrNameLst>
                                          <p:attrName>style.visibility</p:attrName>
                                        </p:attrNameLst>
                                      </p:cBhvr>
                                      <p:to>
                                        <p:strVal val="visible"/>
                                      </p:to>
                                    </p:set>
                                    <p:animEffect transition="in" filter="wipe(down)">
                                      <p:cBhvr>
                                        <p:cTn id="7" dur="500"/>
                                        <p:tgtEl>
                                          <p:spTgt spid="14746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47465"/>
                                        </p:tgtEl>
                                        <p:attrNameLst>
                                          <p:attrName>style.visibility</p:attrName>
                                        </p:attrNameLst>
                                      </p:cBhvr>
                                      <p:to>
                                        <p:strVal val="visible"/>
                                      </p:to>
                                    </p:set>
                                    <p:animEffect transition="in" filter="wipe(up)">
                                      <p:cBhvr>
                                        <p:cTn id="11" dur="500"/>
                                        <p:tgtEl>
                                          <p:spTgt spid="14746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47468"/>
                                        </p:tgtEl>
                                        <p:attrNameLst>
                                          <p:attrName>style.visibility</p:attrName>
                                        </p:attrNameLst>
                                      </p:cBhvr>
                                      <p:to>
                                        <p:strVal val="visible"/>
                                      </p:to>
                                    </p:set>
                                    <p:animEffect transition="in" filter="wipe(left)">
                                      <p:cBhvr>
                                        <p:cTn id="15" dur="500"/>
                                        <p:tgtEl>
                                          <p:spTgt spid="147468"/>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47467"/>
                                        </p:tgtEl>
                                        <p:attrNameLst>
                                          <p:attrName>style.visibility</p:attrName>
                                        </p:attrNameLst>
                                      </p:cBhvr>
                                      <p:to>
                                        <p:strVal val="visible"/>
                                      </p:to>
                                    </p:set>
                                    <p:animEffect transition="in" filter="wipe(up)">
                                      <p:cBhvr>
                                        <p:cTn id="19" dur="500"/>
                                        <p:tgtEl>
                                          <p:spTgt spid="147467"/>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147466"/>
                                        </p:tgtEl>
                                        <p:attrNameLst>
                                          <p:attrName>style.visibility</p:attrName>
                                        </p:attrNameLst>
                                      </p:cBhvr>
                                      <p:to>
                                        <p:strVal val="visible"/>
                                      </p:to>
                                    </p:set>
                                    <p:animEffect transition="in" filter="wipe(up)">
                                      <p:cBhvr>
                                        <p:cTn id="23" dur="500"/>
                                        <p:tgtEl>
                                          <p:spTgt spid="147466"/>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147464"/>
                                        </p:tgtEl>
                                        <p:attrNameLst>
                                          <p:attrName>style.visibility</p:attrName>
                                        </p:attrNameLst>
                                      </p:cBhvr>
                                      <p:to>
                                        <p:strVal val="visible"/>
                                      </p:to>
                                    </p:set>
                                    <p:animEffect transition="in" filter="wipe(down)">
                                      <p:cBhvr>
                                        <p:cTn id="27" dur="500"/>
                                        <p:tgtEl>
                                          <p:spTgt spid="147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63" grpId="0" animBg="1"/>
      <p:bldP spid="147464" grpId="0" animBg="1"/>
      <p:bldP spid="147465" grpId="0" animBg="1"/>
      <p:bldP spid="147466" grpId="0" animBg="1"/>
      <p:bldP spid="147467" grpId="0" animBg="1"/>
      <p:bldP spid="14746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Box 3"/>
          <p:cNvSpPr txBox="1">
            <a:spLocks noChangeArrowheads="1"/>
          </p:cNvSpPr>
          <p:nvPr/>
        </p:nvSpPr>
        <p:spPr bwMode="auto">
          <a:xfrm>
            <a:off x="476250" y="476250"/>
            <a:ext cx="344767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b="1">
                <a:solidFill>
                  <a:schemeClr val="hlink"/>
                </a:solidFill>
                <a:latin typeface="Arial" panose="020B0604020202020204" pitchFamily="34" charset="0"/>
              </a:defRPr>
            </a:lvl1pPr>
            <a:lvl2pPr marL="742950" indent="-285750">
              <a:defRPr sz="1600" b="1">
                <a:solidFill>
                  <a:schemeClr val="hlink"/>
                </a:solidFill>
                <a:latin typeface="Arial" panose="020B0604020202020204" pitchFamily="34" charset="0"/>
              </a:defRPr>
            </a:lvl2pPr>
            <a:lvl3pPr marL="1143000" indent="-228600">
              <a:defRPr sz="1600" b="1">
                <a:solidFill>
                  <a:schemeClr val="hlink"/>
                </a:solidFill>
                <a:latin typeface="Arial" panose="020B0604020202020204" pitchFamily="34" charset="0"/>
              </a:defRPr>
            </a:lvl3pPr>
            <a:lvl4pPr marL="1600200" indent="-228600">
              <a:defRPr sz="1600" b="1">
                <a:solidFill>
                  <a:schemeClr val="hlink"/>
                </a:solidFill>
                <a:latin typeface="Arial" panose="020B0604020202020204" pitchFamily="34" charset="0"/>
              </a:defRPr>
            </a:lvl4pPr>
            <a:lvl5pPr marL="2057400" indent="-228600">
              <a:defRPr sz="1600" b="1">
                <a:solidFill>
                  <a:schemeClr val="hlink"/>
                </a:solidFill>
                <a:latin typeface="Arial" panose="020B0604020202020204" pitchFamily="34" charset="0"/>
              </a:defRPr>
            </a:lvl5pPr>
            <a:lvl6pPr marL="2514600" indent="-228600" eaLnBrk="0" fontAlgn="base" hangingPunct="0">
              <a:spcBef>
                <a:spcPct val="50000"/>
              </a:spcBef>
              <a:spcAft>
                <a:spcPct val="0"/>
              </a:spcAft>
              <a:defRPr sz="1600" b="1">
                <a:solidFill>
                  <a:schemeClr val="hlink"/>
                </a:solidFill>
                <a:latin typeface="Arial" panose="020B0604020202020204" pitchFamily="34" charset="0"/>
              </a:defRPr>
            </a:lvl6pPr>
            <a:lvl7pPr marL="2971800" indent="-228600" eaLnBrk="0" fontAlgn="base" hangingPunct="0">
              <a:spcBef>
                <a:spcPct val="50000"/>
              </a:spcBef>
              <a:spcAft>
                <a:spcPct val="0"/>
              </a:spcAft>
              <a:defRPr sz="1600" b="1">
                <a:solidFill>
                  <a:schemeClr val="hlink"/>
                </a:solidFill>
                <a:latin typeface="Arial" panose="020B0604020202020204" pitchFamily="34" charset="0"/>
              </a:defRPr>
            </a:lvl7pPr>
            <a:lvl8pPr marL="3429000" indent="-228600" eaLnBrk="0" fontAlgn="base" hangingPunct="0">
              <a:spcBef>
                <a:spcPct val="50000"/>
              </a:spcBef>
              <a:spcAft>
                <a:spcPct val="0"/>
              </a:spcAft>
              <a:defRPr sz="1600" b="1">
                <a:solidFill>
                  <a:schemeClr val="hlink"/>
                </a:solidFill>
                <a:latin typeface="Arial" panose="020B0604020202020204" pitchFamily="34" charset="0"/>
              </a:defRPr>
            </a:lvl8pPr>
            <a:lvl9pPr marL="3886200" indent="-228600" eaLnBrk="0" fontAlgn="base" hangingPunct="0">
              <a:spcBef>
                <a:spcPct val="50000"/>
              </a:spcBef>
              <a:spcAft>
                <a:spcPct val="0"/>
              </a:spcAft>
              <a:defRPr sz="1600" b="1">
                <a:solidFill>
                  <a:schemeClr val="hlink"/>
                </a:solidFill>
                <a:latin typeface="Arial" panose="020B0604020202020204" pitchFamily="34" charset="0"/>
              </a:defRPr>
            </a:lvl9pPr>
          </a:lstStyle>
          <a:p>
            <a:r>
              <a:rPr lang="en-US" sz="3200" dirty="0" smtClean="0"/>
              <a:t>    Outline</a:t>
            </a:r>
            <a:r>
              <a:rPr lang="en-US" sz="3200" dirty="0"/>
              <a:t>:</a:t>
            </a:r>
            <a:endParaRPr lang="en-US" sz="3200" dirty="0"/>
          </a:p>
          <a:p>
            <a:r>
              <a:rPr lang="en-US" dirty="0" smtClean="0"/>
              <a:t> </a:t>
            </a:r>
            <a:endParaRPr lang="en-US" dirty="0"/>
          </a:p>
        </p:txBody>
      </p:sp>
      <p:sp>
        <p:nvSpPr>
          <p:cNvPr id="4" name="TextBox 3"/>
          <p:cNvSpPr txBox="1"/>
          <p:nvPr/>
        </p:nvSpPr>
        <p:spPr>
          <a:xfrm>
            <a:off x="690414" y="1124744"/>
            <a:ext cx="7996386" cy="4401205"/>
          </a:xfrm>
          <a:prstGeom prst="rect">
            <a:avLst/>
          </a:prstGeom>
          <a:noFill/>
        </p:spPr>
        <p:txBody>
          <a:bodyPr wrap="square">
            <a:spAutoFit/>
          </a:bodyPr>
          <a:lstStyle/>
          <a:p>
            <a:pPr>
              <a:defRPr/>
            </a:pPr>
            <a:r>
              <a:rPr lang="en-US" sz="2800" dirty="0">
                <a:solidFill>
                  <a:schemeClr val="bg1">
                    <a:lumMod val="75000"/>
                  </a:schemeClr>
                </a:solidFill>
                <a:latin typeface="Arial" panose="020B0604020202020204" pitchFamily="34" charset="0"/>
                <a:cs typeface="Arial" panose="020B0604020202020204" pitchFamily="34" charset="0"/>
              </a:rPr>
              <a:t>Introduction</a:t>
            </a:r>
            <a:endParaRPr lang="en-US" sz="2800" dirty="0">
              <a:solidFill>
                <a:schemeClr val="bg1">
                  <a:lumMod val="75000"/>
                </a:schemeClr>
              </a:solidFill>
              <a:latin typeface="Arial" panose="020B0604020202020204" pitchFamily="34" charset="0"/>
              <a:cs typeface="Arial" panose="020B0604020202020204" pitchFamily="34" charset="0"/>
            </a:endParaRPr>
          </a:p>
          <a:p>
            <a:pPr>
              <a:defRPr/>
            </a:pPr>
            <a:r>
              <a:rPr lang="en-US" sz="2800" dirty="0" smtClean="0">
                <a:solidFill>
                  <a:srgbClr val="FF0000"/>
                </a:solidFill>
                <a:latin typeface="Arial" panose="020B0604020202020204" pitchFamily="34" charset="0"/>
                <a:cs typeface="Arial" panose="020B0604020202020204" pitchFamily="34" charset="0"/>
              </a:rPr>
              <a:t>Classes </a:t>
            </a:r>
            <a:r>
              <a:rPr lang="en-US" sz="2800" dirty="0">
                <a:solidFill>
                  <a:srgbClr val="FF0000"/>
                </a:solidFill>
                <a:latin typeface="Arial" panose="020B0604020202020204" pitchFamily="34" charset="0"/>
                <a:cs typeface="Arial" panose="020B0604020202020204" pitchFamily="34" charset="0"/>
              </a:rPr>
              <a:t>of Computers</a:t>
            </a:r>
            <a:endParaRPr lang="en-US" sz="2800" dirty="0">
              <a:solidFill>
                <a:srgbClr val="FF0000"/>
              </a:solidFill>
              <a:latin typeface="Arial" panose="020B0604020202020204" pitchFamily="34" charset="0"/>
              <a:cs typeface="Arial" panose="020B0604020202020204" pitchFamily="34" charset="0"/>
            </a:endParaRPr>
          </a:p>
          <a:p>
            <a:pPr>
              <a:defRPr/>
            </a:pPr>
            <a:r>
              <a:rPr lang="en-US" sz="2800" dirty="0" smtClean="0">
                <a:solidFill>
                  <a:schemeClr val="bg1">
                    <a:lumMod val="75000"/>
                  </a:schemeClr>
                </a:solidFill>
                <a:latin typeface="Arial" panose="020B0604020202020204" pitchFamily="34" charset="0"/>
                <a:cs typeface="Arial" panose="020B0604020202020204" pitchFamily="34" charset="0"/>
              </a:rPr>
              <a:t>Defining Computer </a:t>
            </a:r>
            <a:r>
              <a:rPr lang="en-US" sz="2800" dirty="0">
                <a:solidFill>
                  <a:schemeClr val="bg1">
                    <a:lumMod val="75000"/>
                  </a:schemeClr>
                </a:solidFill>
                <a:latin typeface="Arial" panose="020B0604020202020204" pitchFamily="34" charset="0"/>
                <a:cs typeface="Arial" panose="020B0604020202020204" pitchFamily="34" charset="0"/>
              </a:rPr>
              <a:t>Architecture</a:t>
            </a:r>
            <a:endParaRPr lang="en-US" sz="2800" dirty="0">
              <a:solidFill>
                <a:schemeClr val="bg1">
                  <a:lumMod val="75000"/>
                </a:schemeClr>
              </a:solidFill>
              <a:latin typeface="Arial" panose="020B0604020202020204" pitchFamily="34" charset="0"/>
              <a:cs typeface="Arial" panose="020B0604020202020204" pitchFamily="34" charset="0"/>
            </a:endParaRPr>
          </a:p>
          <a:p>
            <a:pPr>
              <a:defRPr/>
            </a:pPr>
            <a:r>
              <a:rPr lang="en-US" sz="2800" dirty="0">
                <a:solidFill>
                  <a:schemeClr val="bg1">
                    <a:lumMod val="75000"/>
                  </a:schemeClr>
                </a:solidFill>
                <a:latin typeface="Arial" panose="020B0604020202020204" pitchFamily="34" charset="0"/>
                <a:cs typeface="Arial" panose="020B0604020202020204" pitchFamily="34" charset="0"/>
              </a:rPr>
              <a:t>Trends in Technology</a:t>
            </a:r>
            <a:endParaRPr lang="en-US" sz="2800" dirty="0">
              <a:solidFill>
                <a:schemeClr val="bg1">
                  <a:lumMod val="75000"/>
                </a:schemeClr>
              </a:solidFill>
              <a:latin typeface="Arial" panose="020B0604020202020204" pitchFamily="34" charset="0"/>
              <a:cs typeface="Arial" panose="020B0604020202020204" pitchFamily="34" charset="0"/>
            </a:endParaRPr>
          </a:p>
          <a:p>
            <a:pPr>
              <a:defRPr/>
            </a:pPr>
            <a:r>
              <a:rPr lang="en-US" sz="2800" dirty="0">
                <a:solidFill>
                  <a:schemeClr val="bg1">
                    <a:lumMod val="75000"/>
                  </a:schemeClr>
                </a:solidFill>
                <a:latin typeface="Arial" panose="020B0604020202020204" pitchFamily="34" charset="0"/>
                <a:cs typeface="Arial" panose="020B0604020202020204" pitchFamily="34" charset="0"/>
              </a:rPr>
              <a:t>Power in Integrated Circuits</a:t>
            </a:r>
            <a:endParaRPr lang="en-US" sz="2800" dirty="0">
              <a:solidFill>
                <a:schemeClr val="bg1">
                  <a:lumMod val="75000"/>
                </a:schemeClr>
              </a:solidFill>
              <a:latin typeface="Arial" panose="020B0604020202020204" pitchFamily="34" charset="0"/>
              <a:cs typeface="Arial" panose="020B0604020202020204" pitchFamily="34" charset="0"/>
            </a:endParaRPr>
          </a:p>
          <a:p>
            <a:pPr>
              <a:defRPr/>
            </a:pPr>
            <a:r>
              <a:rPr lang="en-US" sz="2800" dirty="0">
                <a:solidFill>
                  <a:schemeClr val="bg1">
                    <a:lumMod val="75000"/>
                  </a:schemeClr>
                </a:solidFill>
                <a:latin typeface="Arial" panose="020B0604020202020204" pitchFamily="34" charset="0"/>
                <a:cs typeface="Arial" panose="020B0604020202020204" pitchFamily="34" charset="0"/>
              </a:rPr>
              <a:t>Trends in Cost</a:t>
            </a:r>
            <a:endParaRPr lang="en-US" sz="2800" dirty="0">
              <a:solidFill>
                <a:schemeClr val="bg1">
                  <a:lumMod val="75000"/>
                </a:schemeClr>
              </a:solidFill>
              <a:latin typeface="Arial" panose="020B0604020202020204" pitchFamily="34" charset="0"/>
              <a:cs typeface="Arial" panose="020B0604020202020204" pitchFamily="34" charset="0"/>
            </a:endParaRPr>
          </a:p>
          <a:p>
            <a:pPr>
              <a:defRPr/>
            </a:pPr>
            <a:r>
              <a:rPr lang="en-US" sz="2800" dirty="0">
                <a:solidFill>
                  <a:schemeClr val="bg1">
                    <a:lumMod val="75000"/>
                  </a:schemeClr>
                </a:solidFill>
                <a:latin typeface="Arial" panose="020B0604020202020204" pitchFamily="34" charset="0"/>
                <a:cs typeface="Arial" panose="020B0604020202020204" pitchFamily="34" charset="0"/>
              </a:rPr>
              <a:t>Dependability </a:t>
            </a:r>
            <a:endParaRPr lang="en-US" sz="2800" dirty="0">
              <a:solidFill>
                <a:schemeClr val="bg1">
                  <a:lumMod val="75000"/>
                </a:schemeClr>
              </a:solidFill>
              <a:latin typeface="Arial" panose="020B0604020202020204" pitchFamily="34" charset="0"/>
              <a:cs typeface="Arial" panose="020B0604020202020204" pitchFamily="34" charset="0"/>
            </a:endParaRPr>
          </a:p>
          <a:p>
            <a:pPr>
              <a:defRPr/>
            </a:pPr>
            <a:r>
              <a:rPr lang="en-US" sz="2800" dirty="0">
                <a:solidFill>
                  <a:schemeClr val="bg1">
                    <a:lumMod val="75000"/>
                  </a:schemeClr>
                </a:solidFill>
                <a:latin typeface="Arial" panose="020B0604020202020204" pitchFamily="34" charset="0"/>
                <a:cs typeface="Arial" panose="020B0604020202020204" pitchFamily="34" charset="0"/>
              </a:rPr>
              <a:t>Performance </a:t>
            </a:r>
            <a:endParaRPr lang="en-US" sz="2800" dirty="0" smtClean="0">
              <a:solidFill>
                <a:schemeClr val="bg1">
                  <a:lumMod val="75000"/>
                </a:schemeClr>
              </a:solidFill>
              <a:latin typeface="Arial" panose="020B0604020202020204" pitchFamily="34" charset="0"/>
              <a:cs typeface="Arial" panose="020B0604020202020204" pitchFamily="34" charset="0"/>
            </a:endParaRPr>
          </a:p>
          <a:p>
            <a:pPr>
              <a:defRPr/>
            </a:pPr>
            <a:r>
              <a:rPr lang="en-US" sz="2800" dirty="0">
                <a:solidFill>
                  <a:schemeClr val="bg1">
                    <a:lumMod val="65000"/>
                  </a:schemeClr>
                </a:solidFill>
                <a:latin typeface="Times New Roman" panose="02020603050405020304" pitchFamily="18" charset="0"/>
                <a:cs typeface="Times New Roman" panose="02020603050405020304" pitchFamily="18" charset="0"/>
              </a:rPr>
              <a:t>Quantitative Principles of computer design</a:t>
            </a:r>
            <a:r>
              <a:rPr lang="en-US" sz="2800" b="1" dirty="0">
                <a:solidFill>
                  <a:schemeClr val="bg1">
                    <a:lumMod val="65000"/>
                  </a:schemeClr>
                </a:solidFill>
                <a:latin typeface="Times New Roman" panose="02020603050405020304" pitchFamily="18" charset="0"/>
                <a:cs typeface="Times New Roman" panose="02020603050405020304" pitchFamily="18" charset="0"/>
              </a:rPr>
              <a:t> </a:t>
            </a:r>
            <a:endParaRPr lang="en-US" sz="2800" b="1" dirty="0">
              <a:solidFill>
                <a:schemeClr val="bg1">
                  <a:lumMod val="65000"/>
                </a:schemeClr>
              </a:solidFill>
              <a:latin typeface="Times New Roman" panose="02020603050405020304" pitchFamily="18" charset="0"/>
              <a:cs typeface="Times New Roman" panose="02020603050405020304" pitchFamily="18" charset="0"/>
            </a:endParaRPr>
          </a:p>
          <a:p>
            <a:pPr>
              <a:defRPr/>
            </a:pPr>
            <a:endParaRPr lang="en-US" sz="2800" dirty="0">
              <a:solidFill>
                <a:schemeClr val="bg1">
                  <a:lumMod val="75000"/>
                </a:schemeClr>
              </a:solidFill>
              <a:latin typeface="Arial" panose="020B0604020202020204" pitchFamily="34" charset="0"/>
              <a:cs typeface="Arial" panose="020B0604020202020204" pitchFamily="34" charset="0"/>
            </a:endParaRPr>
          </a:p>
        </p:txBody>
      </p:sp>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graphicFrame>
        <p:nvGraphicFramePr>
          <p:cNvPr id="3" name="Table 2"/>
          <p:cNvGraphicFramePr>
            <a:graphicFrameLocks noGrp="1"/>
          </p:cNvGraphicFramePr>
          <p:nvPr/>
        </p:nvGraphicFramePr>
        <p:xfrm>
          <a:off x="395536" y="1110618"/>
          <a:ext cx="8363272" cy="5577840"/>
        </p:xfrm>
        <a:graphic>
          <a:graphicData uri="http://schemas.openxmlformats.org/drawingml/2006/table">
            <a:tbl>
              <a:tblPr firstRow="1" bandRow="1">
                <a:tableStyleId>{5C22544A-7EE6-4342-B048-85BDC9FD1C3A}</a:tableStyleId>
              </a:tblPr>
              <a:tblGrid>
                <a:gridCol w="8363272"/>
              </a:tblGrid>
              <a:tr h="3268960">
                <a:tc>
                  <a:txBody>
                    <a:bodyPr/>
                    <a:lstStyle/>
                    <a:p>
                      <a:pPr marL="285750" indent="-285750" algn="l">
                        <a:buFont typeface="Arial" panose="020B0604020202020204" pitchFamily="34" charset="0"/>
                        <a:buChar char="•"/>
                      </a:pPr>
                      <a:r>
                        <a:rPr lang="en-US" sz="4000" b="1" dirty="0" smtClean="0">
                          <a:solidFill>
                            <a:srgbClr val="C00000"/>
                          </a:solidFill>
                        </a:rPr>
                        <a:t>Desktop/laptops</a:t>
                      </a:r>
                      <a:endParaRPr lang="en-US" sz="4000" b="1" dirty="0" smtClean="0">
                        <a:solidFill>
                          <a:srgbClr val="C00000"/>
                        </a:solidFill>
                      </a:endParaRP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sz="4000" b="1" dirty="0" smtClean="0">
                          <a:solidFill>
                            <a:srgbClr val="C00000"/>
                          </a:solidFill>
                        </a:rPr>
                        <a:t>Server</a:t>
                      </a:r>
                      <a:endParaRPr lang="en-US" sz="4000" b="1" dirty="0" smtClean="0">
                        <a:solidFill>
                          <a:srgbClr val="C00000"/>
                        </a:solidFill>
                      </a:endParaRP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sz="4000" b="1" dirty="0" smtClean="0">
                          <a:solidFill>
                            <a:srgbClr val="C00000"/>
                          </a:solidFill>
                        </a:rPr>
                        <a:t>Clusters/Warehouse</a:t>
                      </a:r>
                      <a:endParaRPr lang="en-US" sz="4000" b="1" dirty="0" smtClean="0">
                        <a:solidFill>
                          <a:srgbClr val="C00000"/>
                        </a:solidFill>
                      </a:endParaRP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sz="4000" b="1" dirty="0" smtClean="0">
                          <a:solidFill>
                            <a:srgbClr val="C00000"/>
                          </a:solidFill>
                        </a:rPr>
                        <a:t>Embedded</a:t>
                      </a:r>
                      <a:endParaRPr lang="en-US" sz="4000" b="1" dirty="0" smtClean="0">
                        <a:solidFill>
                          <a:srgbClr val="C00000"/>
                        </a:solidFill>
                      </a:endParaRP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sz="4000" b="1" dirty="0" smtClean="0">
                          <a:solidFill>
                            <a:srgbClr val="C00000"/>
                          </a:solidFill>
                        </a:rPr>
                        <a:t>Personal Mobile device</a:t>
                      </a:r>
                      <a:endParaRPr lang="en-US" sz="4000" b="1" dirty="0" smtClean="0">
                        <a:solidFill>
                          <a:srgbClr val="C00000"/>
                        </a:solidFill>
                      </a:endParaRP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lang="en-US" sz="4000" b="1" dirty="0" smtClean="0">
                        <a:solidFill>
                          <a:srgbClr val="C00000"/>
                        </a:solidFill>
                      </a:endParaRP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lang="en-US" sz="4000" b="1" dirty="0" smtClean="0">
                        <a:solidFill>
                          <a:srgbClr val="C00000"/>
                        </a:solidFill>
                      </a:endParaRP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lang="en-US" sz="4000" b="1" dirty="0" smtClean="0">
                        <a:solidFill>
                          <a:srgbClr val="C00000"/>
                        </a:solidFill>
                      </a:endParaRPr>
                    </a:p>
                    <a:p>
                      <a:pPr marL="285750" indent="-285750" algn="l">
                        <a:buFont typeface="Arial" panose="020B0604020202020204" pitchFamily="34" charset="0"/>
                        <a:buChar char="•"/>
                      </a:pPr>
                      <a:endParaRPr lang="en-US" sz="4000" b="1"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4" name="Rectangle 3"/>
          <p:cNvSpPr/>
          <p:nvPr/>
        </p:nvSpPr>
        <p:spPr>
          <a:xfrm>
            <a:off x="899592" y="332656"/>
            <a:ext cx="6336704" cy="707886"/>
          </a:xfrm>
          <a:prstGeom prst="rect">
            <a:avLst/>
          </a:prstGeom>
        </p:spPr>
        <p:txBody>
          <a:bodyPr wrap="square">
            <a:spAutoFit/>
          </a:bodyPr>
          <a:lstStyle/>
          <a:p>
            <a:r>
              <a:rPr lang="en-US" sz="4000" b="1" dirty="0">
                <a:solidFill>
                  <a:srgbClr val="C00000"/>
                </a:solidFill>
              </a:rPr>
              <a:t>Classes of Computers</a:t>
            </a:r>
            <a:endParaRPr lang="en-US" sz="4000" b="1" dirty="0">
              <a:solidFill>
                <a:srgbClr val="C00000"/>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Box 3"/>
          <p:cNvSpPr txBox="1">
            <a:spLocks noChangeArrowheads="1"/>
          </p:cNvSpPr>
          <p:nvPr/>
        </p:nvSpPr>
        <p:spPr bwMode="auto">
          <a:xfrm>
            <a:off x="690414" y="107921"/>
            <a:ext cx="712008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b="1">
                <a:solidFill>
                  <a:schemeClr val="hlink"/>
                </a:solidFill>
                <a:latin typeface="Arial" panose="020B0604020202020204" pitchFamily="34" charset="0"/>
              </a:defRPr>
            </a:lvl1pPr>
            <a:lvl2pPr marL="742950" indent="-285750">
              <a:defRPr sz="1600" b="1">
                <a:solidFill>
                  <a:schemeClr val="hlink"/>
                </a:solidFill>
                <a:latin typeface="Arial" panose="020B0604020202020204" pitchFamily="34" charset="0"/>
              </a:defRPr>
            </a:lvl2pPr>
            <a:lvl3pPr marL="1143000" indent="-228600">
              <a:defRPr sz="1600" b="1">
                <a:solidFill>
                  <a:schemeClr val="hlink"/>
                </a:solidFill>
                <a:latin typeface="Arial" panose="020B0604020202020204" pitchFamily="34" charset="0"/>
              </a:defRPr>
            </a:lvl3pPr>
            <a:lvl4pPr marL="1600200" indent="-228600">
              <a:defRPr sz="1600" b="1">
                <a:solidFill>
                  <a:schemeClr val="hlink"/>
                </a:solidFill>
                <a:latin typeface="Arial" panose="020B0604020202020204" pitchFamily="34" charset="0"/>
              </a:defRPr>
            </a:lvl4pPr>
            <a:lvl5pPr marL="2057400" indent="-228600">
              <a:defRPr sz="1600" b="1">
                <a:solidFill>
                  <a:schemeClr val="hlink"/>
                </a:solidFill>
                <a:latin typeface="Arial" panose="020B0604020202020204" pitchFamily="34" charset="0"/>
              </a:defRPr>
            </a:lvl5pPr>
            <a:lvl6pPr marL="2514600" indent="-228600" eaLnBrk="0" fontAlgn="base" hangingPunct="0">
              <a:spcBef>
                <a:spcPct val="50000"/>
              </a:spcBef>
              <a:spcAft>
                <a:spcPct val="0"/>
              </a:spcAft>
              <a:defRPr sz="1600" b="1">
                <a:solidFill>
                  <a:schemeClr val="hlink"/>
                </a:solidFill>
                <a:latin typeface="Arial" panose="020B0604020202020204" pitchFamily="34" charset="0"/>
              </a:defRPr>
            </a:lvl6pPr>
            <a:lvl7pPr marL="2971800" indent="-228600" eaLnBrk="0" fontAlgn="base" hangingPunct="0">
              <a:spcBef>
                <a:spcPct val="50000"/>
              </a:spcBef>
              <a:spcAft>
                <a:spcPct val="0"/>
              </a:spcAft>
              <a:defRPr sz="1600" b="1">
                <a:solidFill>
                  <a:schemeClr val="hlink"/>
                </a:solidFill>
                <a:latin typeface="Arial" panose="020B0604020202020204" pitchFamily="34" charset="0"/>
              </a:defRPr>
            </a:lvl7pPr>
            <a:lvl8pPr marL="3429000" indent="-228600" eaLnBrk="0" fontAlgn="base" hangingPunct="0">
              <a:spcBef>
                <a:spcPct val="50000"/>
              </a:spcBef>
              <a:spcAft>
                <a:spcPct val="0"/>
              </a:spcAft>
              <a:defRPr sz="1600" b="1">
                <a:solidFill>
                  <a:schemeClr val="hlink"/>
                </a:solidFill>
                <a:latin typeface="Arial" panose="020B0604020202020204" pitchFamily="34" charset="0"/>
              </a:defRPr>
            </a:lvl8pPr>
            <a:lvl9pPr marL="3886200" indent="-228600" eaLnBrk="0" fontAlgn="base" hangingPunct="0">
              <a:spcBef>
                <a:spcPct val="50000"/>
              </a:spcBef>
              <a:spcAft>
                <a:spcPct val="0"/>
              </a:spcAft>
              <a:defRPr sz="1600" b="1">
                <a:solidFill>
                  <a:schemeClr val="hlink"/>
                </a:solidFill>
                <a:latin typeface="Arial" panose="020B0604020202020204" pitchFamily="34" charset="0"/>
              </a:defRPr>
            </a:lvl9pPr>
          </a:lstStyle>
          <a:p>
            <a:r>
              <a:rPr lang="en-US" sz="3200" dirty="0" smtClean="0"/>
              <a:t>    </a:t>
            </a:r>
            <a:r>
              <a:rPr lang="en-US" sz="3200" dirty="0">
                <a:solidFill>
                  <a:srgbClr val="FF0000"/>
                </a:solidFill>
                <a:latin typeface="Arial" panose="020B0604020202020204" pitchFamily="34" charset="0"/>
                <a:cs typeface="Arial" panose="020B0604020202020204" pitchFamily="34" charset="0"/>
              </a:rPr>
              <a:t>Classes of </a:t>
            </a:r>
            <a:r>
              <a:rPr lang="en-US" sz="3200" dirty="0" smtClean="0">
                <a:solidFill>
                  <a:srgbClr val="FF0000"/>
                </a:solidFill>
                <a:latin typeface="Arial" panose="020B0604020202020204" pitchFamily="34" charset="0"/>
                <a:cs typeface="Arial" panose="020B0604020202020204" pitchFamily="34" charset="0"/>
              </a:rPr>
              <a:t>Computers</a:t>
            </a:r>
            <a:endParaRPr lang="en-US" sz="3200" dirty="0">
              <a:solidFill>
                <a:srgbClr val="FF0000"/>
              </a:solidFill>
              <a:latin typeface="Arial" panose="020B0604020202020204" pitchFamily="34" charset="0"/>
              <a:cs typeface="Arial" panose="020B0604020202020204" pitchFamily="34" charset="0"/>
            </a:endParaRPr>
          </a:p>
        </p:txBody>
      </p:sp>
      <p:sp>
        <p:nvSpPr>
          <p:cNvPr id="4" name="TextBox 3"/>
          <p:cNvSpPr txBox="1"/>
          <p:nvPr/>
        </p:nvSpPr>
        <p:spPr>
          <a:xfrm>
            <a:off x="179512" y="764704"/>
            <a:ext cx="8784976" cy="830997"/>
          </a:xfrm>
          <a:prstGeom prst="rect">
            <a:avLst/>
          </a:prstGeom>
          <a:noFill/>
        </p:spPr>
        <p:txBody>
          <a:bodyPr wrap="square">
            <a:spAutoFit/>
          </a:bodyPr>
          <a:lstStyle/>
          <a:p>
            <a:pPr>
              <a:defRPr/>
            </a:pPr>
            <a:r>
              <a:rPr lang="en-US" sz="2400" dirty="0" smtClean="0">
                <a:latin typeface="Times New Roman" panose="02020603050405020304" pitchFamily="18" charset="0"/>
                <a:cs typeface="Times New Roman" panose="02020603050405020304" pitchFamily="18" charset="0"/>
              </a:rPr>
              <a:t>The table below provides the summary of five main stream of computing classes and their characteristics </a:t>
            </a:r>
            <a:endParaRPr lang="en-US" sz="2400"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graphicFrame>
        <p:nvGraphicFramePr>
          <p:cNvPr id="3" name="Table 2"/>
          <p:cNvGraphicFramePr>
            <a:graphicFrameLocks noGrp="1"/>
          </p:cNvGraphicFramePr>
          <p:nvPr/>
        </p:nvGraphicFramePr>
        <p:xfrm>
          <a:off x="179514" y="1916832"/>
          <a:ext cx="8784972" cy="3931920"/>
        </p:xfrm>
        <a:graphic>
          <a:graphicData uri="http://schemas.openxmlformats.org/drawingml/2006/table">
            <a:tbl>
              <a:tblPr firstRow="1" bandRow="1">
                <a:tableStyleId>{5C22544A-7EE6-4342-B048-85BDC9FD1C3A}</a:tableStyleId>
              </a:tblPr>
              <a:tblGrid>
                <a:gridCol w="1464162"/>
                <a:gridCol w="1464162"/>
                <a:gridCol w="1464162"/>
                <a:gridCol w="1464162"/>
                <a:gridCol w="1464162"/>
                <a:gridCol w="1464162"/>
              </a:tblGrid>
              <a:tr h="370840">
                <a:tc>
                  <a:txBody>
                    <a:bodyPr/>
                    <a:lstStyle/>
                    <a:p>
                      <a:pPr algn="ctr"/>
                      <a:r>
                        <a:rPr lang="en-US" b="1" dirty="0" smtClean="0">
                          <a:solidFill>
                            <a:srgbClr val="C00000"/>
                          </a:solidFill>
                        </a:rPr>
                        <a:t>Feature</a:t>
                      </a:r>
                      <a:endParaRPr lang="en-US" b="1"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smtClean="0">
                          <a:solidFill>
                            <a:srgbClr val="C00000"/>
                          </a:solidFill>
                        </a:rPr>
                        <a:t>Personal Mobile device</a:t>
                      </a:r>
                      <a:endParaRPr lang="en-US" b="1"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smtClean="0">
                          <a:solidFill>
                            <a:srgbClr val="C00000"/>
                          </a:solidFill>
                        </a:rPr>
                        <a:t>Desktop</a:t>
                      </a:r>
                      <a:endParaRPr lang="en-US" b="1"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smtClean="0">
                          <a:solidFill>
                            <a:srgbClr val="C00000"/>
                          </a:solidFill>
                        </a:rPr>
                        <a:t>Server</a:t>
                      </a:r>
                      <a:endParaRPr lang="en-US" b="1"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smtClean="0">
                          <a:solidFill>
                            <a:srgbClr val="C00000"/>
                          </a:solidFill>
                        </a:rPr>
                        <a:t>Clusters/Warehouse</a:t>
                      </a:r>
                      <a:endParaRPr lang="en-US" b="1"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smtClean="0">
                          <a:solidFill>
                            <a:srgbClr val="C00000"/>
                          </a:solidFill>
                        </a:rPr>
                        <a:t>Embedded</a:t>
                      </a:r>
                      <a:endParaRPr lang="en-US" b="1"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b="0" dirty="0" smtClean="0">
                          <a:solidFill>
                            <a:schemeClr val="tx1"/>
                          </a:solidFill>
                        </a:rPr>
                        <a:t>Price of system</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$100- $1000</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$300 - $2500</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$5000 - $10000000</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$100000 - $200000000</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$10 - $100000</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b="0" dirty="0" smtClean="0">
                          <a:solidFill>
                            <a:schemeClr val="tx1"/>
                          </a:solidFill>
                        </a:rPr>
                        <a:t>Price of </a:t>
                      </a:r>
                      <a:r>
                        <a:rPr lang="en-US" b="0" dirty="0" err="1" smtClean="0">
                          <a:solidFill>
                            <a:schemeClr val="tx1"/>
                          </a:solidFill>
                        </a:rPr>
                        <a:t>Mp</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$10-$100</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$50 - $500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  $200 - $2000</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$50 - $250</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$0.01 - $100</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b="0" dirty="0" smtClean="0">
                          <a:solidFill>
                            <a:schemeClr val="tx1"/>
                          </a:solidFill>
                        </a:rPr>
                        <a:t>Critical System design issues</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Cost,</a:t>
                      </a:r>
                      <a:r>
                        <a:rPr lang="en-US" b="0" baseline="0" dirty="0" smtClean="0">
                          <a:solidFill>
                            <a:schemeClr val="tx1"/>
                          </a:solidFill>
                        </a:rPr>
                        <a:t> energy, media performance, responsiveness</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Price-performance</a:t>
                      </a:r>
                      <a:r>
                        <a:rPr lang="en-US" baseline="0" dirty="0" smtClean="0"/>
                        <a:t>, energy, graphics performance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Throughput,</a:t>
                      </a:r>
                      <a:r>
                        <a:rPr lang="en-US" b="0" baseline="0" dirty="0" smtClean="0">
                          <a:solidFill>
                            <a:schemeClr val="tx1"/>
                          </a:solidFill>
                        </a:rPr>
                        <a:t> availability, scalability, energy</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Price-performance, throughput,</a:t>
                      </a:r>
                      <a:r>
                        <a:rPr lang="en-US" b="0" baseline="0" dirty="0" smtClean="0">
                          <a:solidFill>
                            <a:schemeClr val="tx1"/>
                          </a:solidFill>
                        </a:rPr>
                        <a:t> energy proportionality</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Price, energy, application-specific performance.</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
        <p:nvSpPr>
          <p:cNvPr id="4" name="TextBox 3"/>
          <p:cNvSpPr txBox="1"/>
          <p:nvPr/>
        </p:nvSpPr>
        <p:spPr>
          <a:xfrm>
            <a:off x="683568" y="860612"/>
            <a:ext cx="8280920" cy="5632311"/>
          </a:xfrm>
          <a:prstGeom prst="rect">
            <a:avLst/>
          </a:prstGeom>
          <a:noFill/>
        </p:spPr>
        <p:txBody>
          <a:bodyPr wrap="square" rtlCol="0">
            <a:spAutoFit/>
          </a:bodyPr>
          <a:lstStyle/>
          <a:p>
            <a:r>
              <a:rPr lang="en-US" sz="2400" b="1" dirty="0" smtClean="0">
                <a:solidFill>
                  <a:srgbClr val="C00000"/>
                </a:solidFill>
                <a:latin typeface="Times New Roman" panose="02020603050405020304" pitchFamily="18" charset="0"/>
                <a:cs typeface="Times New Roman" panose="02020603050405020304" pitchFamily="18" charset="0"/>
              </a:rPr>
              <a:t>Personal Mobile Device (PMD)</a:t>
            </a:r>
            <a:endParaRPr lang="en-US" sz="2400" b="1" dirty="0" smtClean="0">
              <a:solidFill>
                <a:srgbClr val="C00000"/>
              </a:solidFill>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These devices include cell phones, tablet computers etc. There are many reasons for these devices to be restricted in use and has following features</a:t>
            </a:r>
            <a:endParaRPr lang="en-US" sz="24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pPr marL="457200" indent="-457200">
              <a:buAutoNum type="arabicPeriod"/>
            </a:pPr>
            <a:r>
              <a:rPr lang="en-US" sz="2400" dirty="0" smtClean="0">
                <a:latin typeface="Times New Roman" panose="02020603050405020304" pitchFamily="18" charset="0"/>
                <a:cs typeface="Times New Roman" panose="02020603050405020304" pitchFamily="18" charset="0"/>
              </a:rPr>
              <a:t>Energy efficiency – As batteries are being used.</a:t>
            </a:r>
            <a:endParaRPr lang="en-US" sz="2400" dirty="0" smtClean="0">
              <a:latin typeface="Times New Roman" panose="02020603050405020304" pitchFamily="18" charset="0"/>
              <a:cs typeface="Times New Roman" panose="02020603050405020304" pitchFamily="18" charset="0"/>
            </a:endParaRPr>
          </a:p>
          <a:p>
            <a:pPr marL="457200" indent="-457200">
              <a:buAutoNum type="arabicPeriod"/>
            </a:pPr>
            <a:r>
              <a:rPr lang="en-US" sz="2400" dirty="0" smtClean="0">
                <a:latin typeface="Times New Roman" panose="02020603050405020304" pitchFamily="18" charset="0"/>
                <a:cs typeface="Times New Roman" panose="02020603050405020304" pitchFamily="18" charset="0"/>
              </a:rPr>
              <a:t>Less expensive packages – Plastic versus ceramic – Use of fan for cooling and power consumption.</a:t>
            </a:r>
            <a:endParaRPr lang="en-US" sz="2400" dirty="0" smtClean="0">
              <a:latin typeface="Times New Roman" panose="02020603050405020304" pitchFamily="18" charset="0"/>
              <a:cs typeface="Times New Roman" panose="02020603050405020304" pitchFamily="18" charset="0"/>
            </a:endParaRPr>
          </a:p>
          <a:p>
            <a:pPr marL="457200" indent="-457200">
              <a:buAutoNum type="arabicPeriod"/>
            </a:pPr>
            <a:r>
              <a:rPr lang="en-US" sz="2400" dirty="0" smtClean="0">
                <a:latin typeface="Times New Roman" panose="02020603050405020304" pitchFamily="18" charset="0"/>
                <a:cs typeface="Times New Roman" panose="02020603050405020304" pitchFamily="18" charset="0"/>
              </a:rPr>
              <a:t>Application is often web-based and media-oriented like google Goggles.</a:t>
            </a:r>
            <a:endParaRPr lang="en-US" sz="2400" dirty="0" smtClean="0">
              <a:latin typeface="Times New Roman" panose="02020603050405020304" pitchFamily="18" charset="0"/>
              <a:cs typeface="Times New Roman" panose="02020603050405020304" pitchFamily="18" charset="0"/>
            </a:endParaRPr>
          </a:p>
          <a:p>
            <a:pPr marL="457200" indent="-457200">
              <a:buAutoNum type="arabicPeriod"/>
            </a:pPr>
            <a:r>
              <a:rPr lang="en-US" sz="2400" dirty="0" smtClean="0">
                <a:latin typeface="Times New Roman" panose="02020603050405020304" pitchFamily="18" charset="0"/>
                <a:cs typeface="Times New Roman" panose="02020603050405020304" pitchFamily="18" charset="0"/>
              </a:rPr>
              <a:t>Flash memories are used to restrict the size instead of magnetic disks.</a:t>
            </a:r>
            <a:endParaRPr lang="en-US" sz="2400" dirty="0" smtClean="0">
              <a:latin typeface="Times New Roman" panose="02020603050405020304" pitchFamily="18" charset="0"/>
              <a:cs typeface="Times New Roman" panose="02020603050405020304" pitchFamily="18" charset="0"/>
            </a:endParaRPr>
          </a:p>
          <a:p>
            <a:pPr marL="457200" indent="-457200">
              <a:buAutoNum type="arabicPeriod"/>
            </a:pPr>
            <a:r>
              <a:rPr lang="en-US" sz="2400" dirty="0" smtClean="0">
                <a:latin typeface="Times New Roman" panose="02020603050405020304" pitchFamily="18" charset="0"/>
                <a:cs typeface="Times New Roman" panose="02020603050405020304" pitchFamily="18" charset="0"/>
              </a:rPr>
              <a:t>Real-time performance requirement is key factor.</a:t>
            </a:r>
            <a:endParaRPr lang="en-US" sz="2400" dirty="0" smtClean="0">
              <a:latin typeface="Times New Roman" panose="02020603050405020304" pitchFamily="18" charset="0"/>
              <a:cs typeface="Times New Roman" panose="02020603050405020304" pitchFamily="18" charset="0"/>
            </a:endParaRPr>
          </a:p>
          <a:p>
            <a:pPr marL="457200" indent="-457200">
              <a:buAutoNum type="arabicPeriod"/>
            </a:pPr>
            <a:r>
              <a:rPr lang="en-US" sz="2400" dirty="0" smtClean="0">
                <a:latin typeface="Times New Roman" panose="02020603050405020304" pitchFamily="18" charset="0"/>
                <a:cs typeface="Times New Roman" panose="02020603050405020304" pitchFamily="18" charset="0"/>
              </a:rPr>
              <a:t>Memory efficiency is another factor.  It is required to minimize memory and need to use energy efficiently.</a:t>
            </a:r>
            <a:endParaRPr lang="en-US" sz="2400" dirty="0">
              <a:latin typeface="Times New Roman" panose="02020603050405020304" pitchFamily="18" charset="0"/>
              <a:cs typeface="Times New Roman" panose="02020603050405020304" pitchFamily="18" charset="0"/>
            </a:endParaRPr>
          </a:p>
        </p:txBody>
      </p:sp>
      <p:sp>
        <p:nvSpPr>
          <p:cNvPr id="5" name="Text Box 5"/>
          <p:cNvSpPr txBox="1">
            <a:spLocks noChangeArrowheads="1"/>
          </p:cNvSpPr>
          <p:nvPr/>
        </p:nvSpPr>
        <p:spPr bwMode="auto">
          <a:xfrm rot="5400000">
            <a:off x="7693047" y="1054695"/>
            <a:ext cx="2454518" cy="369332"/>
          </a:xfrm>
          <a:prstGeom prst="rect">
            <a:avLst/>
          </a:prstGeom>
          <a:solidFill>
            <a:srgbClr val="C0C0C0"/>
          </a:solidFill>
          <a:ln w="9525">
            <a:noFill/>
            <a:miter lim="800000"/>
          </a:ln>
          <a:effectLst/>
        </p:spPr>
        <p:txBody>
          <a:bodyPr wrap="none">
            <a:spAutoFit/>
          </a:bodyPr>
          <a:lstStyle/>
          <a:p>
            <a:pPr eaLnBrk="0" hangingPunct="0">
              <a:spcBef>
                <a:spcPct val="0"/>
              </a:spcBef>
              <a:buClrTx/>
              <a:buSzTx/>
              <a:buFontTx/>
              <a:buNone/>
            </a:pPr>
            <a:r>
              <a:rPr lang="en-US" sz="1800" dirty="0" smtClean="0">
                <a:solidFill>
                  <a:srgbClr val="0066FF"/>
                </a:solidFill>
                <a:latin typeface="Arial" panose="020B0604020202020204" pitchFamily="34" charset="0"/>
              </a:rPr>
              <a:t>Classes of Computers</a:t>
            </a:r>
            <a:endParaRPr lang="en-US" sz="1800" dirty="0">
              <a:solidFill>
                <a:srgbClr val="0066FF"/>
              </a:solidFill>
              <a:latin typeface="Arial" panose="020B0604020202020204"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
        <p:nvSpPr>
          <p:cNvPr id="4" name="TextBox 3"/>
          <p:cNvSpPr txBox="1"/>
          <p:nvPr/>
        </p:nvSpPr>
        <p:spPr>
          <a:xfrm>
            <a:off x="683568" y="620688"/>
            <a:ext cx="8280920" cy="6001643"/>
          </a:xfrm>
          <a:prstGeom prst="rect">
            <a:avLst/>
          </a:prstGeom>
          <a:noFill/>
        </p:spPr>
        <p:txBody>
          <a:bodyPr wrap="square" rtlCol="0">
            <a:spAutoFit/>
          </a:bodyPr>
          <a:lstStyle/>
          <a:p>
            <a:r>
              <a:rPr lang="en-US" sz="2400" b="1" dirty="0" smtClean="0">
                <a:solidFill>
                  <a:srgbClr val="C00000"/>
                </a:solidFill>
                <a:latin typeface="Times New Roman" panose="02020603050405020304" pitchFamily="18" charset="0"/>
                <a:cs typeface="Times New Roman" panose="02020603050405020304" pitchFamily="18" charset="0"/>
              </a:rPr>
              <a:t>Desktop Computing</a:t>
            </a:r>
            <a:endParaRPr lang="en-US" sz="2400" b="1" dirty="0" smtClean="0">
              <a:solidFill>
                <a:srgbClr val="C00000"/>
              </a:solidFill>
              <a:latin typeface="Times New Roman" panose="02020603050405020304" pitchFamily="18" charset="0"/>
              <a:cs typeface="Times New Roman" panose="02020603050405020304" pitchFamily="18" charset="0"/>
            </a:endParaRPr>
          </a:p>
          <a:p>
            <a:endParaRPr lang="en-US" sz="2400" b="1"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This includes low-end notebooks to high-end workstations. It is well characterized in terms of applications and benchmarking, through the increasing use of Web-centric, interactive application.</a:t>
            </a:r>
            <a:endParaRPr lang="en-US" sz="24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b="1" dirty="0" smtClean="0">
                <a:latin typeface="Times New Roman" panose="02020603050405020304" pitchFamily="18" charset="0"/>
                <a:cs typeface="Times New Roman" panose="02020603050405020304" pitchFamily="18" charset="0"/>
              </a:rPr>
              <a:t>Servers</a:t>
            </a:r>
            <a:endParaRPr lang="en-US" sz="2400" b="1"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Servers are used to provide large-scale and reliable file and computing services. The different characteristics for a server are:</a:t>
            </a:r>
            <a:endParaRPr lang="en-US" sz="24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pPr marL="457200" indent="-457200">
              <a:buAutoNum type="arabicPeriod"/>
            </a:pPr>
            <a:r>
              <a:rPr lang="en-US" sz="2400" dirty="0" smtClean="0">
                <a:latin typeface="Times New Roman" panose="02020603050405020304" pitchFamily="18" charset="0"/>
                <a:cs typeface="Times New Roman" panose="02020603050405020304" pitchFamily="18" charset="0"/>
              </a:rPr>
              <a:t>Availability is critical.</a:t>
            </a:r>
            <a:endParaRPr lang="en-US" sz="2400" dirty="0" smtClean="0">
              <a:latin typeface="Times New Roman" panose="02020603050405020304" pitchFamily="18" charset="0"/>
              <a:cs typeface="Times New Roman" panose="02020603050405020304" pitchFamily="18" charset="0"/>
            </a:endParaRPr>
          </a:p>
          <a:p>
            <a:pPr marL="457200" indent="-457200">
              <a:buAutoNum type="arabicPeriod"/>
            </a:pPr>
            <a:r>
              <a:rPr lang="en-US" sz="2400" dirty="0" smtClean="0">
                <a:latin typeface="Times New Roman" panose="02020603050405020304" pitchFamily="18" charset="0"/>
                <a:cs typeface="Times New Roman" panose="02020603050405020304" pitchFamily="18" charset="0"/>
              </a:rPr>
              <a:t>Scalability – memory, storage and I/O bandwidth.</a:t>
            </a:r>
            <a:endParaRPr lang="en-US" sz="2400" dirty="0" smtClean="0">
              <a:latin typeface="Times New Roman" panose="02020603050405020304" pitchFamily="18" charset="0"/>
              <a:cs typeface="Times New Roman" panose="02020603050405020304" pitchFamily="18" charset="0"/>
            </a:endParaRPr>
          </a:p>
          <a:p>
            <a:pPr marL="457200" indent="-457200">
              <a:buAutoNum type="arabicPeriod"/>
            </a:pPr>
            <a:r>
              <a:rPr lang="en-US" sz="2400" dirty="0" smtClean="0">
                <a:latin typeface="Times New Roman" panose="02020603050405020304" pitchFamily="18" charset="0"/>
                <a:cs typeface="Times New Roman" panose="02020603050405020304" pitchFamily="18" charset="0"/>
              </a:rPr>
              <a:t>They are designed for efficient throughput. (The overall performance in terms transactions per minute or web pages served per second is good)</a:t>
            </a:r>
            <a:endParaRPr lang="en-US" sz="2400" dirty="0" smtClean="0">
              <a:latin typeface="Times New Roman" panose="02020603050405020304" pitchFamily="18" charset="0"/>
              <a:cs typeface="Times New Roman" panose="02020603050405020304" pitchFamily="18" charset="0"/>
            </a:endParaRPr>
          </a:p>
        </p:txBody>
      </p:sp>
      <p:sp>
        <p:nvSpPr>
          <p:cNvPr id="5" name="Text Box 5"/>
          <p:cNvSpPr txBox="1">
            <a:spLocks noChangeArrowheads="1"/>
          </p:cNvSpPr>
          <p:nvPr/>
        </p:nvSpPr>
        <p:spPr bwMode="auto">
          <a:xfrm rot="5400000">
            <a:off x="7693047" y="1054695"/>
            <a:ext cx="2454518" cy="369332"/>
          </a:xfrm>
          <a:prstGeom prst="rect">
            <a:avLst/>
          </a:prstGeom>
          <a:solidFill>
            <a:srgbClr val="C0C0C0"/>
          </a:solidFill>
          <a:ln w="9525">
            <a:noFill/>
            <a:miter lim="800000"/>
          </a:ln>
          <a:effectLst/>
        </p:spPr>
        <p:txBody>
          <a:bodyPr wrap="none">
            <a:spAutoFit/>
          </a:bodyPr>
          <a:lstStyle/>
          <a:p>
            <a:pPr eaLnBrk="0" hangingPunct="0">
              <a:spcBef>
                <a:spcPct val="0"/>
              </a:spcBef>
              <a:buClrTx/>
              <a:buSzTx/>
              <a:buFontTx/>
              <a:buNone/>
            </a:pPr>
            <a:r>
              <a:rPr lang="en-US" sz="1800" dirty="0" smtClean="0">
                <a:solidFill>
                  <a:srgbClr val="0066FF"/>
                </a:solidFill>
                <a:latin typeface="Arial" panose="020B0604020202020204" pitchFamily="34" charset="0"/>
              </a:rPr>
              <a:t>Classes of Computers</a:t>
            </a:r>
            <a:endParaRPr lang="en-US" sz="1800" dirty="0">
              <a:solidFill>
                <a:srgbClr val="0066FF"/>
              </a:solidFill>
              <a:latin typeface="Arial" panose="020B0604020202020204"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Box 3"/>
          <p:cNvSpPr txBox="1">
            <a:spLocks noChangeArrowheads="1"/>
          </p:cNvSpPr>
          <p:nvPr/>
        </p:nvSpPr>
        <p:spPr bwMode="auto">
          <a:xfrm>
            <a:off x="476250" y="476250"/>
            <a:ext cx="805618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b="1">
                <a:solidFill>
                  <a:schemeClr val="hlink"/>
                </a:solidFill>
                <a:latin typeface="Arial" panose="020B0604020202020204" pitchFamily="34" charset="0"/>
              </a:defRPr>
            </a:lvl1pPr>
            <a:lvl2pPr marL="742950" indent="-285750">
              <a:defRPr sz="1600" b="1">
                <a:solidFill>
                  <a:schemeClr val="hlink"/>
                </a:solidFill>
                <a:latin typeface="Arial" panose="020B0604020202020204" pitchFamily="34" charset="0"/>
              </a:defRPr>
            </a:lvl2pPr>
            <a:lvl3pPr marL="1143000" indent="-228600">
              <a:defRPr sz="1600" b="1">
                <a:solidFill>
                  <a:schemeClr val="hlink"/>
                </a:solidFill>
                <a:latin typeface="Arial" panose="020B0604020202020204" pitchFamily="34" charset="0"/>
              </a:defRPr>
            </a:lvl3pPr>
            <a:lvl4pPr marL="1600200" indent="-228600">
              <a:defRPr sz="1600" b="1">
                <a:solidFill>
                  <a:schemeClr val="hlink"/>
                </a:solidFill>
                <a:latin typeface="Arial" panose="020B0604020202020204" pitchFamily="34" charset="0"/>
              </a:defRPr>
            </a:lvl4pPr>
            <a:lvl5pPr marL="2057400" indent="-228600">
              <a:defRPr sz="1600" b="1">
                <a:solidFill>
                  <a:schemeClr val="hlink"/>
                </a:solidFill>
                <a:latin typeface="Arial" panose="020B0604020202020204" pitchFamily="34" charset="0"/>
              </a:defRPr>
            </a:lvl5pPr>
            <a:lvl6pPr marL="2514600" indent="-228600" eaLnBrk="0" fontAlgn="base" hangingPunct="0">
              <a:spcBef>
                <a:spcPct val="50000"/>
              </a:spcBef>
              <a:spcAft>
                <a:spcPct val="0"/>
              </a:spcAft>
              <a:defRPr sz="1600" b="1">
                <a:solidFill>
                  <a:schemeClr val="hlink"/>
                </a:solidFill>
                <a:latin typeface="Arial" panose="020B0604020202020204" pitchFamily="34" charset="0"/>
              </a:defRPr>
            </a:lvl6pPr>
            <a:lvl7pPr marL="2971800" indent="-228600" eaLnBrk="0" fontAlgn="base" hangingPunct="0">
              <a:spcBef>
                <a:spcPct val="50000"/>
              </a:spcBef>
              <a:spcAft>
                <a:spcPct val="0"/>
              </a:spcAft>
              <a:defRPr sz="1600" b="1">
                <a:solidFill>
                  <a:schemeClr val="hlink"/>
                </a:solidFill>
                <a:latin typeface="Arial" panose="020B0604020202020204" pitchFamily="34" charset="0"/>
              </a:defRPr>
            </a:lvl7pPr>
            <a:lvl8pPr marL="3429000" indent="-228600" eaLnBrk="0" fontAlgn="base" hangingPunct="0">
              <a:spcBef>
                <a:spcPct val="50000"/>
              </a:spcBef>
              <a:spcAft>
                <a:spcPct val="0"/>
              </a:spcAft>
              <a:defRPr sz="1600" b="1">
                <a:solidFill>
                  <a:schemeClr val="hlink"/>
                </a:solidFill>
                <a:latin typeface="Arial" panose="020B0604020202020204" pitchFamily="34" charset="0"/>
              </a:defRPr>
            </a:lvl8pPr>
            <a:lvl9pPr marL="3886200" indent="-228600" eaLnBrk="0" fontAlgn="base" hangingPunct="0">
              <a:spcBef>
                <a:spcPct val="50000"/>
              </a:spcBef>
              <a:spcAft>
                <a:spcPct val="0"/>
              </a:spcAft>
              <a:defRPr sz="1600" b="1">
                <a:solidFill>
                  <a:schemeClr val="hlink"/>
                </a:solidFill>
                <a:latin typeface="Arial" panose="020B0604020202020204" pitchFamily="34" charset="0"/>
              </a:defRPr>
            </a:lvl9pPr>
          </a:lstStyle>
          <a:p>
            <a:pPr algn="ctr"/>
            <a:r>
              <a:rPr lang="en-US" sz="3200" dirty="0" smtClean="0"/>
              <a:t>Outline</a:t>
            </a:r>
            <a:endParaRPr lang="en-US" sz="3200" dirty="0"/>
          </a:p>
          <a:p>
            <a:pPr algn="ctr"/>
            <a:endParaRPr lang="en-US" dirty="0"/>
          </a:p>
        </p:txBody>
      </p:sp>
      <p:sp>
        <p:nvSpPr>
          <p:cNvPr id="5" name="TextBox 4"/>
          <p:cNvSpPr txBox="1"/>
          <p:nvPr/>
        </p:nvSpPr>
        <p:spPr>
          <a:xfrm>
            <a:off x="476250" y="1616075"/>
            <a:ext cx="8056189" cy="3970318"/>
          </a:xfrm>
          <a:prstGeom prst="rect">
            <a:avLst/>
          </a:prstGeom>
          <a:noFill/>
        </p:spPr>
        <p:txBody>
          <a:bodyPr wrap="square">
            <a:spAutoFit/>
          </a:bodyPr>
          <a:lstStyle/>
          <a:p>
            <a:pPr>
              <a:defRPr/>
            </a:pPr>
            <a:r>
              <a:rPr lang="en-US" sz="2800" b="1" dirty="0">
                <a:solidFill>
                  <a:srgbClr val="FF0000"/>
                </a:solidFill>
              </a:rPr>
              <a:t>Introduction</a:t>
            </a:r>
            <a:endParaRPr lang="en-US" sz="2800" b="1" dirty="0">
              <a:solidFill>
                <a:srgbClr val="FF0000"/>
              </a:solidFill>
            </a:endParaRPr>
          </a:p>
          <a:p>
            <a:pPr>
              <a:defRPr/>
            </a:pPr>
            <a:r>
              <a:rPr lang="en-US" sz="2800" dirty="0" smtClean="0">
                <a:solidFill>
                  <a:schemeClr val="bg1">
                    <a:lumMod val="75000"/>
                  </a:schemeClr>
                </a:solidFill>
              </a:rPr>
              <a:t>Classes </a:t>
            </a:r>
            <a:r>
              <a:rPr lang="en-US" sz="2800" dirty="0">
                <a:solidFill>
                  <a:schemeClr val="bg1">
                    <a:lumMod val="75000"/>
                  </a:schemeClr>
                </a:solidFill>
              </a:rPr>
              <a:t>of Computers</a:t>
            </a:r>
            <a:endParaRPr lang="en-US" sz="2800" dirty="0">
              <a:solidFill>
                <a:schemeClr val="bg1">
                  <a:lumMod val="75000"/>
                </a:schemeClr>
              </a:solidFill>
            </a:endParaRPr>
          </a:p>
          <a:p>
            <a:pPr>
              <a:defRPr/>
            </a:pPr>
            <a:r>
              <a:rPr lang="en-US" sz="2800" dirty="0" smtClean="0">
                <a:solidFill>
                  <a:schemeClr val="bg1">
                    <a:lumMod val="75000"/>
                  </a:schemeClr>
                </a:solidFill>
              </a:rPr>
              <a:t>Defining Computer </a:t>
            </a:r>
            <a:r>
              <a:rPr lang="en-US" sz="2800" dirty="0">
                <a:solidFill>
                  <a:schemeClr val="bg1">
                    <a:lumMod val="75000"/>
                  </a:schemeClr>
                </a:solidFill>
              </a:rPr>
              <a:t>Architecture</a:t>
            </a:r>
            <a:endParaRPr lang="en-US" sz="2800" dirty="0">
              <a:solidFill>
                <a:schemeClr val="bg1">
                  <a:lumMod val="75000"/>
                </a:schemeClr>
              </a:solidFill>
            </a:endParaRPr>
          </a:p>
          <a:p>
            <a:pPr>
              <a:defRPr/>
            </a:pPr>
            <a:r>
              <a:rPr lang="en-US" sz="2800" dirty="0">
                <a:solidFill>
                  <a:schemeClr val="bg1">
                    <a:lumMod val="75000"/>
                  </a:schemeClr>
                </a:solidFill>
              </a:rPr>
              <a:t>Trends in Technology</a:t>
            </a:r>
            <a:endParaRPr lang="en-US" sz="2800" dirty="0">
              <a:solidFill>
                <a:schemeClr val="bg1">
                  <a:lumMod val="75000"/>
                </a:schemeClr>
              </a:solidFill>
            </a:endParaRPr>
          </a:p>
          <a:p>
            <a:pPr>
              <a:defRPr/>
            </a:pPr>
            <a:r>
              <a:rPr lang="en-US" sz="2800" dirty="0">
                <a:solidFill>
                  <a:schemeClr val="bg1">
                    <a:lumMod val="75000"/>
                  </a:schemeClr>
                </a:solidFill>
              </a:rPr>
              <a:t>Trends in  power in Integrated </a:t>
            </a:r>
            <a:r>
              <a:rPr lang="en-US" sz="2800" dirty="0" smtClean="0">
                <a:solidFill>
                  <a:schemeClr val="bg1">
                    <a:lumMod val="75000"/>
                  </a:schemeClr>
                </a:solidFill>
              </a:rPr>
              <a:t>Circuits</a:t>
            </a:r>
            <a:endParaRPr lang="en-US" sz="2800" dirty="0" smtClean="0">
              <a:solidFill>
                <a:schemeClr val="bg1">
                  <a:lumMod val="75000"/>
                </a:schemeClr>
              </a:solidFill>
            </a:endParaRPr>
          </a:p>
          <a:p>
            <a:pPr>
              <a:defRPr/>
            </a:pPr>
            <a:r>
              <a:rPr lang="en-US" sz="2800" dirty="0" smtClean="0">
                <a:solidFill>
                  <a:schemeClr val="bg1">
                    <a:lumMod val="75000"/>
                  </a:schemeClr>
                </a:solidFill>
              </a:rPr>
              <a:t>Trends in Cost</a:t>
            </a:r>
            <a:endParaRPr lang="en-US" sz="2800" dirty="0" smtClean="0">
              <a:solidFill>
                <a:schemeClr val="bg1">
                  <a:lumMod val="75000"/>
                </a:schemeClr>
              </a:solidFill>
            </a:endParaRPr>
          </a:p>
          <a:p>
            <a:pPr>
              <a:defRPr/>
            </a:pPr>
            <a:r>
              <a:rPr lang="en-US" sz="2800" dirty="0" smtClean="0">
                <a:solidFill>
                  <a:schemeClr val="bg1">
                    <a:lumMod val="75000"/>
                  </a:schemeClr>
                </a:solidFill>
              </a:rPr>
              <a:t>Dependability </a:t>
            </a:r>
            <a:endParaRPr lang="en-US" sz="2800" dirty="0">
              <a:solidFill>
                <a:schemeClr val="bg1">
                  <a:lumMod val="75000"/>
                </a:schemeClr>
              </a:solidFill>
            </a:endParaRPr>
          </a:p>
          <a:p>
            <a:r>
              <a:rPr lang="en-US" sz="2800" dirty="0" smtClean="0">
                <a:solidFill>
                  <a:schemeClr val="bg1">
                    <a:lumMod val="75000"/>
                  </a:schemeClr>
                </a:solidFill>
              </a:rPr>
              <a:t>Performance </a:t>
            </a:r>
            <a:endParaRPr lang="en-US" sz="2800" dirty="0" smtClean="0">
              <a:solidFill>
                <a:schemeClr val="bg1">
                  <a:lumMod val="75000"/>
                </a:schemeClr>
              </a:solidFill>
            </a:endParaRPr>
          </a:p>
          <a:p>
            <a:r>
              <a:rPr lang="en-US" sz="2800" dirty="0" smtClean="0">
                <a:solidFill>
                  <a:schemeClr val="bg1">
                    <a:lumMod val="75000"/>
                  </a:schemeClr>
                </a:solidFill>
              </a:rPr>
              <a:t>Quantitative </a:t>
            </a:r>
            <a:r>
              <a:rPr lang="en-US" sz="2800" dirty="0">
                <a:solidFill>
                  <a:schemeClr val="bg1">
                    <a:lumMod val="75000"/>
                  </a:schemeClr>
                </a:solidFill>
              </a:rPr>
              <a:t>Principles of computer design</a:t>
            </a:r>
            <a:endParaRPr lang="en-IN" sz="2800" dirty="0">
              <a:solidFill>
                <a:schemeClr val="bg1">
                  <a:lumMod val="75000"/>
                </a:schemeClr>
              </a:solidFill>
            </a:endParaRPr>
          </a:p>
        </p:txBody>
      </p:sp>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
        <p:nvSpPr>
          <p:cNvPr id="4" name="TextBox 3"/>
          <p:cNvSpPr txBox="1"/>
          <p:nvPr/>
        </p:nvSpPr>
        <p:spPr>
          <a:xfrm>
            <a:off x="683568" y="476672"/>
            <a:ext cx="8280920" cy="6370975"/>
          </a:xfrm>
          <a:prstGeom prst="rect">
            <a:avLst/>
          </a:prstGeom>
          <a:noFill/>
        </p:spPr>
        <p:txBody>
          <a:bodyPr wrap="square" rtlCol="0">
            <a:spAutoFit/>
          </a:bodyPr>
          <a:lstStyle/>
          <a:p>
            <a:r>
              <a:rPr lang="en-IN" sz="2400" b="1" dirty="0" smtClean="0">
                <a:solidFill>
                  <a:srgbClr val="FF0000"/>
                </a:solidFill>
              </a:rPr>
              <a:t>Clusters / Warehouse-Scale Computers</a:t>
            </a:r>
            <a:endParaRPr lang="en-IN" sz="2400" b="1" dirty="0" smtClean="0">
              <a:solidFill>
                <a:srgbClr val="FF0000"/>
              </a:solidFill>
            </a:endParaRPr>
          </a:p>
          <a:p>
            <a:endParaRPr lang="en-IN" sz="2400" dirty="0"/>
          </a:p>
          <a:p>
            <a:r>
              <a:rPr lang="en-IN" sz="2400" dirty="0" smtClean="0"/>
              <a:t>Clusters are collections of desktop computers or servers connected by local area networks to act as a single larger computer. Each of the computer has its own OS and they communicate using network protocol.</a:t>
            </a:r>
            <a:endParaRPr lang="en-IN" sz="2400" dirty="0" smtClean="0"/>
          </a:p>
          <a:p>
            <a:endParaRPr lang="en-IN" sz="2400" dirty="0"/>
          </a:p>
          <a:p>
            <a:pPr algn="just"/>
            <a:r>
              <a:rPr lang="en-IN" sz="2400" dirty="0" smtClean="0"/>
              <a:t>The largest of the clusters are called warehouse-Scale Computers (WSCs). WSCs are related to servers. The main difference between servers and WSCs is the scalability for a WSC is handled by the local area network connecting the computers and not by integrated computer hardware.</a:t>
            </a:r>
            <a:endParaRPr lang="en-IN" sz="2400" dirty="0" smtClean="0"/>
          </a:p>
          <a:p>
            <a:pPr algn="just"/>
            <a:endParaRPr lang="en-IN" sz="2400" dirty="0"/>
          </a:p>
          <a:p>
            <a:pPr algn="just"/>
            <a:r>
              <a:rPr lang="en-IN" sz="2400" dirty="0" smtClean="0"/>
              <a:t>There is a difference between Supercomputers and WSCs. The Supercomputers differ by emphasizing floating-point performance and by running large, communication intensive batch programs that can run for weeks at a time. In contrast</a:t>
            </a:r>
            <a:endParaRPr lang="en-IN" sz="2400" dirty="0"/>
          </a:p>
        </p:txBody>
      </p:sp>
      <p:sp>
        <p:nvSpPr>
          <p:cNvPr id="5" name="Text Box 5"/>
          <p:cNvSpPr txBox="1">
            <a:spLocks noChangeArrowheads="1"/>
          </p:cNvSpPr>
          <p:nvPr/>
        </p:nvSpPr>
        <p:spPr bwMode="auto">
          <a:xfrm rot="5400000">
            <a:off x="7693047" y="1054695"/>
            <a:ext cx="2454518" cy="369332"/>
          </a:xfrm>
          <a:prstGeom prst="rect">
            <a:avLst/>
          </a:prstGeom>
          <a:solidFill>
            <a:srgbClr val="C0C0C0"/>
          </a:solidFill>
          <a:ln w="9525">
            <a:noFill/>
            <a:miter lim="800000"/>
          </a:ln>
          <a:effectLst/>
        </p:spPr>
        <p:txBody>
          <a:bodyPr wrap="none">
            <a:spAutoFit/>
          </a:bodyPr>
          <a:lstStyle/>
          <a:p>
            <a:pPr eaLnBrk="0" hangingPunct="0">
              <a:spcBef>
                <a:spcPct val="0"/>
              </a:spcBef>
              <a:buClrTx/>
              <a:buSzTx/>
              <a:buFontTx/>
              <a:buNone/>
            </a:pPr>
            <a:r>
              <a:rPr lang="en-US" sz="1800" dirty="0" smtClean="0">
                <a:solidFill>
                  <a:srgbClr val="0066FF"/>
                </a:solidFill>
                <a:latin typeface="Arial" panose="020B0604020202020204" pitchFamily="34" charset="0"/>
              </a:rPr>
              <a:t>Classes of Computers</a:t>
            </a:r>
            <a:endParaRPr lang="en-US" sz="1800" dirty="0">
              <a:solidFill>
                <a:srgbClr val="0066FF"/>
              </a:solidFill>
              <a:latin typeface="Arial" panose="020B0604020202020204" pitchFamily="34"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
        <p:nvSpPr>
          <p:cNvPr id="4" name="TextBox 3"/>
          <p:cNvSpPr txBox="1"/>
          <p:nvPr/>
        </p:nvSpPr>
        <p:spPr>
          <a:xfrm>
            <a:off x="755576" y="548680"/>
            <a:ext cx="8136904" cy="5632311"/>
          </a:xfrm>
          <a:prstGeom prst="rect">
            <a:avLst/>
          </a:prstGeom>
          <a:noFill/>
        </p:spPr>
        <p:txBody>
          <a:bodyPr wrap="square" rtlCol="0">
            <a:spAutoFit/>
          </a:bodyPr>
          <a:lstStyle/>
          <a:p>
            <a:r>
              <a:rPr lang="en-IN" sz="2400" dirty="0" smtClean="0">
                <a:latin typeface="Times New Roman" panose="02020603050405020304" pitchFamily="18" charset="0"/>
                <a:cs typeface="Times New Roman" panose="02020603050405020304" pitchFamily="18" charset="0"/>
              </a:rPr>
              <a:t>WSCs emphasize interactive applications, large-scale storage, dependability and high Internet bandwidth.</a:t>
            </a:r>
            <a:endParaRPr lang="en-IN" sz="2400" dirty="0" smtClean="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r>
              <a:rPr lang="en-IN" sz="2400" b="1" dirty="0">
                <a:latin typeface="Times New Roman" panose="02020603050405020304" pitchFamily="18" charset="0"/>
                <a:cs typeface="Times New Roman" panose="02020603050405020304" pitchFamily="18" charset="0"/>
              </a:rPr>
              <a:t>Embedded Computers</a:t>
            </a:r>
            <a:r>
              <a:rPr lang="en-IN" sz="2400" dirty="0">
                <a:latin typeface="Times New Roman" panose="02020603050405020304" pitchFamily="18" charset="0"/>
                <a:cs typeface="Times New Roman" panose="02020603050405020304" pitchFamily="18" charset="0"/>
              </a:rPr>
              <a:t> are found in many of the everyday machines. It can be in a Car, motorbike, washing machine, microwaves etc.  These computers are limited in hardware and software sophistication.</a:t>
            </a:r>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The characteristic of Embedded computers are-</a:t>
            </a:r>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They are 8-bits, 16-bits or 32 bits microprocessors.</a:t>
            </a:r>
            <a:endParaRPr lang="en-I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They execute 100 million instruction per second</a:t>
            </a:r>
            <a:endParaRPr lang="en-I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The cost can be between $5 to $100.</a:t>
            </a:r>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
        <p:nvSpPr>
          <p:cNvPr id="5" name="Text Box 5"/>
          <p:cNvSpPr txBox="1">
            <a:spLocks noChangeArrowheads="1"/>
          </p:cNvSpPr>
          <p:nvPr/>
        </p:nvSpPr>
        <p:spPr bwMode="auto">
          <a:xfrm rot="5400000">
            <a:off x="7693047" y="1054695"/>
            <a:ext cx="2454518" cy="369332"/>
          </a:xfrm>
          <a:prstGeom prst="rect">
            <a:avLst/>
          </a:prstGeom>
          <a:solidFill>
            <a:srgbClr val="C0C0C0"/>
          </a:solidFill>
          <a:ln w="9525">
            <a:noFill/>
            <a:miter lim="800000"/>
          </a:ln>
          <a:effectLst/>
        </p:spPr>
        <p:txBody>
          <a:bodyPr wrap="none">
            <a:spAutoFit/>
          </a:bodyPr>
          <a:lstStyle/>
          <a:p>
            <a:pPr eaLnBrk="0" hangingPunct="0">
              <a:spcBef>
                <a:spcPct val="0"/>
              </a:spcBef>
              <a:buClrTx/>
              <a:buSzTx/>
              <a:buFontTx/>
              <a:buNone/>
            </a:pPr>
            <a:r>
              <a:rPr lang="en-US" sz="1800" dirty="0" smtClean="0">
                <a:solidFill>
                  <a:srgbClr val="0066FF"/>
                </a:solidFill>
                <a:latin typeface="Arial" panose="020B0604020202020204" pitchFamily="34" charset="0"/>
              </a:rPr>
              <a:t>Classes of Computers</a:t>
            </a:r>
            <a:endParaRPr lang="en-US" sz="1800" dirty="0">
              <a:solidFill>
                <a:srgbClr val="0066FF"/>
              </a:solidFill>
              <a:latin typeface="Arial" panose="020B0604020202020204" pitchFamily="34"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3" name="Text Box 5"/>
          <p:cNvSpPr txBox="1">
            <a:spLocks noChangeArrowheads="1"/>
          </p:cNvSpPr>
          <p:nvPr/>
        </p:nvSpPr>
        <p:spPr bwMode="auto">
          <a:xfrm rot="5400000">
            <a:off x="7693047" y="1054695"/>
            <a:ext cx="2454518" cy="369332"/>
          </a:xfrm>
          <a:prstGeom prst="rect">
            <a:avLst/>
          </a:prstGeom>
          <a:solidFill>
            <a:srgbClr val="C0C0C0"/>
          </a:solidFill>
          <a:ln w="9525">
            <a:noFill/>
            <a:miter lim="800000"/>
          </a:ln>
          <a:effectLst/>
        </p:spPr>
        <p:txBody>
          <a:bodyPr wrap="none">
            <a:spAutoFit/>
          </a:bodyPr>
          <a:lstStyle/>
          <a:p>
            <a:pPr eaLnBrk="0" hangingPunct="0">
              <a:spcBef>
                <a:spcPct val="0"/>
              </a:spcBef>
              <a:buClrTx/>
              <a:buSzTx/>
              <a:buFontTx/>
              <a:buNone/>
            </a:pPr>
            <a:r>
              <a:rPr lang="en-US" sz="1800" dirty="0" smtClean="0">
                <a:solidFill>
                  <a:srgbClr val="0066FF"/>
                </a:solidFill>
                <a:latin typeface="Arial" panose="020B0604020202020204" pitchFamily="34" charset="0"/>
              </a:rPr>
              <a:t>Classes of Computers</a:t>
            </a:r>
            <a:endParaRPr lang="en-US" sz="1800" dirty="0">
              <a:solidFill>
                <a:srgbClr val="0066FF"/>
              </a:solidFill>
              <a:latin typeface="Arial" panose="020B0604020202020204" pitchFamily="34" charset="0"/>
            </a:endParaRPr>
          </a:p>
        </p:txBody>
      </p:sp>
      <p:pic>
        <p:nvPicPr>
          <p:cNvPr id="6" name="Picture 5"/>
          <p:cNvPicPr/>
          <p:nvPr/>
        </p:nvPicPr>
        <p:blipFill>
          <a:blip r:embed="rId1" cstate="print"/>
          <a:srcRect/>
          <a:stretch>
            <a:fillRect/>
          </a:stretch>
        </p:blipFill>
        <p:spPr bwMode="auto">
          <a:xfrm>
            <a:off x="0" y="0"/>
            <a:ext cx="684213" cy="595313"/>
          </a:xfrm>
          <a:prstGeom prst="rect">
            <a:avLst/>
          </a:prstGeom>
          <a:noFill/>
          <a:ln w="9525">
            <a:noFill/>
            <a:miter lim="800000"/>
            <a:headEnd/>
            <a:tailEnd/>
          </a:ln>
        </p:spPr>
      </p:pic>
      <p:sp>
        <p:nvSpPr>
          <p:cNvPr id="3" name="TextBox 2"/>
          <p:cNvSpPr txBox="1"/>
          <p:nvPr/>
        </p:nvSpPr>
        <p:spPr>
          <a:xfrm>
            <a:off x="847165" y="134471"/>
            <a:ext cx="7928816" cy="6370975"/>
          </a:xfrm>
          <a:prstGeom prst="rect">
            <a:avLst/>
          </a:prstGeom>
          <a:noFill/>
        </p:spPr>
        <p:txBody>
          <a:bodyPr wrap="square" rtlCol="0">
            <a:spAutoFit/>
          </a:bodyPr>
          <a:lstStyle/>
          <a:p>
            <a:r>
              <a:rPr lang="en-IN" sz="2400" b="1" dirty="0" smtClean="0">
                <a:latin typeface="Times New Roman" panose="02020603050405020304" pitchFamily="18" charset="0"/>
                <a:cs typeface="Times New Roman" panose="02020603050405020304" pitchFamily="18" charset="0"/>
              </a:rPr>
              <a:t>Classes of Parallelism and Parallel Architectures</a:t>
            </a:r>
            <a:endParaRPr lang="en-IN" sz="2400" b="1" dirty="0" smtClean="0">
              <a:latin typeface="Times New Roman" panose="02020603050405020304" pitchFamily="18" charset="0"/>
              <a:cs typeface="Times New Roman" panose="02020603050405020304" pitchFamily="18" charset="0"/>
            </a:endParaRPr>
          </a:p>
          <a:p>
            <a:endParaRPr lang="en-IN" sz="2400" b="1" dirty="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There are two kinds of Parallelism in applications:</a:t>
            </a:r>
            <a:endParaRPr lang="en-IN" sz="2400" dirty="0" smtClean="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pPr marL="457200" indent="-457200">
              <a:buAutoNum type="arabicPeriod"/>
            </a:pPr>
            <a:r>
              <a:rPr lang="en-IN" sz="2400" b="1" dirty="0" smtClean="0">
                <a:latin typeface="Times New Roman" panose="02020603050405020304" pitchFamily="18" charset="0"/>
                <a:cs typeface="Times New Roman" panose="02020603050405020304" pitchFamily="18" charset="0"/>
              </a:rPr>
              <a:t>Data-Level Parallelism (DLP): </a:t>
            </a:r>
            <a:r>
              <a:rPr lang="en-IN" sz="2400" dirty="0" smtClean="0">
                <a:latin typeface="Times New Roman" panose="02020603050405020304" pitchFamily="18" charset="0"/>
                <a:cs typeface="Times New Roman" panose="02020603050405020304" pitchFamily="18" charset="0"/>
              </a:rPr>
              <a:t>It arises because there are many data items that can be operated at the same time.</a:t>
            </a:r>
            <a:endParaRPr lang="en-IN" sz="2400" dirty="0" smtClean="0">
              <a:latin typeface="Times New Roman" panose="02020603050405020304" pitchFamily="18" charset="0"/>
              <a:cs typeface="Times New Roman" panose="02020603050405020304" pitchFamily="18" charset="0"/>
            </a:endParaRPr>
          </a:p>
          <a:p>
            <a:pPr marL="457200" indent="-457200">
              <a:buAutoNum type="arabicPeriod"/>
            </a:pPr>
            <a:endParaRPr lang="en-IN" sz="2400" dirty="0">
              <a:latin typeface="Times New Roman" panose="02020603050405020304" pitchFamily="18" charset="0"/>
              <a:cs typeface="Times New Roman" panose="02020603050405020304" pitchFamily="18" charset="0"/>
            </a:endParaRPr>
          </a:p>
          <a:p>
            <a:pPr marL="457200" indent="-457200">
              <a:buAutoNum type="arabicPeriod"/>
            </a:pPr>
            <a:r>
              <a:rPr lang="en-IN" sz="2400" b="1" dirty="0" smtClean="0">
                <a:latin typeface="Times New Roman" panose="02020603050405020304" pitchFamily="18" charset="0"/>
                <a:cs typeface="Times New Roman" panose="02020603050405020304" pitchFamily="18" charset="0"/>
              </a:rPr>
              <a:t>Task-Level  Parallelism (TLP): </a:t>
            </a:r>
            <a:r>
              <a:rPr lang="en-IN" sz="2400" dirty="0" smtClean="0">
                <a:latin typeface="Times New Roman" panose="02020603050405020304" pitchFamily="18" charset="0"/>
                <a:cs typeface="Times New Roman" panose="02020603050405020304" pitchFamily="18" charset="0"/>
              </a:rPr>
              <a:t>It arises because of work are created that can operate independently and largely in parallel.</a:t>
            </a:r>
            <a:endParaRPr lang="en-IN" sz="2400" dirty="0" smtClean="0">
              <a:latin typeface="Times New Roman" panose="02020603050405020304" pitchFamily="18" charset="0"/>
              <a:cs typeface="Times New Roman" panose="02020603050405020304" pitchFamily="18" charset="0"/>
            </a:endParaRPr>
          </a:p>
          <a:p>
            <a:pPr marL="457200" indent="-457200">
              <a:buAutoNum type="arabicPeriod"/>
            </a:pPr>
            <a:endParaRPr lang="en-IN" sz="2400" dirty="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These two types of parallelism can be exploited in four major ways:</a:t>
            </a:r>
            <a:endParaRPr lang="en-IN" sz="2400" dirty="0" smtClean="0">
              <a:latin typeface="Times New Roman" panose="02020603050405020304" pitchFamily="18" charset="0"/>
              <a:cs typeface="Times New Roman" panose="02020603050405020304" pitchFamily="18" charset="0"/>
            </a:endParaRPr>
          </a:p>
          <a:p>
            <a:pPr marL="457200" indent="-457200">
              <a:buAutoNum type="arabicPeriod"/>
            </a:pPr>
            <a:r>
              <a:rPr lang="en-IN" sz="2400" dirty="0" smtClean="0">
                <a:latin typeface="Times New Roman" panose="02020603050405020304" pitchFamily="18" charset="0"/>
                <a:cs typeface="Times New Roman" panose="02020603050405020304" pitchFamily="18" charset="0"/>
              </a:rPr>
              <a:t>Instruction-Level Parallelism</a:t>
            </a:r>
            <a:endParaRPr lang="en-IN" sz="2400" dirty="0" smtClean="0">
              <a:latin typeface="Times New Roman" panose="02020603050405020304" pitchFamily="18" charset="0"/>
              <a:cs typeface="Times New Roman" panose="02020603050405020304" pitchFamily="18" charset="0"/>
            </a:endParaRPr>
          </a:p>
          <a:p>
            <a:pPr marL="457200" indent="-457200">
              <a:buAutoNum type="arabicPeriod"/>
            </a:pPr>
            <a:r>
              <a:rPr lang="en-IN" sz="2400" dirty="0" smtClean="0">
                <a:latin typeface="Times New Roman" panose="02020603050405020304" pitchFamily="18" charset="0"/>
                <a:cs typeface="Times New Roman" panose="02020603050405020304" pitchFamily="18" charset="0"/>
              </a:rPr>
              <a:t>Vector Architectures and Graphic Processor Units (GPUs)</a:t>
            </a:r>
            <a:endParaRPr lang="en-IN" sz="2400" dirty="0" smtClean="0">
              <a:latin typeface="Times New Roman" panose="02020603050405020304" pitchFamily="18" charset="0"/>
              <a:cs typeface="Times New Roman" panose="02020603050405020304" pitchFamily="18" charset="0"/>
            </a:endParaRPr>
          </a:p>
          <a:p>
            <a:pPr marL="457200" indent="-457200">
              <a:buAutoNum type="arabicPeriod"/>
            </a:pPr>
            <a:r>
              <a:rPr lang="en-IN" sz="2400" dirty="0" smtClean="0">
                <a:latin typeface="Times New Roman" panose="02020603050405020304" pitchFamily="18" charset="0"/>
                <a:cs typeface="Times New Roman" panose="02020603050405020304" pitchFamily="18" charset="0"/>
              </a:rPr>
              <a:t>Thread-Level Parallelism</a:t>
            </a:r>
            <a:endParaRPr lang="en-IN" sz="2400" dirty="0" smtClean="0">
              <a:latin typeface="Times New Roman" panose="02020603050405020304" pitchFamily="18" charset="0"/>
              <a:cs typeface="Times New Roman" panose="02020603050405020304" pitchFamily="18" charset="0"/>
            </a:endParaRPr>
          </a:p>
          <a:p>
            <a:pPr marL="457200" indent="-457200">
              <a:buAutoNum type="arabicPeriod"/>
            </a:pPr>
            <a:r>
              <a:rPr lang="en-IN" sz="2400" dirty="0" smtClean="0">
                <a:latin typeface="Times New Roman" panose="02020603050405020304" pitchFamily="18" charset="0"/>
                <a:cs typeface="Times New Roman" panose="02020603050405020304" pitchFamily="18" charset="0"/>
              </a:rPr>
              <a:t>Request -Level Parallelism </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3" name="Text Box 5"/>
          <p:cNvSpPr txBox="1">
            <a:spLocks noChangeArrowheads="1"/>
          </p:cNvSpPr>
          <p:nvPr/>
        </p:nvSpPr>
        <p:spPr bwMode="auto">
          <a:xfrm rot="5400000">
            <a:off x="7693047" y="1054695"/>
            <a:ext cx="2454518" cy="369332"/>
          </a:xfrm>
          <a:prstGeom prst="rect">
            <a:avLst/>
          </a:prstGeom>
          <a:solidFill>
            <a:srgbClr val="C0C0C0"/>
          </a:solidFill>
          <a:ln w="9525">
            <a:noFill/>
            <a:miter lim="800000"/>
          </a:ln>
          <a:effectLst/>
        </p:spPr>
        <p:txBody>
          <a:bodyPr wrap="none">
            <a:spAutoFit/>
          </a:bodyPr>
          <a:lstStyle/>
          <a:p>
            <a:pPr eaLnBrk="0" hangingPunct="0">
              <a:spcBef>
                <a:spcPct val="0"/>
              </a:spcBef>
              <a:buClrTx/>
              <a:buSzTx/>
              <a:buFontTx/>
              <a:buNone/>
            </a:pPr>
            <a:r>
              <a:rPr lang="en-US" sz="1800" dirty="0" smtClean="0">
                <a:solidFill>
                  <a:srgbClr val="0066FF"/>
                </a:solidFill>
                <a:latin typeface="Arial" panose="020B0604020202020204" pitchFamily="34" charset="0"/>
              </a:rPr>
              <a:t>Classes of Computers</a:t>
            </a:r>
            <a:endParaRPr lang="en-US" sz="1800" dirty="0">
              <a:solidFill>
                <a:srgbClr val="0066FF"/>
              </a:solidFill>
              <a:latin typeface="Arial" panose="020B0604020202020204" pitchFamily="34" charset="0"/>
            </a:endParaRPr>
          </a:p>
        </p:txBody>
      </p:sp>
      <p:pic>
        <p:nvPicPr>
          <p:cNvPr id="6" name="Picture 5"/>
          <p:cNvPicPr/>
          <p:nvPr/>
        </p:nvPicPr>
        <p:blipFill>
          <a:blip r:embed="rId1" cstate="print"/>
          <a:srcRect/>
          <a:stretch>
            <a:fillRect/>
          </a:stretch>
        </p:blipFill>
        <p:spPr bwMode="auto">
          <a:xfrm>
            <a:off x="0" y="0"/>
            <a:ext cx="684213" cy="595313"/>
          </a:xfrm>
          <a:prstGeom prst="rect">
            <a:avLst/>
          </a:prstGeom>
          <a:noFill/>
          <a:ln w="9525">
            <a:noFill/>
            <a:miter lim="800000"/>
            <a:headEnd/>
            <a:tailEnd/>
          </a:ln>
        </p:spPr>
      </p:pic>
      <p:sp>
        <p:nvSpPr>
          <p:cNvPr id="3" name="TextBox 2"/>
          <p:cNvSpPr txBox="1"/>
          <p:nvPr/>
        </p:nvSpPr>
        <p:spPr>
          <a:xfrm>
            <a:off x="666519" y="134471"/>
            <a:ext cx="8109462" cy="6494085"/>
          </a:xfrm>
          <a:prstGeom prst="rect">
            <a:avLst/>
          </a:prstGeom>
          <a:noFill/>
        </p:spPr>
        <p:txBody>
          <a:bodyPr wrap="square" rtlCol="0">
            <a:spAutoFit/>
          </a:bodyPr>
          <a:lstStyle/>
          <a:p>
            <a:r>
              <a:rPr lang="en-IN" sz="2400" b="1" dirty="0" smtClean="0">
                <a:latin typeface="Times New Roman" panose="02020603050405020304" pitchFamily="18" charset="0"/>
                <a:cs typeface="Times New Roman" panose="02020603050405020304" pitchFamily="18" charset="0"/>
              </a:rPr>
              <a:t>Michael Flynn [1966] Classification:</a:t>
            </a:r>
            <a:endParaRPr lang="en-IN" sz="2400" b="1" dirty="0" smtClean="0">
              <a:latin typeface="Times New Roman" panose="02020603050405020304" pitchFamily="18" charset="0"/>
              <a:cs typeface="Times New Roman" panose="02020603050405020304" pitchFamily="18" charset="0"/>
            </a:endParaRPr>
          </a:p>
          <a:p>
            <a:endParaRPr lang="en-IN" sz="800" dirty="0">
              <a:latin typeface="Times New Roman" panose="02020603050405020304" pitchFamily="18" charset="0"/>
              <a:cs typeface="Times New Roman" panose="02020603050405020304" pitchFamily="18" charset="0"/>
            </a:endParaRPr>
          </a:p>
          <a:p>
            <a:r>
              <a:rPr lang="en-IN" sz="2400" b="1" dirty="0" smtClean="0">
                <a:solidFill>
                  <a:srgbClr val="7030A0"/>
                </a:solidFill>
                <a:latin typeface="Times New Roman" panose="02020603050405020304" pitchFamily="18" charset="0"/>
                <a:cs typeface="Times New Roman" panose="02020603050405020304" pitchFamily="18" charset="0"/>
              </a:rPr>
              <a:t>Single instruction stream, single data stream (SISD):</a:t>
            </a:r>
            <a:r>
              <a:rPr lang="en-IN" sz="2400" dirty="0" smtClean="0">
                <a:solidFill>
                  <a:srgbClr val="7030A0"/>
                </a:solidFill>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It is uniprocessor.  It is sequential computer but can exploit instruction level parallelism.</a:t>
            </a:r>
            <a:endParaRPr lang="en-IN" sz="2400" dirty="0" smtClean="0">
              <a:latin typeface="Times New Roman" panose="02020603050405020304" pitchFamily="18" charset="0"/>
              <a:cs typeface="Times New Roman" panose="02020603050405020304" pitchFamily="18" charset="0"/>
            </a:endParaRPr>
          </a:p>
          <a:p>
            <a:endParaRPr lang="en-IN" sz="2400" dirty="0" smtClean="0">
              <a:latin typeface="Times New Roman" panose="02020603050405020304" pitchFamily="18" charset="0"/>
              <a:cs typeface="Times New Roman" panose="02020603050405020304" pitchFamily="18" charset="0"/>
            </a:endParaRPr>
          </a:p>
          <a:p>
            <a:r>
              <a:rPr lang="en-IN" sz="2400" b="1" dirty="0" smtClean="0">
                <a:solidFill>
                  <a:srgbClr val="7030A0"/>
                </a:solidFill>
                <a:latin typeface="Times New Roman" panose="02020603050405020304" pitchFamily="18" charset="0"/>
                <a:cs typeface="Times New Roman" panose="02020603050405020304" pitchFamily="18" charset="0"/>
              </a:rPr>
              <a:t>Single Instruction Stream, Multiple data Stream (SIMD): -</a:t>
            </a:r>
            <a:endParaRPr lang="en-IN" sz="2400" b="1" dirty="0">
              <a:solidFill>
                <a:srgbClr val="7030A0"/>
              </a:solidFill>
              <a:latin typeface="Times New Roman" panose="02020603050405020304" pitchFamily="18" charset="0"/>
              <a:cs typeface="Times New Roman" panose="02020603050405020304" pitchFamily="18" charset="0"/>
            </a:endParaRPr>
          </a:p>
          <a:p>
            <a:endParaRPr lang="en-IN" sz="2400" dirty="0" smtClean="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endParaRPr lang="en-IN" sz="2400" dirty="0" smtClean="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endParaRPr lang="en-IN" sz="2400" dirty="0" smtClean="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endParaRPr lang="en-IN" sz="2400" dirty="0" smtClean="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endParaRPr lang="en-IN" sz="2400" dirty="0" smtClean="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Single Instruction stream, multiple data streams (SIMD): </a:t>
            </a:r>
            <a:endParaRPr lang="en-IN" sz="2400" dirty="0">
              <a:latin typeface="Times New Roman" panose="02020603050405020304" pitchFamily="18" charset="0"/>
              <a:cs typeface="Times New Roman" panose="02020603050405020304" pitchFamily="18" charset="0"/>
            </a:endParaRPr>
          </a:p>
        </p:txBody>
      </p:sp>
      <p:grpSp>
        <p:nvGrpSpPr>
          <p:cNvPr id="5" name="Group 4"/>
          <p:cNvGrpSpPr/>
          <p:nvPr/>
        </p:nvGrpSpPr>
        <p:grpSpPr>
          <a:xfrm>
            <a:off x="666519" y="2699850"/>
            <a:ext cx="7560840" cy="3321438"/>
            <a:chOff x="824221" y="1309344"/>
            <a:chExt cx="7560840" cy="3321438"/>
          </a:xfrm>
        </p:grpSpPr>
        <p:sp>
          <p:nvSpPr>
            <p:cNvPr id="7" name="Rectangle 6"/>
            <p:cNvSpPr/>
            <p:nvPr/>
          </p:nvSpPr>
          <p:spPr>
            <a:xfrm>
              <a:off x="1040245" y="1309344"/>
              <a:ext cx="7056784" cy="7200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212232" y="3910702"/>
              <a:ext cx="3024335" cy="7200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804147" y="1400721"/>
              <a:ext cx="3528979" cy="461665"/>
            </a:xfrm>
            <a:prstGeom prst="rect">
              <a:avLst/>
            </a:prstGeom>
            <a:noFill/>
          </p:spPr>
          <p:txBody>
            <a:bodyPr wrap="none" rtlCol="0">
              <a:spAutoFit/>
            </a:bodyPr>
            <a:lstStyle/>
            <a:p>
              <a:pPr algn="ctr"/>
              <a:r>
                <a:rPr lang="en-US" sz="2400" b="1" dirty="0" smtClean="0"/>
                <a:t>Interconnection   Network</a:t>
              </a:r>
              <a:endParaRPr lang="en-US" sz="2400" b="1" dirty="0"/>
            </a:p>
          </p:txBody>
        </p:sp>
        <p:sp>
          <p:nvSpPr>
            <p:cNvPr id="10" name="TextBox 9"/>
            <p:cNvSpPr txBox="1"/>
            <p:nvPr/>
          </p:nvSpPr>
          <p:spPr>
            <a:xfrm>
              <a:off x="3495860" y="4060226"/>
              <a:ext cx="2436051" cy="461665"/>
            </a:xfrm>
            <a:prstGeom prst="rect">
              <a:avLst/>
            </a:prstGeom>
            <a:noFill/>
          </p:spPr>
          <p:txBody>
            <a:bodyPr wrap="none" rtlCol="0">
              <a:spAutoFit/>
            </a:bodyPr>
            <a:lstStyle/>
            <a:p>
              <a:pPr algn="ctr"/>
              <a:r>
                <a:rPr lang="en-US" sz="2400" b="1" dirty="0" smtClean="0"/>
                <a:t>Control Processor</a:t>
              </a:r>
              <a:endParaRPr lang="en-US" sz="2400" b="1" dirty="0"/>
            </a:p>
          </p:txBody>
        </p:sp>
        <p:sp>
          <p:nvSpPr>
            <p:cNvPr id="11" name="Rectangle 10"/>
            <p:cNvSpPr/>
            <p:nvPr/>
          </p:nvSpPr>
          <p:spPr>
            <a:xfrm>
              <a:off x="824221" y="2564904"/>
              <a:ext cx="1296144" cy="7200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504741" y="2559396"/>
              <a:ext cx="1296144" cy="7200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408397" y="2559396"/>
              <a:ext cx="1296144" cy="7200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088917" y="2539180"/>
              <a:ext cx="1296144" cy="7200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239644" y="2705329"/>
              <a:ext cx="595035" cy="461665"/>
            </a:xfrm>
            <a:prstGeom prst="rect">
              <a:avLst/>
            </a:prstGeom>
            <a:noFill/>
          </p:spPr>
          <p:txBody>
            <a:bodyPr wrap="none" rtlCol="0">
              <a:spAutoFit/>
            </a:bodyPr>
            <a:lstStyle/>
            <a:p>
              <a:pPr algn="ctr"/>
              <a:r>
                <a:rPr lang="en-US" sz="2400" b="1" dirty="0" smtClean="0">
                  <a:latin typeface="Arial" panose="020B0604020202020204" pitchFamily="34" charset="0"/>
                  <a:cs typeface="Arial" panose="020B0604020202020204" pitchFamily="34" charset="0"/>
                </a:rPr>
                <a:t>PE</a:t>
              </a:r>
              <a:endParaRPr lang="en-US" sz="2400" b="1" dirty="0">
                <a:latin typeface="Arial" panose="020B0604020202020204" pitchFamily="34" charset="0"/>
                <a:cs typeface="Arial" panose="020B0604020202020204" pitchFamily="34" charset="0"/>
              </a:endParaRPr>
            </a:p>
          </p:txBody>
        </p:sp>
        <p:sp>
          <p:nvSpPr>
            <p:cNvPr id="16" name="TextBox 15"/>
            <p:cNvSpPr txBox="1"/>
            <p:nvPr/>
          </p:nvSpPr>
          <p:spPr>
            <a:xfrm>
              <a:off x="2768437" y="2683196"/>
              <a:ext cx="595035" cy="461665"/>
            </a:xfrm>
            <a:prstGeom prst="rect">
              <a:avLst/>
            </a:prstGeom>
            <a:noFill/>
          </p:spPr>
          <p:txBody>
            <a:bodyPr wrap="none" rtlCol="0">
              <a:spAutoFit/>
            </a:bodyPr>
            <a:lstStyle/>
            <a:p>
              <a:pPr algn="ctr"/>
              <a:r>
                <a:rPr lang="en-US" sz="2400" b="1" dirty="0" smtClean="0">
                  <a:latin typeface="Arial" panose="020B0604020202020204" pitchFamily="34" charset="0"/>
                  <a:cs typeface="Arial" panose="020B0604020202020204" pitchFamily="34" charset="0"/>
                </a:rPr>
                <a:t>PE</a:t>
              </a:r>
              <a:endParaRPr lang="en-US" sz="2400" b="1" dirty="0">
                <a:latin typeface="Arial" panose="020B0604020202020204" pitchFamily="34" charset="0"/>
                <a:cs typeface="Arial" panose="020B0604020202020204" pitchFamily="34" charset="0"/>
              </a:endParaRPr>
            </a:p>
          </p:txBody>
        </p:sp>
        <p:sp>
          <p:nvSpPr>
            <p:cNvPr id="17" name="TextBox 16"/>
            <p:cNvSpPr txBox="1"/>
            <p:nvPr/>
          </p:nvSpPr>
          <p:spPr>
            <a:xfrm>
              <a:off x="5864781" y="2683196"/>
              <a:ext cx="595035" cy="461665"/>
            </a:xfrm>
            <a:prstGeom prst="rect">
              <a:avLst/>
            </a:prstGeom>
            <a:noFill/>
          </p:spPr>
          <p:txBody>
            <a:bodyPr wrap="none" rtlCol="0">
              <a:spAutoFit/>
            </a:bodyPr>
            <a:lstStyle/>
            <a:p>
              <a:pPr algn="ctr"/>
              <a:r>
                <a:rPr lang="en-US" sz="2400" b="1" dirty="0" smtClean="0">
                  <a:latin typeface="Arial" panose="020B0604020202020204" pitchFamily="34" charset="0"/>
                  <a:cs typeface="Arial" panose="020B0604020202020204" pitchFamily="34" charset="0"/>
                </a:rPr>
                <a:t>PE</a:t>
              </a:r>
              <a:endParaRPr lang="en-US" sz="2400" b="1" dirty="0">
                <a:latin typeface="Arial" panose="020B0604020202020204" pitchFamily="34" charset="0"/>
                <a:cs typeface="Arial" panose="020B0604020202020204" pitchFamily="34" charset="0"/>
              </a:endParaRPr>
            </a:p>
          </p:txBody>
        </p:sp>
        <p:sp>
          <p:nvSpPr>
            <p:cNvPr id="18" name="TextBox 17"/>
            <p:cNvSpPr txBox="1"/>
            <p:nvPr/>
          </p:nvSpPr>
          <p:spPr>
            <a:xfrm>
              <a:off x="7448957" y="2683196"/>
              <a:ext cx="595035" cy="461665"/>
            </a:xfrm>
            <a:prstGeom prst="rect">
              <a:avLst/>
            </a:prstGeom>
            <a:noFill/>
          </p:spPr>
          <p:txBody>
            <a:bodyPr wrap="none" rtlCol="0">
              <a:spAutoFit/>
            </a:bodyPr>
            <a:lstStyle/>
            <a:p>
              <a:pPr algn="ctr"/>
              <a:r>
                <a:rPr lang="en-US" sz="2400" b="1" dirty="0" smtClean="0">
                  <a:latin typeface="Arial" panose="020B0604020202020204" pitchFamily="34" charset="0"/>
                  <a:cs typeface="Arial" panose="020B0604020202020204" pitchFamily="34" charset="0"/>
                </a:rPr>
                <a:t>PE</a:t>
              </a:r>
              <a:endParaRPr lang="en-US" sz="2400" b="1" dirty="0">
                <a:latin typeface="Arial" panose="020B0604020202020204" pitchFamily="34" charset="0"/>
                <a:cs typeface="Arial" panose="020B0604020202020204" pitchFamily="34" charset="0"/>
              </a:endParaRPr>
            </a:p>
          </p:txBody>
        </p:sp>
        <p:cxnSp>
          <p:nvCxnSpPr>
            <p:cNvPr id="19" name="Straight Connector 18"/>
            <p:cNvCxnSpPr>
              <a:endCxn id="12" idx="2"/>
            </p:cNvCxnSpPr>
            <p:nvPr/>
          </p:nvCxnSpPr>
          <p:spPr>
            <a:xfrm flipV="1">
              <a:off x="4726716" y="3279476"/>
              <a:ext cx="1426097" cy="6223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endCxn id="12" idx="2"/>
            </p:cNvCxnSpPr>
            <p:nvPr/>
          </p:nvCxnSpPr>
          <p:spPr>
            <a:xfrm flipV="1">
              <a:off x="4726717" y="3279476"/>
              <a:ext cx="1426096" cy="6223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flipV="1">
              <a:off x="1371313" y="3299692"/>
              <a:ext cx="3355403" cy="6021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endCxn id="13" idx="2"/>
            </p:cNvCxnSpPr>
            <p:nvPr/>
          </p:nvCxnSpPr>
          <p:spPr>
            <a:xfrm flipH="1" flipV="1">
              <a:off x="3056469" y="3279476"/>
              <a:ext cx="1670247" cy="6223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endCxn id="14" idx="2"/>
            </p:cNvCxnSpPr>
            <p:nvPr/>
          </p:nvCxnSpPr>
          <p:spPr>
            <a:xfrm flipV="1">
              <a:off x="4726716" y="3259260"/>
              <a:ext cx="3010273" cy="6425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11" idx="0"/>
            </p:cNvCxnSpPr>
            <p:nvPr/>
          </p:nvCxnSpPr>
          <p:spPr>
            <a:xfrm>
              <a:off x="1472293" y="2044132"/>
              <a:ext cx="0" cy="5207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049014" y="2038624"/>
              <a:ext cx="0" cy="5207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152813" y="2018408"/>
              <a:ext cx="0" cy="5207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736989" y="2038624"/>
              <a:ext cx="0" cy="5207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181962" y="2501332"/>
              <a:ext cx="1465729" cy="646331"/>
            </a:xfrm>
            <a:prstGeom prst="rect">
              <a:avLst/>
            </a:prstGeom>
            <a:noFill/>
          </p:spPr>
          <p:txBody>
            <a:bodyPr wrap="square" rtlCol="0">
              <a:spAutoFit/>
            </a:bodyPr>
            <a:lstStyle/>
            <a:p>
              <a:pPr algn="ctr"/>
              <a:r>
                <a:rPr lang="en-IN" dirty="0" smtClean="0"/>
                <a:t>……</a:t>
              </a:r>
              <a:endParaRPr lang="en-IN" dirty="0" smtClean="0"/>
            </a:p>
            <a:p>
              <a:pPr algn="ctr"/>
              <a:r>
                <a:rPr lang="en-IN" dirty="0" smtClean="0"/>
                <a:t>……</a:t>
              </a:r>
              <a:endParaRPr lang="en-IN" dirty="0"/>
            </a:p>
          </p:txBody>
        </p: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3" name="Text Box 5"/>
          <p:cNvSpPr txBox="1">
            <a:spLocks noChangeArrowheads="1"/>
          </p:cNvSpPr>
          <p:nvPr/>
        </p:nvSpPr>
        <p:spPr bwMode="auto">
          <a:xfrm rot="5400000">
            <a:off x="7693047" y="1054695"/>
            <a:ext cx="2454518" cy="369332"/>
          </a:xfrm>
          <a:prstGeom prst="rect">
            <a:avLst/>
          </a:prstGeom>
          <a:solidFill>
            <a:srgbClr val="C0C0C0"/>
          </a:solidFill>
          <a:ln w="9525">
            <a:noFill/>
            <a:miter lim="800000"/>
          </a:ln>
          <a:effectLst/>
        </p:spPr>
        <p:txBody>
          <a:bodyPr wrap="none">
            <a:spAutoFit/>
          </a:bodyPr>
          <a:lstStyle/>
          <a:p>
            <a:pPr eaLnBrk="0" hangingPunct="0">
              <a:spcBef>
                <a:spcPct val="0"/>
              </a:spcBef>
              <a:buClrTx/>
              <a:buSzTx/>
              <a:buFontTx/>
              <a:buNone/>
            </a:pPr>
            <a:r>
              <a:rPr lang="en-US" sz="1800" dirty="0" smtClean="0">
                <a:solidFill>
                  <a:srgbClr val="0066FF"/>
                </a:solidFill>
                <a:latin typeface="Arial" panose="020B0604020202020204" pitchFamily="34" charset="0"/>
              </a:rPr>
              <a:t>Classes of Computers</a:t>
            </a:r>
            <a:endParaRPr lang="en-US" sz="1800" dirty="0">
              <a:solidFill>
                <a:srgbClr val="0066FF"/>
              </a:solidFill>
              <a:latin typeface="Arial" panose="020B0604020202020204" pitchFamily="34" charset="0"/>
            </a:endParaRPr>
          </a:p>
        </p:txBody>
      </p:sp>
      <p:pic>
        <p:nvPicPr>
          <p:cNvPr id="6" name="Picture 5"/>
          <p:cNvPicPr/>
          <p:nvPr/>
        </p:nvPicPr>
        <p:blipFill>
          <a:blip r:embed="rId1" cstate="print"/>
          <a:srcRect/>
          <a:stretch>
            <a:fillRect/>
          </a:stretch>
        </p:blipFill>
        <p:spPr bwMode="auto">
          <a:xfrm>
            <a:off x="0" y="0"/>
            <a:ext cx="684213" cy="595313"/>
          </a:xfrm>
          <a:prstGeom prst="rect">
            <a:avLst/>
          </a:prstGeom>
          <a:noFill/>
          <a:ln w="9525">
            <a:noFill/>
            <a:miter lim="800000"/>
            <a:headEnd/>
            <a:tailEnd/>
          </a:ln>
        </p:spPr>
      </p:pic>
      <p:sp>
        <p:nvSpPr>
          <p:cNvPr id="3" name="TextBox 2"/>
          <p:cNvSpPr txBox="1"/>
          <p:nvPr/>
        </p:nvSpPr>
        <p:spPr>
          <a:xfrm>
            <a:off x="847165" y="134471"/>
            <a:ext cx="7928816" cy="6509474"/>
          </a:xfrm>
          <a:prstGeom prst="rect">
            <a:avLst/>
          </a:prstGeom>
          <a:noFill/>
        </p:spPr>
        <p:txBody>
          <a:bodyPr wrap="square" rtlCol="0">
            <a:spAutoFit/>
          </a:bodyPr>
          <a:lstStyle/>
          <a:p>
            <a:r>
              <a:rPr lang="en-US" sz="2400" dirty="0"/>
              <a:t>An SIMD machine executes a single instruction on multiple data values simultaneously using many processors.</a:t>
            </a:r>
            <a:endParaRPr lang="en-US" sz="2400" dirty="0"/>
          </a:p>
          <a:p>
            <a:endParaRPr lang="en-US" sz="2400" dirty="0"/>
          </a:p>
          <a:p>
            <a:r>
              <a:rPr lang="en-US" sz="2400" dirty="0"/>
              <a:t>Since there is only one instruction, each processor does not have to fetch and decode each instruction.  Instead, a single control unit does the fetch and decoding for all processors.</a:t>
            </a:r>
            <a:endParaRPr lang="en-US" sz="2400" dirty="0"/>
          </a:p>
          <a:p>
            <a:endParaRPr lang="en-IN" sz="2400" dirty="0" smtClean="0">
              <a:latin typeface="Times New Roman" panose="02020603050405020304" pitchFamily="18" charset="0"/>
              <a:cs typeface="Times New Roman" panose="02020603050405020304" pitchFamily="18" charset="0"/>
            </a:endParaRPr>
          </a:p>
          <a:p>
            <a:r>
              <a:rPr lang="en-IN" sz="2400" dirty="0">
                <a:latin typeface="Arial" panose="020B0604020202020204" pitchFamily="34" charset="0"/>
                <a:cs typeface="Arial" panose="020B0604020202020204" pitchFamily="34" charset="0"/>
              </a:rPr>
              <a:t>Example:   for (</a:t>
            </a:r>
            <a:r>
              <a:rPr lang="en-IN" sz="2400" dirty="0" err="1">
                <a:latin typeface="Arial" panose="020B0604020202020204" pitchFamily="34" charset="0"/>
                <a:cs typeface="Arial" panose="020B0604020202020204" pitchFamily="34" charset="0"/>
              </a:rPr>
              <a:t>i</a:t>
            </a:r>
            <a:r>
              <a:rPr lang="en-IN" sz="2400" dirty="0">
                <a:latin typeface="Arial" panose="020B0604020202020204" pitchFamily="34" charset="0"/>
                <a:cs typeface="Arial" panose="020B0604020202020204" pitchFamily="34" charset="0"/>
              </a:rPr>
              <a:t>=0;  I &lt; 1000;  </a:t>
            </a:r>
            <a:r>
              <a:rPr lang="en-IN" sz="2400" dirty="0" err="1">
                <a:latin typeface="Arial" panose="020B0604020202020204" pitchFamily="34" charset="0"/>
                <a:cs typeface="Arial" panose="020B0604020202020204" pitchFamily="34" charset="0"/>
              </a:rPr>
              <a:t>i</a:t>
            </a:r>
            <a:r>
              <a:rPr lang="en-IN" sz="2400" dirty="0">
                <a:latin typeface="Arial" panose="020B0604020202020204" pitchFamily="34" charset="0"/>
                <a:cs typeface="Arial" panose="020B0604020202020204" pitchFamily="34" charset="0"/>
              </a:rPr>
              <a:t>++)</a:t>
            </a:r>
            <a:endParaRPr lang="en-IN" sz="2400" dirty="0">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	 	c[</a:t>
            </a:r>
            <a:r>
              <a:rPr lang="en-IN" sz="2400" dirty="0" err="1">
                <a:latin typeface="Arial" panose="020B0604020202020204" pitchFamily="34" charset="0"/>
                <a:cs typeface="Arial" panose="020B0604020202020204" pitchFamily="34" charset="0"/>
              </a:rPr>
              <a:t>i</a:t>
            </a:r>
            <a:r>
              <a:rPr lang="en-IN" sz="2400" dirty="0">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a:t>
            </a:r>
            <a:r>
              <a:rPr lang="en-IN" sz="2400" dirty="0" err="1">
                <a:latin typeface="Arial" panose="020B0604020202020204" pitchFamily="34" charset="0"/>
                <a:cs typeface="Arial" panose="020B0604020202020204" pitchFamily="34" charset="0"/>
              </a:rPr>
              <a:t>i</a:t>
            </a:r>
            <a:r>
              <a:rPr lang="en-IN" sz="2400" dirty="0">
                <a:latin typeface="Arial" panose="020B0604020202020204" pitchFamily="34" charset="0"/>
                <a:cs typeface="Arial" panose="020B0604020202020204" pitchFamily="34" charset="0"/>
              </a:rPr>
              <a:t>] + b[</a:t>
            </a:r>
            <a:r>
              <a:rPr lang="en-IN" sz="2400" dirty="0" err="1">
                <a:latin typeface="Arial" panose="020B0604020202020204" pitchFamily="34" charset="0"/>
                <a:cs typeface="Arial" panose="020B0604020202020204" pitchFamily="34" charset="0"/>
              </a:rPr>
              <a:t>i</a:t>
            </a:r>
            <a:r>
              <a:rPr lang="en-IN" sz="2400" dirty="0">
                <a:latin typeface="Arial" panose="020B0604020202020204" pitchFamily="34" charset="0"/>
                <a:cs typeface="Arial" panose="020B0604020202020204" pitchFamily="34" charset="0"/>
              </a:rPr>
              <a:t>]</a:t>
            </a:r>
            <a:endParaRPr lang="en-IN" sz="2400" dirty="0">
              <a:latin typeface="Arial" panose="020B0604020202020204" pitchFamily="34" charset="0"/>
              <a:cs typeface="Arial" panose="020B0604020202020204" pitchFamily="34" charset="0"/>
            </a:endParaRPr>
          </a:p>
          <a:p>
            <a:endParaRPr lang="en-IN" sz="2400" dirty="0">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The add operation can be dispatched to all processors and executed concurrently by them.</a:t>
            </a:r>
            <a:endParaRPr lang="en-IN" sz="2400" dirty="0">
              <a:latin typeface="Arial" panose="020B0604020202020204" pitchFamily="34" charset="0"/>
              <a:cs typeface="Arial" panose="020B0604020202020204" pitchFamily="34" charset="0"/>
            </a:endParaRPr>
          </a:p>
          <a:p>
            <a:endParaRPr lang="en-IN" sz="2400" dirty="0">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This is because various elements of the loop are independent of each other.</a:t>
            </a:r>
            <a:endParaRPr lang="en-IN" sz="2400" dirty="0">
              <a:latin typeface="Arial" panose="020B0604020202020204" pitchFamily="34" charset="0"/>
              <a:cs typeface="Arial" panose="020B0604020202020204" pitchFamily="34" charset="0"/>
            </a:endParaRPr>
          </a:p>
          <a:p>
            <a:endParaRPr lang="en-IN" sz="900" dirty="0">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 	c[0] = a[0] + b[0]</a:t>
            </a:r>
            <a:endParaRPr lang="en-IN" sz="2400" dirty="0">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	c[1] = a[1] + b[1</a:t>
            </a:r>
            <a:r>
              <a:rPr lang="en-IN" sz="2400" dirty="0" smtClean="0">
                <a:latin typeface="Arial" panose="020B0604020202020204" pitchFamily="34" charset="0"/>
                <a:cs typeface="Arial" panose="020B0604020202020204" pitchFamily="34" charset="0"/>
              </a:rPr>
              <a:t>]</a:t>
            </a:r>
            <a:endParaRPr lang="en-IN" sz="240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F0D122-611D-483D-AF9B-DE0238C53774}" type="datetime1">
              <a:rPr lang="en-IN" smtClean="0"/>
            </a:fld>
            <a:endParaRPr lang="en-IN"/>
          </a:p>
        </p:txBody>
      </p:sp>
      <p:sp>
        <p:nvSpPr>
          <p:cNvPr id="3" name="Slide Number Placeholder 2"/>
          <p:cNvSpPr>
            <a:spLocks noGrp="1"/>
          </p:cNvSpPr>
          <p:nvPr>
            <p:ph type="sldNum" sz="quarter" idx="12"/>
          </p:nvPr>
        </p:nvSpPr>
        <p:spPr/>
        <p:txBody>
          <a:bodyPr/>
          <a:lstStyle/>
          <a:p>
            <a:fld id="{FF0C37C5-54F7-471B-A438-90662D83FD91}" type="slidenum">
              <a:rPr lang="en-IN" smtClean="0"/>
            </a:fld>
            <a:endParaRPr lang="en-IN"/>
          </a:p>
        </p:txBody>
      </p:sp>
      <p:pic>
        <p:nvPicPr>
          <p:cNvPr id="4" name="Picture 78" descr="Home">
            <a:hlinkClick r:id="rId1" tooltip="Home"/>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07576"/>
            <a:ext cx="571500" cy="571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28650" y="74190"/>
            <a:ext cx="8353985" cy="830997"/>
          </a:xfrm>
          <a:prstGeom prst="rect">
            <a:avLst/>
          </a:prstGeom>
        </p:spPr>
        <p:txBody>
          <a:bodyPr wrap="square">
            <a:spAutoFit/>
          </a:bodyPr>
          <a:lstStyle/>
          <a:p>
            <a:r>
              <a:rPr lang="en-US" sz="2400" dirty="0" smtClean="0">
                <a:latin typeface="Arial" panose="020B0604020202020204" pitchFamily="34" charset="0"/>
                <a:cs typeface="Arial" panose="020B0604020202020204" pitchFamily="34" charset="0"/>
              </a:rPr>
              <a:t>SIMD </a:t>
            </a:r>
            <a:r>
              <a:rPr lang="en-US" sz="2400" dirty="0">
                <a:latin typeface="Arial" panose="020B0604020202020204" pitchFamily="34" charset="0"/>
                <a:cs typeface="Arial" panose="020B0604020202020204" pitchFamily="34" charset="0"/>
              </a:rPr>
              <a:t>relies on the regular structure of computations (such as those in image processing). </a:t>
            </a:r>
            <a:endParaRPr lang="en-US" sz="2400" dirty="0">
              <a:latin typeface="Arial" panose="020B0604020202020204" pitchFamily="34" charset="0"/>
              <a:cs typeface="Arial" panose="020B0604020202020204" pitchFamily="34" charset="0"/>
            </a:endParaRPr>
          </a:p>
        </p:txBody>
      </p:sp>
      <p:sp>
        <p:nvSpPr>
          <p:cNvPr id="6" name="Rectangle 5"/>
          <p:cNvSpPr/>
          <p:nvPr/>
        </p:nvSpPr>
        <p:spPr>
          <a:xfrm>
            <a:off x="57149" y="898942"/>
            <a:ext cx="8925485" cy="5232202"/>
          </a:xfrm>
          <a:prstGeom prst="rect">
            <a:avLst/>
          </a:prstGeom>
        </p:spPr>
        <p:txBody>
          <a:bodyPr wrap="square">
            <a:spAutoFit/>
          </a:bodyPr>
          <a:lstStyle/>
          <a:p>
            <a:pPr algn="just"/>
            <a:r>
              <a:rPr lang="en-US" sz="2400" dirty="0">
                <a:latin typeface="Arial" panose="020B0604020202020204" pitchFamily="34" charset="0"/>
                <a:cs typeface="Arial" panose="020B0604020202020204" pitchFamily="34" charset="0"/>
              </a:rPr>
              <a:t>It is often necessary to selectively turn off operations on certain data items. For this reason, most SIMD programming paradigms allow for an ``activity mask'', which determines if a processor should participate in a computation or not. </a:t>
            </a:r>
            <a:endParaRPr lang="en-US" sz="2400" dirty="0">
              <a:latin typeface="Arial" panose="020B0604020202020204" pitchFamily="34" charset="0"/>
              <a:cs typeface="Arial" panose="020B0604020202020204" pitchFamily="34" charset="0"/>
            </a:endParaRPr>
          </a:p>
          <a:p>
            <a:pPr algn="just"/>
            <a:endParaRPr lang="en-IN" sz="1100" dirty="0">
              <a:latin typeface="Arial" panose="020B0604020202020204" pitchFamily="34" charset="0"/>
              <a:cs typeface="Arial" panose="020B0604020202020204" pitchFamily="34" charset="0"/>
            </a:endParaRPr>
          </a:p>
          <a:p>
            <a:pPr algn="ctr"/>
            <a:r>
              <a:rPr lang="en-IN" sz="2400" b="1" dirty="0" smtClean="0">
                <a:solidFill>
                  <a:srgbClr val="FF0000"/>
                </a:solidFill>
                <a:latin typeface="Arial" panose="020B0604020202020204" pitchFamily="34" charset="0"/>
                <a:cs typeface="Arial" panose="020B0604020202020204" pitchFamily="34" charset="0"/>
              </a:rPr>
              <a:t>MIMD computers</a:t>
            </a:r>
            <a:endParaRPr lang="en-IN" sz="2400" b="1" dirty="0" smtClean="0">
              <a:solidFill>
                <a:srgbClr val="FF0000"/>
              </a:solidFill>
              <a:latin typeface="Arial" panose="020B0604020202020204" pitchFamily="34" charset="0"/>
              <a:cs typeface="Arial" panose="020B0604020202020204" pitchFamily="34" charset="0"/>
            </a:endParaRPr>
          </a:p>
          <a:p>
            <a:pPr algn="just"/>
            <a:endParaRPr lang="en-IN" sz="1100" dirty="0">
              <a:latin typeface="Arial" panose="020B0604020202020204" pitchFamily="34" charset="0"/>
              <a:cs typeface="Arial" panose="020B0604020202020204" pitchFamily="34" charset="0"/>
            </a:endParaRPr>
          </a:p>
          <a:p>
            <a:pPr algn="just"/>
            <a:r>
              <a:rPr lang="en-IN" sz="2400" dirty="0" smtClean="0">
                <a:latin typeface="Arial" panose="020B0604020202020204" pitchFamily="34" charset="0"/>
                <a:cs typeface="Arial" panose="020B0604020202020204" pitchFamily="34" charset="0"/>
              </a:rPr>
              <a:t>Computers in which each processing elements is capable of executing a different program independent of each other processing elements are called </a:t>
            </a:r>
            <a:r>
              <a:rPr lang="en-IN" sz="2400" b="1" dirty="0" smtClean="0">
                <a:latin typeface="Arial" panose="020B0604020202020204" pitchFamily="34" charset="0"/>
                <a:cs typeface="Arial" panose="020B0604020202020204" pitchFamily="34" charset="0"/>
              </a:rPr>
              <a:t>Multiple Instruction stream, multiple data stream (MIMD).</a:t>
            </a:r>
            <a:endParaRPr lang="en-IN" sz="2400" b="1" dirty="0" smtClean="0">
              <a:latin typeface="Arial" panose="020B0604020202020204" pitchFamily="34" charset="0"/>
              <a:cs typeface="Arial" panose="020B0604020202020204" pitchFamily="34" charset="0"/>
            </a:endParaRPr>
          </a:p>
          <a:p>
            <a:pPr algn="just"/>
            <a:endParaRPr lang="en-IN" sz="2400" b="1" dirty="0">
              <a:latin typeface="Arial" panose="020B0604020202020204" pitchFamily="34" charset="0"/>
              <a:cs typeface="Arial" panose="020B0604020202020204" pitchFamily="34" charset="0"/>
            </a:endParaRPr>
          </a:p>
          <a:p>
            <a:pPr algn="just"/>
            <a:r>
              <a:rPr lang="en-IN" sz="2400" dirty="0" smtClean="0">
                <a:latin typeface="Arial" panose="020B0604020202020204" pitchFamily="34" charset="0"/>
                <a:cs typeface="Arial" panose="020B0604020202020204" pitchFamily="34" charset="0"/>
              </a:rPr>
              <a:t>A simple variant of this model, called single program multiple data mode (SPMD) relies on multiple instances of the same </a:t>
            </a:r>
            <a:r>
              <a:rPr kumimoji="1" lang="en-US" sz="2400" dirty="0">
                <a:latin typeface="Arial" panose="020B0604020202020204" pitchFamily="34" charset="0"/>
                <a:cs typeface="Arial" panose="020B0604020202020204" pitchFamily="34" charset="0"/>
              </a:rPr>
              <a:t>program executing on different data</a:t>
            </a:r>
            <a:r>
              <a:rPr kumimoji="1" lang="en-US" sz="2400" dirty="0" smtClean="0">
                <a:latin typeface="Arial" panose="020B0604020202020204" pitchFamily="34" charset="0"/>
                <a:cs typeface="Arial" panose="020B0604020202020204" pitchFamily="34" charset="0"/>
              </a:rPr>
              <a:t>.</a:t>
            </a:r>
            <a:endParaRPr kumimoji="1" lang="en-US" sz="2400" dirty="0">
              <a:latin typeface="Arial" panose="020B0604020202020204" pitchFamily="34" charset="0"/>
              <a:cs typeface="Arial" panose="020B0604020202020204" pitchFamily="34" charset="0"/>
            </a:endParaRPr>
          </a:p>
        </p:txBody>
      </p:sp>
      <p:sp>
        <p:nvSpPr>
          <p:cNvPr id="7" name="Footer Placeholder 6"/>
          <p:cNvSpPr>
            <a:spLocks noGrp="1"/>
          </p:cNvSpPr>
          <p:nvPr>
            <p:ph type="ftr" sz="quarter" idx="11"/>
          </p:nvPr>
        </p:nvSpPr>
        <p:spPr/>
        <p:txBody>
          <a:bodyPr/>
          <a:lstStyle/>
          <a:p>
            <a:r>
              <a:rPr lang="en-IN" smtClean="0"/>
              <a:t>Parallel Programming Platforms</a:t>
            </a:r>
            <a:endParaRPr lang="en-IN"/>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6"/>
          <p:cNvSpPr>
            <a:spLocks noGrp="1"/>
          </p:cNvSpPr>
          <p:nvPr>
            <p:ph type="sldNum" sz="quarter" idx="12"/>
          </p:nvPr>
        </p:nvSpPr>
        <p:spPr>
          <a:xfrm>
            <a:off x="7010400" y="6269992"/>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bg2"/>
                </a:solidFill>
                <a:latin typeface="Times New Roman" panose="02020603050405020304" pitchFamily="18" charset="0"/>
              </a:defRPr>
            </a:lvl1pPr>
            <a:lvl2pPr marL="742950" indent="-285750" eaLnBrk="0" hangingPunct="0">
              <a:defRPr sz="2400">
                <a:solidFill>
                  <a:schemeClr val="bg2"/>
                </a:solidFill>
                <a:latin typeface="Times New Roman" panose="02020603050405020304" pitchFamily="18" charset="0"/>
              </a:defRPr>
            </a:lvl2pPr>
            <a:lvl3pPr marL="1143000" indent="-228600" eaLnBrk="0" hangingPunct="0">
              <a:defRPr sz="2400">
                <a:solidFill>
                  <a:schemeClr val="bg2"/>
                </a:solidFill>
                <a:latin typeface="Times New Roman" panose="02020603050405020304" pitchFamily="18" charset="0"/>
              </a:defRPr>
            </a:lvl3pPr>
            <a:lvl4pPr marL="1600200" indent="-228600" eaLnBrk="0" hangingPunct="0">
              <a:defRPr sz="2400">
                <a:solidFill>
                  <a:schemeClr val="bg2"/>
                </a:solidFill>
                <a:latin typeface="Times New Roman" panose="02020603050405020304" pitchFamily="18" charset="0"/>
              </a:defRPr>
            </a:lvl4pPr>
            <a:lvl5pPr marL="2057400" indent="-228600" eaLnBrk="0" hangingPunct="0">
              <a:defRPr sz="2400">
                <a:solidFill>
                  <a:schemeClr val="bg2"/>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bg2"/>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bg2"/>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bg2"/>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bg2"/>
                </a:solidFill>
                <a:latin typeface="Times New Roman" panose="02020603050405020304" pitchFamily="18" charset="0"/>
              </a:defRPr>
            </a:lvl9pPr>
          </a:lstStyle>
          <a:p>
            <a:pPr eaLnBrk="1" hangingPunct="1"/>
            <a:fld id="{DFA61A6E-A052-4470-A01E-0FBD56323A55}" type="slidenum">
              <a:rPr lang="en-US" sz="1400">
                <a:solidFill>
                  <a:schemeClr val="tx1"/>
                </a:solidFill>
              </a:rPr>
            </a:fld>
            <a:endParaRPr lang="en-US" sz="1400">
              <a:solidFill>
                <a:schemeClr val="tx1"/>
              </a:solidFill>
            </a:endParaRPr>
          </a:p>
        </p:txBody>
      </p:sp>
      <p:sp>
        <p:nvSpPr>
          <p:cNvPr id="48130" name="Rectangle 2"/>
          <p:cNvSpPr>
            <a:spLocks noGrp="1" noChangeArrowheads="1"/>
          </p:cNvSpPr>
          <p:nvPr>
            <p:ph type="title"/>
          </p:nvPr>
        </p:nvSpPr>
        <p:spPr>
          <a:xfrm>
            <a:off x="685800" y="188640"/>
            <a:ext cx="7772400" cy="523528"/>
          </a:xfrm>
        </p:spPr>
        <p:txBody>
          <a:bodyPr>
            <a:normAutofit fontScale="90000"/>
          </a:bodyPr>
          <a:lstStyle/>
          <a:p>
            <a:pPr eaLnBrk="1" hangingPunct="1">
              <a:defRPr/>
            </a:pPr>
            <a:r>
              <a:rPr lang="en-US" b="1" dirty="0" smtClean="0">
                <a:solidFill>
                  <a:srgbClr val="FF0000"/>
                </a:solidFill>
              </a:rPr>
              <a:t>MIMD</a:t>
            </a:r>
            <a:r>
              <a:rPr lang="en-US" dirty="0" smtClean="0"/>
              <a:t> </a:t>
            </a:r>
            <a:endParaRPr lang="en-US" dirty="0" smtClean="0"/>
          </a:p>
        </p:txBody>
      </p:sp>
      <p:sp>
        <p:nvSpPr>
          <p:cNvPr id="21508" name="Rectangle 6"/>
          <p:cNvSpPr>
            <a:spLocks noChangeArrowheads="1"/>
          </p:cNvSpPr>
          <p:nvPr/>
        </p:nvSpPr>
        <p:spPr bwMode="auto">
          <a:xfrm>
            <a:off x="251520" y="980728"/>
            <a:ext cx="8206680"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square" lIns="0" rIns="0">
            <a:spAutoFit/>
          </a:bodyPr>
          <a:lstStyle/>
          <a:p>
            <a:pPr algn="l" eaLnBrk="0" hangingPunct="0"/>
            <a:r>
              <a:rPr kumimoji="1" lang="en-US" sz="2400" b="1" dirty="0">
                <a:solidFill>
                  <a:schemeClr val="tx1"/>
                </a:solidFill>
                <a:latin typeface="Arial" panose="020B0604020202020204" pitchFamily="34" charset="0"/>
                <a:cs typeface="Arial" panose="020B0604020202020204" pitchFamily="34" charset="0"/>
              </a:rPr>
              <a:t>Simple Diagrammatic </a:t>
            </a:r>
            <a:r>
              <a:rPr kumimoji="1" lang="en-US" sz="2400" b="1" dirty="0" smtClean="0">
                <a:solidFill>
                  <a:schemeClr val="tx1"/>
                </a:solidFill>
                <a:latin typeface="Arial" panose="020B0604020202020204" pitchFamily="34" charset="0"/>
                <a:cs typeface="Arial" panose="020B0604020202020204" pitchFamily="34" charset="0"/>
              </a:rPr>
              <a:t>Representation  (Shared </a:t>
            </a:r>
            <a:r>
              <a:rPr kumimoji="1" lang="en-US" sz="2400" b="1" dirty="0">
                <a:solidFill>
                  <a:schemeClr val="tx1"/>
                </a:solidFill>
                <a:latin typeface="Arial" panose="020B0604020202020204" pitchFamily="34" charset="0"/>
                <a:cs typeface="Arial" panose="020B0604020202020204" pitchFamily="34" charset="0"/>
              </a:rPr>
              <a:t>Memory</a:t>
            </a:r>
            <a:r>
              <a:rPr kumimoji="1" lang="en-US" sz="2400" b="1" dirty="0" smtClean="0">
                <a:solidFill>
                  <a:schemeClr val="tx1"/>
                </a:solidFill>
                <a:latin typeface="Arial" panose="020B0604020202020204" pitchFamily="34" charset="0"/>
                <a:cs typeface="Arial" panose="020B0604020202020204" pitchFamily="34" charset="0"/>
              </a:rPr>
              <a:t>)</a:t>
            </a:r>
            <a:endParaRPr kumimoji="1" lang="en-US" sz="2400" b="1" dirty="0" smtClean="0">
              <a:solidFill>
                <a:schemeClr val="tx1"/>
              </a:solidFill>
              <a:latin typeface="Arial" panose="020B0604020202020204" pitchFamily="34" charset="0"/>
              <a:cs typeface="Arial" panose="020B0604020202020204" pitchFamily="34" charset="0"/>
            </a:endParaRPr>
          </a:p>
          <a:p>
            <a:pPr algn="l" eaLnBrk="0" hangingPunct="0"/>
            <a:endParaRPr kumimoji="1" lang="en-US" sz="2400" b="1" dirty="0">
              <a:latin typeface="Arial" panose="020B0604020202020204" pitchFamily="34" charset="0"/>
              <a:cs typeface="Arial" panose="020B0604020202020204" pitchFamily="34" charset="0"/>
            </a:endParaRPr>
          </a:p>
          <a:p>
            <a:pPr algn="l" eaLnBrk="0" hangingPunct="0"/>
            <a:endParaRPr kumimoji="1" lang="en-US" sz="2400" b="1" dirty="0" smtClean="0">
              <a:solidFill>
                <a:schemeClr val="tx1"/>
              </a:solidFill>
              <a:latin typeface="Arial" panose="020B0604020202020204" pitchFamily="34" charset="0"/>
              <a:cs typeface="Arial" panose="020B0604020202020204" pitchFamily="34" charset="0"/>
            </a:endParaRPr>
          </a:p>
          <a:p>
            <a:pPr algn="l" eaLnBrk="0" hangingPunct="0"/>
            <a:endParaRPr kumimoji="1" lang="en-US" sz="2400" b="1" dirty="0">
              <a:latin typeface="Arial" panose="020B0604020202020204" pitchFamily="34" charset="0"/>
              <a:cs typeface="Arial" panose="020B0604020202020204" pitchFamily="34" charset="0"/>
            </a:endParaRPr>
          </a:p>
          <a:p>
            <a:pPr algn="l" eaLnBrk="0" hangingPunct="0"/>
            <a:endParaRPr kumimoji="1" lang="en-US" sz="2400" b="1" dirty="0" smtClean="0">
              <a:solidFill>
                <a:schemeClr val="tx1"/>
              </a:solidFill>
              <a:latin typeface="Arial" panose="020B0604020202020204" pitchFamily="34" charset="0"/>
              <a:cs typeface="Arial" panose="020B0604020202020204" pitchFamily="34" charset="0"/>
            </a:endParaRPr>
          </a:p>
          <a:p>
            <a:pPr algn="l" eaLnBrk="0" hangingPunct="0"/>
            <a:endParaRPr kumimoji="1" lang="en-US" sz="2400" b="1" dirty="0">
              <a:latin typeface="Arial" panose="020B0604020202020204" pitchFamily="34" charset="0"/>
              <a:cs typeface="Arial" panose="020B0604020202020204" pitchFamily="34" charset="0"/>
            </a:endParaRPr>
          </a:p>
          <a:p>
            <a:pPr algn="l" eaLnBrk="0" hangingPunct="0"/>
            <a:endParaRPr kumimoji="1" lang="en-US" sz="2400" b="1" dirty="0" smtClean="0">
              <a:solidFill>
                <a:schemeClr val="tx1"/>
              </a:solidFill>
              <a:latin typeface="Arial" panose="020B0604020202020204" pitchFamily="34" charset="0"/>
              <a:cs typeface="Arial" panose="020B0604020202020204" pitchFamily="34" charset="0"/>
            </a:endParaRPr>
          </a:p>
          <a:p>
            <a:pPr algn="l" eaLnBrk="0" hangingPunct="0"/>
            <a:endParaRPr kumimoji="1" lang="en-US" sz="2400" b="1" dirty="0">
              <a:latin typeface="Arial" panose="020B0604020202020204" pitchFamily="34" charset="0"/>
              <a:cs typeface="Arial" panose="020B0604020202020204" pitchFamily="34" charset="0"/>
            </a:endParaRPr>
          </a:p>
          <a:p>
            <a:pPr algn="l" eaLnBrk="0" hangingPunct="0"/>
            <a:endParaRPr kumimoji="1" lang="en-US" sz="2400" b="1" dirty="0" smtClean="0">
              <a:solidFill>
                <a:schemeClr val="tx1"/>
              </a:solidFill>
              <a:latin typeface="Arial" panose="020B0604020202020204" pitchFamily="34" charset="0"/>
              <a:cs typeface="Arial" panose="020B0604020202020204" pitchFamily="34" charset="0"/>
            </a:endParaRPr>
          </a:p>
          <a:p>
            <a:pPr algn="l" eaLnBrk="0" hangingPunct="0"/>
            <a:endParaRPr kumimoji="1" lang="en-US" sz="2400" b="1" dirty="0">
              <a:latin typeface="Arial" panose="020B0604020202020204" pitchFamily="34" charset="0"/>
              <a:cs typeface="Arial" panose="020B0604020202020204" pitchFamily="34" charset="0"/>
            </a:endParaRPr>
          </a:p>
          <a:p>
            <a:pPr algn="l" eaLnBrk="0" hangingPunct="0"/>
            <a:r>
              <a:rPr kumimoji="1" lang="en-US" sz="2400" dirty="0" smtClean="0">
                <a:latin typeface="Arial" panose="020B0604020202020204" pitchFamily="34" charset="0"/>
                <a:cs typeface="Arial" panose="020B0604020202020204" pitchFamily="34" charset="0"/>
              </a:rPr>
              <a:t>The SPMD model has the same expressiveness as the MIMD model since each of the multiple programs can be inserted into one large if-else block with conditions specified by the task identifiers.</a:t>
            </a:r>
            <a:r>
              <a:rPr kumimoji="1" lang="en-US" sz="2400" dirty="0" smtClean="0">
                <a:solidFill>
                  <a:schemeClr val="tx1"/>
                </a:solidFill>
                <a:latin typeface="Arial" panose="020B0604020202020204" pitchFamily="34" charset="0"/>
                <a:cs typeface="Arial" panose="020B0604020202020204" pitchFamily="34" charset="0"/>
              </a:rPr>
              <a:t>.</a:t>
            </a:r>
            <a:endParaRPr kumimoji="1" lang="en-US" sz="2400" dirty="0">
              <a:solidFill>
                <a:schemeClr val="tx1"/>
              </a:solidFill>
              <a:latin typeface="Arial" panose="020B0604020202020204" pitchFamily="34" charset="0"/>
              <a:cs typeface="Arial" panose="020B0604020202020204" pitchFamily="34" charset="0"/>
            </a:endParaRPr>
          </a:p>
        </p:txBody>
      </p:sp>
      <p:grpSp>
        <p:nvGrpSpPr>
          <p:cNvPr id="44" name="Group 43"/>
          <p:cNvGrpSpPr/>
          <p:nvPr/>
        </p:nvGrpSpPr>
        <p:grpSpPr>
          <a:xfrm>
            <a:off x="791580" y="1649398"/>
            <a:ext cx="7560840" cy="2704393"/>
            <a:chOff x="899592" y="2276872"/>
            <a:chExt cx="7560840" cy="2704393"/>
          </a:xfrm>
        </p:grpSpPr>
        <p:sp>
          <p:nvSpPr>
            <p:cNvPr id="9" name="Rectangle 8"/>
            <p:cNvSpPr/>
            <p:nvPr/>
          </p:nvSpPr>
          <p:spPr>
            <a:xfrm>
              <a:off x="899592" y="2296837"/>
              <a:ext cx="1296144" cy="5588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580112" y="2292562"/>
              <a:ext cx="1296144" cy="5588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483768" y="2292562"/>
              <a:ext cx="1296144" cy="5588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995936" y="2292562"/>
              <a:ext cx="1296144" cy="5588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164288" y="2276872"/>
              <a:ext cx="1296144" cy="5588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115616" y="3343093"/>
              <a:ext cx="7056784" cy="5588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315015" y="2405823"/>
              <a:ext cx="447558" cy="358307"/>
            </a:xfrm>
            <a:prstGeom prst="rect">
              <a:avLst/>
            </a:prstGeom>
            <a:noFill/>
          </p:spPr>
          <p:txBody>
            <a:bodyPr wrap="none" rtlCol="0">
              <a:spAutoFit/>
            </a:bodyPr>
            <a:lstStyle/>
            <a:p>
              <a:r>
                <a:rPr lang="en-US" sz="2400" b="1" dirty="0" smtClean="0">
                  <a:latin typeface="Arial" panose="020B0604020202020204" pitchFamily="34" charset="0"/>
                  <a:cs typeface="Arial" panose="020B0604020202020204" pitchFamily="34" charset="0"/>
                </a:rPr>
                <a:t>M</a:t>
              </a:r>
              <a:endParaRPr lang="en-US" sz="2400" b="1" dirty="0">
                <a:latin typeface="Arial" panose="020B0604020202020204" pitchFamily="34" charset="0"/>
                <a:cs typeface="Arial" panose="020B0604020202020204" pitchFamily="34" charset="0"/>
              </a:endParaRPr>
            </a:p>
          </p:txBody>
        </p:sp>
        <p:sp>
          <p:nvSpPr>
            <p:cNvPr id="17" name="TextBox 16"/>
            <p:cNvSpPr txBox="1"/>
            <p:nvPr/>
          </p:nvSpPr>
          <p:spPr>
            <a:xfrm>
              <a:off x="2843808" y="2388646"/>
              <a:ext cx="447558" cy="358307"/>
            </a:xfrm>
            <a:prstGeom prst="rect">
              <a:avLst/>
            </a:prstGeom>
            <a:noFill/>
          </p:spPr>
          <p:txBody>
            <a:bodyPr wrap="none" rtlCol="0">
              <a:spAutoFit/>
            </a:bodyPr>
            <a:lstStyle/>
            <a:p>
              <a:r>
                <a:rPr lang="en-US" sz="2400" b="1" dirty="0" smtClean="0">
                  <a:latin typeface="Arial" panose="020B0604020202020204" pitchFamily="34" charset="0"/>
                  <a:cs typeface="Arial" panose="020B0604020202020204" pitchFamily="34" charset="0"/>
                </a:rPr>
                <a:t>M</a:t>
              </a:r>
              <a:endParaRPr lang="en-US" sz="2400" b="1" dirty="0">
                <a:latin typeface="Arial" panose="020B0604020202020204" pitchFamily="34" charset="0"/>
                <a:cs typeface="Arial" panose="020B0604020202020204" pitchFamily="34" charset="0"/>
              </a:endParaRPr>
            </a:p>
          </p:txBody>
        </p:sp>
        <p:sp>
          <p:nvSpPr>
            <p:cNvPr id="18" name="TextBox 17"/>
            <p:cNvSpPr txBox="1"/>
            <p:nvPr/>
          </p:nvSpPr>
          <p:spPr>
            <a:xfrm>
              <a:off x="4355976" y="2388646"/>
              <a:ext cx="447558" cy="358307"/>
            </a:xfrm>
            <a:prstGeom prst="rect">
              <a:avLst/>
            </a:prstGeom>
            <a:noFill/>
          </p:spPr>
          <p:txBody>
            <a:bodyPr wrap="none" rtlCol="0">
              <a:spAutoFit/>
            </a:bodyPr>
            <a:lstStyle/>
            <a:p>
              <a:r>
                <a:rPr lang="en-US" sz="2400" b="1" dirty="0" smtClean="0">
                  <a:latin typeface="Arial" panose="020B0604020202020204" pitchFamily="34" charset="0"/>
                  <a:cs typeface="Arial" panose="020B0604020202020204" pitchFamily="34" charset="0"/>
                </a:rPr>
                <a:t>M</a:t>
              </a:r>
              <a:endParaRPr lang="en-US" sz="2400" b="1" dirty="0">
                <a:latin typeface="Arial" panose="020B0604020202020204" pitchFamily="34" charset="0"/>
                <a:cs typeface="Arial" panose="020B0604020202020204" pitchFamily="34" charset="0"/>
              </a:endParaRPr>
            </a:p>
          </p:txBody>
        </p:sp>
        <p:sp>
          <p:nvSpPr>
            <p:cNvPr id="19" name="TextBox 18"/>
            <p:cNvSpPr txBox="1"/>
            <p:nvPr/>
          </p:nvSpPr>
          <p:spPr>
            <a:xfrm>
              <a:off x="5940152" y="2388646"/>
              <a:ext cx="447558" cy="358307"/>
            </a:xfrm>
            <a:prstGeom prst="rect">
              <a:avLst/>
            </a:prstGeom>
            <a:noFill/>
          </p:spPr>
          <p:txBody>
            <a:bodyPr wrap="none" rtlCol="0">
              <a:spAutoFit/>
            </a:bodyPr>
            <a:lstStyle/>
            <a:p>
              <a:r>
                <a:rPr lang="en-US" sz="2400" b="1" dirty="0" smtClean="0">
                  <a:latin typeface="Arial" panose="020B0604020202020204" pitchFamily="34" charset="0"/>
                  <a:cs typeface="Arial" panose="020B0604020202020204" pitchFamily="34" charset="0"/>
                </a:rPr>
                <a:t>M</a:t>
              </a:r>
              <a:endParaRPr lang="en-US" sz="2400" b="1" dirty="0">
                <a:latin typeface="Arial" panose="020B0604020202020204" pitchFamily="34" charset="0"/>
                <a:cs typeface="Arial" panose="020B0604020202020204" pitchFamily="34" charset="0"/>
              </a:endParaRPr>
            </a:p>
          </p:txBody>
        </p:sp>
        <p:sp>
          <p:nvSpPr>
            <p:cNvPr id="20" name="TextBox 19"/>
            <p:cNvSpPr txBox="1"/>
            <p:nvPr/>
          </p:nvSpPr>
          <p:spPr>
            <a:xfrm>
              <a:off x="7524328" y="2388646"/>
              <a:ext cx="447558" cy="358307"/>
            </a:xfrm>
            <a:prstGeom prst="rect">
              <a:avLst/>
            </a:prstGeom>
            <a:noFill/>
          </p:spPr>
          <p:txBody>
            <a:bodyPr wrap="none" rtlCol="0">
              <a:spAutoFit/>
            </a:bodyPr>
            <a:lstStyle/>
            <a:p>
              <a:r>
                <a:rPr lang="en-US" sz="2400" b="1" dirty="0" smtClean="0">
                  <a:latin typeface="Arial" panose="020B0604020202020204" pitchFamily="34" charset="0"/>
                  <a:cs typeface="Arial" panose="020B0604020202020204" pitchFamily="34" charset="0"/>
                </a:rPr>
                <a:t>M</a:t>
              </a:r>
              <a:endParaRPr lang="en-US" sz="2400" b="1" dirty="0">
                <a:latin typeface="Arial" panose="020B0604020202020204" pitchFamily="34" charset="0"/>
                <a:cs typeface="Arial" panose="020B0604020202020204" pitchFamily="34" charset="0"/>
              </a:endParaRPr>
            </a:p>
          </p:txBody>
        </p:sp>
        <p:sp>
          <p:nvSpPr>
            <p:cNvPr id="21" name="TextBox 20"/>
            <p:cNvSpPr txBox="1"/>
            <p:nvPr/>
          </p:nvSpPr>
          <p:spPr>
            <a:xfrm>
              <a:off x="2910207" y="3446239"/>
              <a:ext cx="3528979" cy="358307"/>
            </a:xfrm>
            <a:prstGeom prst="rect">
              <a:avLst/>
            </a:prstGeom>
            <a:noFill/>
          </p:spPr>
          <p:txBody>
            <a:bodyPr wrap="none" rtlCol="0">
              <a:spAutoFit/>
            </a:bodyPr>
            <a:lstStyle/>
            <a:p>
              <a:r>
                <a:rPr lang="en-US" sz="2400" b="1" dirty="0" smtClean="0"/>
                <a:t>Interconnection   Network</a:t>
              </a:r>
              <a:endParaRPr lang="en-US" sz="2400" b="1" dirty="0"/>
            </a:p>
          </p:txBody>
        </p:sp>
        <p:cxnSp>
          <p:nvCxnSpPr>
            <p:cNvPr id="23" name="Straight Connector 22"/>
            <p:cNvCxnSpPr/>
            <p:nvPr/>
          </p:nvCxnSpPr>
          <p:spPr>
            <a:xfrm>
              <a:off x="1623035" y="3927597"/>
              <a:ext cx="0" cy="483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185078" y="3907632"/>
              <a:ext cx="0" cy="483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815723" y="3907632"/>
              <a:ext cx="0" cy="483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231547" y="3907632"/>
              <a:ext cx="0" cy="483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647371" y="3907632"/>
              <a:ext cx="0" cy="483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971600" y="4410613"/>
              <a:ext cx="1296144" cy="5588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5580112" y="4406338"/>
              <a:ext cx="1296144" cy="5588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2483768" y="4406338"/>
              <a:ext cx="1296144" cy="5588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995936" y="4406338"/>
              <a:ext cx="1296144" cy="5588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7164288" y="4390648"/>
              <a:ext cx="1296144" cy="5588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1445846" y="4519600"/>
              <a:ext cx="595035" cy="461665"/>
            </a:xfrm>
            <a:prstGeom prst="rect">
              <a:avLst/>
            </a:prstGeom>
            <a:noFill/>
          </p:spPr>
          <p:txBody>
            <a:bodyPr wrap="none" rtlCol="0">
              <a:spAutoFit/>
            </a:bodyPr>
            <a:lstStyle/>
            <a:p>
              <a:r>
                <a:rPr lang="en-US" sz="2400" b="1" dirty="0" smtClean="0">
                  <a:latin typeface="Arial" panose="020B0604020202020204" pitchFamily="34" charset="0"/>
                  <a:cs typeface="Arial" panose="020B0604020202020204" pitchFamily="34" charset="0"/>
                </a:rPr>
                <a:t>PE</a:t>
              </a:r>
              <a:endParaRPr lang="en-US" sz="2400" b="1" dirty="0">
                <a:latin typeface="Arial" panose="020B0604020202020204" pitchFamily="34" charset="0"/>
                <a:cs typeface="Arial" panose="020B0604020202020204" pitchFamily="34" charset="0"/>
              </a:endParaRPr>
            </a:p>
          </p:txBody>
        </p:sp>
        <p:sp>
          <p:nvSpPr>
            <p:cNvPr id="35" name="TextBox 34"/>
            <p:cNvSpPr txBox="1"/>
            <p:nvPr/>
          </p:nvSpPr>
          <p:spPr>
            <a:xfrm>
              <a:off x="2958014" y="4502422"/>
              <a:ext cx="595035" cy="461665"/>
            </a:xfrm>
            <a:prstGeom prst="rect">
              <a:avLst/>
            </a:prstGeom>
            <a:noFill/>
          </p:spPr>
          <p:txBody>
            <a:bodyPr wrap="none" rtlCol="0">
              <a:spAutoFit/>
            </a:bodyPr>
            <a:lstStyle/>
            <a:p>
              <a:r>
                <a:rPr lang="en-US" sz="2400" b="1" dirty="0" smtClean="0">
                  <a:latin typeface="Arial" panose="020B0604020202020204" pitchFamily="34" charset="0"/>
                  <a:cs typeface="Arial" panose="020B0604020202020204" pitchFamily="34" charset="0"/>
                </a:rPr>
                <a:t>PE</a:t>
              </a:r>
              <a:endParaRPr lang="en-US" sz="2400" b="1" dirty="0">
                <a:latin typeface="Arial" panose="020B0604020202020204" pitchFamily="34" charset="0"/>
                <a:cs typeface="Arial" panose="020B0604020202020204" pitchFamily="34" charset="0"/>
              </a:endParaRPr>
            </a:p>
          </p:txBody>
        </p:sp>
        <p:sp>
          <p:nvSpPr>
            <p:cNvPr id="36" name="TextBox 35"/>
            <p:cNvSpPr txBox="1"/>
            <p:nvPr/>
          </p:nvSpPr>
          <p:spPr>
            <a:xfrm>
              <a:off x="4470182" y="4502422"/>
              <a:ext cx="595035" cy="461665"/>
            </a:xfrm>
            <a:prstGeom prst="rect">
              <a:avLst/>
            </a:prstGeom>
            <a:noFill/>
          </p:spPr>
          <p:txBody>
            <a:bodyPr wrap="none" rtlCol="0">
              <a:spAutoFit/>
            </a:bodyPr>
            <a:lstStyle/>
            <a:p>
              <a:r>
                <a:rPr lang="en-US" sz="2400" b="1" dirty="0" smtClean="0">
                  <a:latin typeface="Arial" panose="020B0604020202020204" pitchFamily="34" charset="0"/>
                  <a:cs typeface="Arial" panose="020B0604020202020204" pitchFamily="34" charset="0"/>
                </a:rPr>
                <a:t>PE</a:t>
              </a:r>
              <a:endParaRPr lang="en-US" sz="2400" b="1" dirty="0">
                <a:latin typeface="Arial" panose="020B0604020202020204" pitchFamily="34" charset="0"/>
                <a:cs typeface="Arial" panose="020B0604020202020204" pitchFamily="34" charset="0"/>
              </a:endParaRPr>
            </a:p>
          </p:txBody>
        </p:sp>
        <p:sp>
          <p:nvSpPr>
            <p:cNvPr id="37" name="TextBox 36"/>
            <p:cNvSpPr txBox="1"/>
            <p:nvPr/>
          </p:nvSpPr>
          <p:spPr>
            <a:xfrm>
              <a:off x="6054358" y="4502422"/>
              <a:ext cx="595035" cy="461665"/>
            </a:xfrm>
            <a:prstGeom prst="rect">
              <a:avLst/>
            </a:prstGeom>
            <a:noFill/>
          </p:spPr>
          <p:txBody>
            <a:bodyPr wrap="none" rtlCol="0">
              <a:spAutoFit/>
            </a:bodyPr>
            <a:lstStyle/>
            <a:p>
              <a:r>
                <a:rPr lang="en-US" sz="2400" b="1" dirty="0" smtClean="0">
                  <a:latin typeface="Arial" panose="020B0604020202020204" pitchFamily="34" charset="0"/>
                  <a:cs typeface="Arial" panose="020B0604020202020204" pitchFamily="34" charset="0"/>
                </a:rPr>
                <a:t>PE</a:t>
              </a:r>
              <a:endParaRPr lang="en-US" sz="2400" b="1" dirty="0">
                <a:latin typeface="Arial" panose="020B0604020202020204" pitchFamily="34" charset="0"/>
                <a:cs typeface="Arial" panose="020B0604020202020204" pitchFamily="34" charset="0"/>
              </a:endParaRPr>
            </a:p>
          </p:txBody>
        </p:sp>
        <p:sp>
          <p:nvSpPr>
            <p:cNvPr id="38" name="TextBox 37"/>
            <p:cNvSpPr txBox="1"/>
            <p:nvPr/>
          </p:nvSpPr>
          <p:spPr>
            <a:xfrm>
              <a:off x="7524328" y="4502422"/>
              <a:ext cx="679994" cy="461665"/>
            </a:xfrm>
            <a:prstGeom prst="rect">
              <a:avLst/>
            </a:prstGeom>
            <a:noFill/>
          </p:spPr>
          <p:txBody>
            <a:bodyPr wrap="none" rtlCol="0">
              <a:spAutoFit/>
            </a:bodyPr>
            <a:lstStyle/>
            <a:p>
              <a:r>
                <a:rPr lang="en-US" sz="2400" b="1" dirty="0" smtClean="0">
                  <a:latin typeface="Arial" panose="020B0604020202020204" pitchFamily="34" charset="0"/>
                  <a:cs typeface="Arial" panose="020B0604020202020204" pitchFamily="34" charset="0"/>
                </a:rPr>
                <a:t> PE</a:t>
              </a:r>
              <a:endParaRPr lang="en-US" sz="2400" b="1" dirty="0">
                <a:latin typeface="Arial" panose="020B0604020202020204" pitchFamily="34" charset="0"/>
                <a:cs typeface="Arial" panose="020B0604020202020204" pitchFamily="34" charset="0"/>
              </a:endParaRPr>
            </a:p>
          </p:txBody>
        </p:sp>
        <p:cxnSp>
          <p:nvCxnSpPr>
            <p:cNvPr id="39" name="Straight Connector 38"/>
            <p:cNvCxnSpPr/>
            <p:nvPr/>
          </p:nvCxnSpPr>
          <p:spPr>
            <a:xfrm>
              <a:off x="1566535" y="2872901"/>
              <a:ext cx="0" cy="483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128578" y="2852936"/>
              <a:ext cx="0" cy="483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7759223" y="2852936"/>
              <a:ext cx="0" cy="483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6175047" y="2852936"/>
              <a:ext cx="0" cy="483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590871" y="2852936"/>
              <a:ext cx="0" cy="483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random/>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28650" y="1"/>
            <a:ext cx="7886700" cy="605118"/>
          </a:xfrm>
        </p:spPr>
        <p:txBody>
          <a:bodyPr>
            <a:normAutofit/>
          </a:bodyPr>
          <a:lstStyle/>
          <a:p>
            <a:r>
              <a:rPr lang="en-US" sz="2400" b="1" dirty="0" smtClean="0">
                <a:solidFill>
                  <a:srgbClr val="FF0000"/>
                </a:solidFill>
                <a:latin typeface="Arial" panose="020B0604020202020204" pitchFamily="34" charset="0"/>
                <a:cs typeface="Arial" panose="020B0604020202020204" pitchFamily="34" charset="0"/>
              </a:rPr>
              <a:t>Comparison between SIMD, MIMD and SPMD</a:t>
            </a:r>
            <a:endParaRPr lang="en-US" sz="2400" b="1" dirty="0">
              <a:solidFill>
                <a:srgbClr val="FF0000"/>
              </a:solidFill>
              <a:latin typeface="Arial" panose="020B0604020202020204" pitchFamily="34" charset="0"/>
              <a:cs typeface="Arial" panose="020B0604020202020204" pitchFamily="34" charset="0"/>
            </a:endParaRPr>
          </a:p>
        </p:txBody>
      </p:sp>
      <p:sp>
        <p:nvSpPr>
          <p:cNvPr id="2" name="TextBox 1"/>
          <p:cNvSpPr txBox="1"/>
          <p:nvPr/>
        </p:nvSpPr>
        <p:spPr>
          <a:xfrm>
            <a:off x="174812" y="510990"/>
            <a:ext cx="8848164" cy="6140142"/>
          </a:xfrm>
          <a:prstGeom prst="rect">
            <a:avLst/>
          </a:prstGeom>
          <a:noFill/>
        </p:spPr>
        <p:txBody>
          <a:bodyPr wrap="square" rtlCol="0">
            <a:spAutoFit/>
          </a:bodyPr>
          <a:lstStyle/>
          <a:p>
            <a:pPr marL="342900" indent="-342900">
              <a:buFont typeface="Arial" panose="020B0604020202020204" pitchFamily="34" charset="0"/>
              <a:buChar char="•"/>
            </a:pPr>
            <a:r>
              <a:rPr lang="en-IN" sz="2400" dirty="0" smtClean="0">
                <a:latin typeface="Arial" panose="020B0604020202020204" pitchFamily="34" charset="0"/>
                <a:cs typeface="Arial" panose="020B0604020202020204" pitchFamily="34" charset="0"/>
              </a:rPr>
              <a:t>SIMD computers require less hardware than MIMD computers because they have only one global control unit.</a:t>
            </a:r>
            <a:endParaRPr lang="en-IN" sz="24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IN" sz="9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400" dirty="0" smtClean="0">
                <a:latin typeface="Arial" panose="020B0604020202020204" pitchFamily="34" charset="0"/>
                <a:cs typeface="Arial" panose="020B0604020202020204" pitchFamily="34" charset="0"/>
              </a:rPr>
              <a:t>SIMD requires less memory because only one copy of the program needs to be stored. MIMD computers store the program and OS at each processor.</a:t>
            </a:r>
            <a:endParaRPr lang="en-IN" sz="24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IN" sz="12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400" dirty="0" smtClean="0">
                <a:latin typeface="Arial" panose="020B0604020202020204" pitchFamily="34" charset="0"/>
                <a:cs typeface="Arial" panose="020B0604020202020204" pitchFamily="34" charset="0"/>
              </a:rPr>
              <a:t>SPMD can be built from inexpensive off-the-self components with relatively little effort in a short amount of time.</a:t>
            </a:r>
            <a:endParaRPr lang="en-IN" sz="24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IN" sz="9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400" dirty="0" smtClean="0">
                <a:latin typeface="Arial" panose="020B0604020202020204" pitchFamily="34" charset="0"/>
                <a:cs typeface="Arial" panose="020B0604020202020204" pitchFamily="34" charset="0"/>
              </a:rPr>
              <a:t>SPMD computers require extensive design effort resulting in longer product development times.</a:t>
            </a:r>
            <a:endParaRPr lang="en-IN" sz="24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IN" sz="9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300" dirty="0" smtClean="0">
                <a:latin typeface="Arial" panose="020B0604020202020204" pitchFamily="34" charset="0"/>
                <a:cs typeface="Arial" panose="020B0604020202020204" pitchFamily="34" charset="0"/>
              </a:rPr>
              <a:t>Since the underlying serial processors change rapidly, SIMD computers suffer from fast obsolescence. The irregular nature of many applications makes SIMD architectures less suitable. </a:t>
            </a:r>
            <a:r>
              <a:rPr lang="en-US" sz="2300" dirty="0"/>
              <a:t>Examples of such platforms include current generation Sun Ultra Servers, SGI Origin Servers, multiprocessor PCs, workstation clusters, and the IBM SP. </a:t>
            </a:r>
            <a:endParaRPr lang="en-US" sz="2300"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F0D122-611D-483D-AF9B-DE0238C53774}" type="datetime1">
              <a:rPr lang="en-IN" smtClean="0"/>
            </a:fld>
            <a:endParaRPr lang="en-IN"/>
          </a:p>
        </p:txBody>
      </p:sp>
      <p:sp>
        <p:nvSpPr>
          <p:cNvPr id="3" name="Slide Number Placeholder 2"/>
          <p:cNvSpPr>
            <a:spLocks noGrp="1"/>
          </p:cNvSpPr>
          <p:nvPr>
            <p:ph type="sldNum" sz="quarter" idx="12"/>
          </p:nvPr>
        </p:nvSpPr>
        <p:spPr/>
        <p:txBody>
          <a:bodyPr/>
          <a:lstStyle/>
          <a:p>
            <a:fld id="{FF0C37C5-54F7-471B-A438-90662D83FD91}" type="slidenum">
              <a:rPr lang="en-IN" smtClean="0"/>
            </a:fld>
            <a:endParaRPr lang="en-IN"/>
          </a:p>
        </p:txBody>
      </p:sp>
      <p:pic>
        <p:nvPicPr>
          <p:cNvPr id="4" name="Picture 78" descr="Home">
            <a:hlinkClick r:id="rId1" tooltip="Home"/>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107576"/>
            <a:ext cx="571500" cy="571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45665" y="74190"/>
            <a:ext cx="1991664" cy="1569660"/>
          </a:xfrm>
          <a:prstGeom prst="rect">
            <a:avLst/>
          </a:prstGeom>
        </p:spPr>
        <p:txBody>
          <a:bodyPr wrap="square">
            <a:spAutoFit/>
          </a:bodyPr>
          <a:lstStyle/>
          <a:p>
            <a:r>
              <a:rPr lang="en-IN" sz="2400" dirty="0" smtClean="0">
                <a:latin typeface="Arial" panose="020B0604020202020204" pitchFamily="34" charset="0"/>
                <a:cs typeface="Arial" panose="020B0604020202020204" pitchFamily="34" charset="0"/>
              </a:rPr>
              <a:t>If ( B == 0)</a:t>
            </a:r>
            <a:endParaRPr lang="en-IN" sz="2400" dirty="0" smtClean="0">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       C = A;</a:t>
            </a:r>
            <a:endParaRPr lang="en-IN" sz="2400" dirty="0" smtClean="0">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Else</a:t>
            </a:r>
            <a:endParaRPr lang="en-IN" sz="2400" dirty="0" smtClean="0">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        C = A/B</a:t>
            </a:r>
            <a:endParaRPr lang="en-IN" sz="2400" dirty="0"/>
          </a:p>
        </p:txBody>
      </p:sp>
      <p:sp>
        <p:nvSpPr>
          <p:cNvPr id="6" name="Rectangle 5"/>
          <p:cNvSpPr/>
          <p:nvPr/>
        </p:nvSpPr>
        <p:spPr>
          <a:xfrm>
            <a:off x="53788" y="1857013"/>
            <a:ext cx="8925485" cy="4524315"/>
          </a:xfrm>
          <a:prstGeom prst="rect">
            <a:avLst/>
          </a:prstGeom>
        </p:spPr>
        <p:txBody>
          <a:bodyPr wrap="square">
            <a:spAutoFit/>
          </a:bodyPr>
          <a:lstStyle/>
          <a:p>
            <a:r>
              <a:rPr lang="en-IN" sz="2400" dirty="0" smtClean="0">
                <a:latin typeface="Arial" panose="020B0604020202020204" pitchFamily="34" charset="0"/>
                <a:cs typeface="Arial" panose="020B0604020202020204" pitchFamily="34" charset="0"/>
              </a:rPr>
              <a:t>In the above conditional statement there are two steps-</a:t>
            </a:r>
            <a:endParaRPr lang="en-IN" sz="2400" dirty="0" smtClean="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514350" indent="-514350">
              <a:buAutoNum type="romanLcParenBoth"/>
            </a:pPr>
            <a:r>
              <a:rPr lang="en-IN" sz="2400" dirty="0" smtClean="0">
                <a:latin typeface="Arial" panose="020B0604020202020204" pitchFamily="34" charset="0"/>
                <a:cs typeface="Arial" panose="020B0604020202020204" pitchFamily="34" charset="0"/>
              </a:rPr>
              <a:t>All processors that have B equal to zero executes the instruction C = A. All other processors are idle.</a:t>
            </a:r>
            <a:endParaRPr lang="en-IN" sz="2400" dirty="0" smtClean="0">
              <a:latin typeface="Arial" panose="020B0604020202020204" pitchFamily="34" charset="0"/>
              <a:cs typeface="Arial" panose="020B0604020202020204" pitchFamily="34" charset="0"/>
            </a:endParaRPr>
          </a:p>
          <a:p>
            <a:pPr marL="514350" indent="-514350">
              <a:buAutoNum type="romanLcParenBoth"/>
            </a:pPr>
            <a:endParaRPr lang="en-IN" sz="800" dirty="0">
              <a:latin typeface="Arial" panose="020B0604020202020204" pitchFamily="34" charset="0"/>
              <a:cs typeface="Arial" panose="020B0604020202020204" pitchFamily="34" charset="0"/>
            </a:endParaRPr>
          </a:p>
          <a:p>
            <a:pPr marL="514350" indent="-514350">
              <a:buAutoNum type="romanLcParenBoth"/>
            </a:pPr>
            <a:r>
              <a:rPr lang="en-IN" sz="2400" dirty="0" smtClean="0">
                <a:latin typeface="Arial" panose="020B0604020202020204" pitchFamily="34" charset="0"/>
                <a:cs typeface="Arial" panose="020B0604020202020204" pitchFamily="34" charset="0"/>
              </a:rPr>
              <a:t>In the else part of the instruction (C = A/B) is executed by all other processor.</a:t>
            </a:r>
            <a:endParaRPr lang="en-IN" sz="2400" dirty="0" smtClean="0">
              <a:latin typeface="Arial" panose="020B0604020202020204" pitchFamily="34" charset="0"/>
              <a:cs typeface="Arial" panose="020B0604020202020204" pitchFamily="34" charset="0"/>
            </a:endParaRPr>
          </a:p>
          <a:p>
            <a:pPr marL="514350" indent="-514350">
              <a:buAutoNum type="romanLcParenBoth"/>
            </a:pPr>
            <a:endParaRPr lang="en-IN" sz="800" dirty="0">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The processor that were active in the first step now becomes idle. This is the drawback of SIMD architecture.</a:t>
            </a:r>
            <a:endParaRPr lang="en-IN" sz="2400" dirty="0" smtClean="0">
              <a:latin typeface="Arial" panose="020B0604020202020204" pitchFamily="34" charset="0"/>
              <a:cs typeface="Arial" panose="020B0604020202020204" pitchFamily="34" charset="0"/>
            </a:endParaRPr>
          </a:p>
          <a:p>
            <a:endParaRPr lang="en-IN" sz="2400" dirty="0">
              <a:latin typeface="Arial" panose="020B0604020202020204" pitchFamily="34" charset="0"/>
              <a:cs typeface="Arial" panose="020B0604020202020204" pitchFamily="34" charset="0"/>
            </a:endParaRPr>
          </a:p>
          <a:p>
            <a:r>
              <a:rPr lang="en-IN" sz="2400" dirty="0">
                <a:latin typeface="Times New Roman" panose="02020603050405020304" pitchFamily="18" charset="0"/>
                <a:cs typeface="Times New Roman" panose="02020603050405020304" pitchFamily="18" charset="0"/>
              </a:rPr>
              <a:t>Multiple Instruction streams, Single data </a:t>
            </a:r>
            <a:r>
              <a:rPr lang="en-IN" sz="2400" dirty="0">
                <a:solidFill>
                  <a:srgbClr val="FF0000"/>
                </a:solidFill>
                <a:latin typeface="Times New Roman" panose="02020603050405020304" pitchFamily="18" charset="0"/>
                <a:cs typeface="Times New Roman" panose="02020603050405020304" pitchFamily="18" charset="0"/>
              </a:rPr>
              <a:t>Stream (MISD) </a:t>
            </a:r>
            <a:r>
              <a:rPr lang="en-IN" sz="2400" dirty="0">
                <a:latin typeface="Times New Roman" panose="02020603050405020304" pitchFamily="18" charset="0"/>
                <a:cs typeface="Times New Roman" panose="02020603050405020304" pitchFamily="18" charset="0"/>
              </a:rPr>
              <a:t>– No commercial multiprocessor of this type are built.</a:t>
            </a:r>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
        <p:nvSpPr>
          <p:cNvPr id="7" name="Footer Placeholder 6"/>
          <p:cNvSpPr>
            <a:spLocks noGrp="1"/>
          </p:cNvSpPr>
          <p:nvPr>
            <p:ph type="ftr" sz="quarter" idx="11"/>
          </p:nvPr>
        </p:nvSpPr>
        <p:spPr/>
        <p:txBody>
          <a:bodyPr/>
          <a:lstStyle/>
          <a:p>
            <a:r>
              <a:rPr lang="en-IN" smtClean="0"/>
              <a:t>Parallel Programming Platforms</a:t>
            </a:r>
            <a:endParaRPr lang="en-IN"/>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Box 3"/>
          <p:cNvSpPr txBox="1">
            <a:spLocks noChangeArrowheads="1"/>
          </p:cNvSpPr>
          <p:nvPr/>
        </p:nvSpPr>
        <p:spPr bwMode="auto">
          <a:xfrm>
            <a:off x="476250" y="476250"/>
            <a:ext cx="344767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b="1">
                <a:solidFill>
                  <a:schemeClr val="hlink"/>
                </a:solidFill>
                <a:latin typeface="Arial" panose="020B0604020202020204" pitchFamily="34" charset="0"/>
              </a:defRPr>
            </a:lvl1pPr>
            <a:lvl2pPr marL="742950" indent="-285750">
              <a:defRPr sz="1600" b="1">
                <a:solidFill>
                  <a:schemeClr val="hlink"/>
                </a:solidFill>
                <a:latin typeface="Arial" panose="020B0604020202020204" pitchFamily="34" charset="0"/>
              </a:defRPr>
            </a:lvl2pPr>
            <a:lvl3pPr marL="1143000" indent="-228600">
              <a:defRPr sz="1600" b="1">
                <a:solidFill>
                  <a:schemeClr val="hlink"/>
                </a:solidFill>
                <a:latin typeface="Arial" panose="020B0604020202020204" pitchFamily="34" charset="0"/>
              </a:defRPr>
            </a:lvl3pPr>
            <a:lvl4pPr marL="1600200" indent="-228600">
              <a:defRPr sz="1600" b="1">
                <a:solidFill>
                  <a:schemeClr val="hlink"/>
                </a:solidFill>
                <a:latin typeface="Arial" panose="020B0604020202020204" pitchFamily="34" charset="0"/>
              </a:defRPr>
            </a:lvl4pPr>
            <a:lvl5pPr marL="2057400" indent="-228600">
              <a:defRPr sz="1600" b="1">
                <a:solidFill>
                  <a:schemeClr val="hlink"/>
                </a:solidFill>
                <a:latin typeface="Arial" panose="020B0604020202020204" pitchFamily="34" charset="0"/>
              </a:defRPr>
            </a:lvl5pPr>
            <a:lvl6pPr marL="2514600" indent="-228600" eaLnBrk="0" fontAlgn="base" hangingPunct="0">
              <a:spcBef>
                <a:spcPct val="50000"/>
              </a:spcBef>
              <a:spcAft>
                <a:spcPct val="0"/>
              </a:spcAft>
              <a:defRPr sz="1600" b="1">
                <a:solidFill>
                  <a:schemeClr val="hlink"/>
                </a:solidFill>
                <a:latin typeface="Arial" panose="020B0604020202020204" pitchFamily="34" charset="0"/>
              </a:defRPr>
            </a:lvl6pPr>
            <a:lvl7pPr marL="2971800" indent="-228600" eaLnBrk="0" fontAlgn="base" hangingPunct="0">
              <a:spcBef>
                <a:spcPct val="50000"/>
              </a:spcBef>
              <a:spcAft>
                <a:spcPct val="0"/>
              </a:spcAft>
              <a:defRPr sz="1600" b="1">
                <a:solidFill>
                  <a:schemeClr val="hlink"/>
                </a:solidFill>
                <a:latin typeface="Arial" panose="020B0604020202020204" pitchFamily="34" charset="0"/>
              </a:defRPr>
            </a:lvl7pPr>
            <a:lvl8pPr marL="3429000" indent="-228600" eaLnBrk="0" fontAlgn="base" hangingPunct="0">
              <a:spcBef>
                <a:spcPct val="50000"/>
              </a:spcBef>
              <a:spcAft>
                <a:spcPct val="0"/>
              </a:spcAft>
              <a:defRPr sz="1600" b="1">
                <a:solidFill>
                  <a:schemeClr val="hlink"/>
                </a:solidFill>
                <a:latin typeface="Arial" panose="020B0604020202020204" pitchFamily="34" charset="0"/>
              </a:defRPr>
            </a:lvl8pPr>
            <a:lvl9pPr marL="3886200" indent="-228600" eaLnBrk="0" fontAlgn="base" hangingPunct="0">
              <a:spcBef>
                <a:spcPct val="50000"/>
              </a:spcBef>
              <a:spcAft>
                <a:spcPct val="0"/>
              </a:spcAft>
              <a:defRPr sz="1600" b="1">
                <a:solidFill>
                  <a:schemeClr val="hlink"/>
                </a:solidFill>
                <a:latin typeface="Arial" panose="020B0604020202020204" pitchFamily="34" charset="0"/>
              </a:defRPr>
            </a:lvl9pPr>
          </a:lstStyle>
          <a:p>
            <a:r>
              <a:rPr lang="en-US" sz="3200" dirty="0" smtClean="0"/>
              <a:t>    Outline</a:t>
            </a:r>
            <a:r>
              <a:rPr lang="en-US" sz="3200" dirty="0"/>
              <a:t>:</a:t>
            </a:r>
            <a:endParaRPr lang="en-US" sz="3200" dirty="0"/>
          </a:p>
          <a:p>
            <a:r>
              <a:rPr lang="en-US" dirty="0" smtClean="0"/>
              <a:t> </a:t>
            </a:r>
            <a:endParaRPr lang="en-US" dirty="0"/>
          </a:p>
        </p:txBody>
      </p:sp>
      <p:sp>
        <p:nvSpPr>
          <p:cNvPr id="4" name="TextBox 3"/>
          <p:cNvSpPr txBox="1"/>
          <p:nvPr/>
        </p:nvSpPr>
        <p:spPr>
          <a:xfrm>
            <a:off x="690414" y="1124744"/>
            <a:ext cx="7996386" cy="4401205"/>
          </a:xfrm>
          <a:prstGeom prst="rect">
            <a:avLst/>
          </a:prstGeom>
          <a:noFill/>
        </p:spPr>
        <p:txBody>
          <a:bodyPr wrap="square">
            <a:spAutoFit/>
          </a:bodyPr>
          <a:lstStyle/>
          <a:p>
            <a:pPr>
              <a:defRPr/>
            </a:pPr>
            <a:r>
              <a:rPr lang="en-US" sz="2800" dirty="0">
                <a:solidFill>
                  <a:schemeClr val="bg1">
                    <a:lumMod val="75000"/>
                  </a:schemeClr>
                </a:solidFill>
                <a:latin typeface="Arial" panose="020B0604020202020204" pitchFamily="34" charset="0"/>
                <a:cs typeface="Arial" panose="020B0604020202020204" pitchFamily="34" charset="0"/>
              </a:rPr>
              <a:t>Introduction</a:t>
            </a:r>
            <a:endParaRPr lang="en-US" sz="2800" dirty="0">
              <a:solidFill>
                <a:schemeClr val="bg1">
                  <a:lumMod val="75000"/>
                </a:schemeClr>
              </a:solidFill>
              <a:latin typeface="Arial" panose="020B0604020202020204" pitchFamily="34" charset="0"/>
              <a:cs typeface="Arial" panose="020B0604020202020204" pitchFamily="34" charset="0"/>
            </a:endParaRPr>
          </a:p>
          <a:p>
            <a:pPr>
              <a:defRPr/>
            </a:pPr>
            <a:r>
              <a:rPr lang="en-US" sz="2800" dirty="0" smtClean="0">
                <a:solidFill>
                  <a:schemeClr val="bg1">
                    <a:lumMod val="75000"/>
                  </a:schemeClr>
                </a:solidFill>
                <a:latin typeface="Arial" panose="020B0604020202020204" pitchFamily="34" charset="0"/>
                <a:cs typeface="Arial" panose="020B0604020202020204" pitchFamily="34" charset="0"/>
              </a:rPr>
              <a:t>Classes </a:t>
            </a:r>
            <a:r>
              <a:rPr lang="en-US" sz="2800" dirty="0">
                <a:solidFill>
                  <a:schemeClr val="bg1">
                    <a:lumMod val="75000"/>
                  </a:schemeClr>
                </a:solidFill>
                <a:latin typeface="Arial" panose="020B0604020202020204" pitchFamily="34" charset="0"/>
                <a:cs typeface="Arial" panose="020B0604020202020204" pitchFamily="34" charset="0"/>
              </a:rPr>
              <a:t>of Computers</a:t>
            </a:r>
            <a:endParaRPr lang="en-US" sz="2800" dirty="0">
              <a:solidFill>
                <a:schemeClr val="bg1">
                  <a:lumMod val="75000"/>
                </a:schemeClr>
              </a:solidFill>
              <a:latin typeface="Arial" panose="020B0604020202020204" pitchFamily="34" charset="0"/>
              <a:cs typeface="Arial" panose="020B0604020202020204" pitchFamily="34" charset="0"/>
            </a:endParaRPr>
          </a:p>
          <a:p>
            <a:pPr>
              <a:defRPr/>
            </a:pPr>
            <a:r>
              <a:rPr lang="en-US" sz="2800" dirty="0" smtClean="0">
                <a:solidFill>
                  <a:srgbClr val="FF0000"/>
                </a:solidFill>
                <a:latin typeface="Arial" panose="020B0604020202020204" pitchFamily="34" charset="0"/>
                <a:cs typeface="Arial" panose="020B0604020202020204" pitchFamily="34" charset="0"/>
              </a:rPr>
              <a:t>Defining Computer </a:t>
            </a:r>
            <a:r>
              <a:rPr lang="en-US" sz="2800" dirty="0">
                <a:solidFill>
                  <a:srgbClr val="FF0000"/>
                </a:solidFill>
                <a:latin typeface="Arial" panose="020B0604020202020204" pitchFamily="34" charset="0"/>
                <a:cs typeface="Arial" panose="020B0604020202020204" pitchFamily="34" charset="0"/>
              </a:rPr>
              <a:t>Architecture</a:t>
            </a:r>
            <a:endParaRPr lang="en-US" sz="2800" dirty="0">
              <a:solidFill>
                <a:srgbClr val="FF0000"/>
              </a:solidFill>
              <a:latin typeface="Arial" panose="020B0604020202020204" pitchFamily="34" charset="0"/>
              <a:cs typeface="Arial" panose="020B0604020202020204" pitchFamily="34" charset="0"/>
            </a:endParaRPr>
          </a:p>
          <a:p>
            <a:pPr>
              <a:defRPr/>
            </a:pPr>
            <a:r>
              <a:rPr lang="en-US" sz="2800" dirty="0">
                <a:solidFill>
                  <a:schemeClr val="bg1">
                    <a:lumMod val="75000"/>
                  </a:schemeClr>
                </a:solidFill>
                <a:latin typeface="Arial" panose="020B0604020202020204" pitchFamily="34" charset="0"/>
                <a:cs typeface="Arial" panose="020B0604020202020204" pitchFamily="34" charset="0"/>
              </a:rPr>
              <a:t>Trends in Technology</a:t>
            </a:r>
            <a:endParaRPr lang="en-US" sz="2800" dirty="0">
              <a:solidFill>
                <a:schemeClr val="bg1">
                  <a:lumMod val="75000"/>
                </a:schemeClr>
              </a:solidFill>
              <a:latin typeface="Arial" panose="020B0604020202020204" pitchFamily="34" charset="0"/>
              <a:cs typeface="Arial" panose="020B0604020202020204" pitchFamily="34" charset="0"/>
            </a:endParaRPr>
          </a:p>
          <a:p>
            <a:pPr>
              <a:defRPr/>
            </a:pPr>
            <a:r>
              <a:rPr lang="en-US" sz="2800" dirty="0">
                <a:solidFill>
                  <a:schemeClr val="bg1">
                    <a:lumMod val="75000"/>
                  </a:schemeClr>
                </a:solidFill>
                <a:latin typeface="Arial" panose="020B0604020202020204" pitchFamily="34" charset="0"/>
                <a:cs typeface="Arial" panose="020B0604020202020204" pitchFamily="34" charset="0"/>
              </a:rPr>
              <a:t>Power in Integrated Circuits</a:t>
            </a:r>
            <a:endParaRPr lang="en-US" sz="2800" dirty="0">
              <a:solidFill>
                <a:schemeClr val="bg1">
                  <a:lumMod val="75000"/>
                </a:schemeClr>
              </a:solidFill>
              <a:latin typeface="Arial" panose="020B0604020202020204" pitchFamily="34" charset="0"/>
              <a:cs typeface="Arial" panose="020B0604020202020204" pitchFamily="34" charset="0"/>
            </a:endParaRPr>
          </a:p>
          <a:p>
            <a:pPr>
              <a:defRPr/>
            </a:pPr>
            <a:r>
              <a:rPr lang="en-US" sz="2800" dirty="0">
                <a:solidFill>
                  <a:schemeClr val="bg1">
                    <a:lumMod val="75000"/>
                  </a:schemeClr>
                </a:solidFill>
                <a:latin typeface="Arial" panose="020B0604020202020204" pitchFamily="34" charset="0"/>
                <a:cs typeface="Arial" panose="020B0604020202020204" pitchFamily="34" charset="0"/>
              </a:rPr>
              <a:t>Trends in Cost</a:t>
            </a:r>
            <a:endParaRPr lang="en-US" sz="2800" dirty="0">
              <a:solidFill>
                <a:schemeClr val="bg1">
                  <a:lumMod val="75000"/>
                </a:schemeClr>
              </a:solidFill>
              <a:latin typeface="Arial" panose="020B0604020202020204" pitchFamily="34" charset="0"/>
              <a:cs typeface="Arial" panose="020B0604020202020204" pitchFamily="34" charset="0"/>
            </a:endParaRPr>
          </a:p>
          <a:p>
            <a:pPr>
              <a:defRPr/>
            </a:pPr>
            <a:r>
              <a:rPr lang="en-US" sz="2800" dirty="0">
                <a:solidFill>
                  <a:schemeClr val="bg1">
                    <a:lumMod val="75000"/>
                  </a:schemeClr>
                </a:solidFill>
                <a:latin typeface="Arial" panose="020B0604020202020204" pitchFamily="34" charset="0"/>
                <a:cs typeface="Arial" panose="020B0604020202020204" pitchFamily="34" charset="0"/>
              </a:rPr>
              <a:t>Dependability </a:t>
            </a:r>
            <a:endParaRPr lang="en-US" sz="2800" dirty="0">
              <a:solidFill>
                <a:schemeClr val="bg1">
                  <a:lumMod val="75000"/>
                </a:schemeClr>
              </a:solidFill>
              <a:latin typeface="Arial" panose="020B0604020202020204" pitchFamily="34" charset="0"/>
              <a:cs typeface="Arial" panose="020B0604020202020204" pitchFamily="34" charset="0"/>
            </a:endParaRPr>
          </a:p>
          <a:p>
            <a:pPr>
              <a:defRPr/>
            </a:pPr>
            <a:r>
              <a:rPr lang="en-US" sz="2800" dirty="0" smtClean="0">
                <a:solidFill>
                  <a:schemeClr val="bg1">
                    <a:lumMod val="75000"/>
                  </a:schemeClr>
                </a:solidFill>
                <a:latin typeface="Arial" panose="020B0604020202020204" pitchFamily="34" charset="0"/>
                <a:cs typeface="Arial" panose="020B0604020202020204" pitchFamily="34" charset="0"/>
              </a:rPr>
              <a:t>Performance</a:t>
            </a:r>
            <a:endParaRPr lang="en-US" sz="2800" dirty="0" smtClean="0">
              <a:solidFill>
                <a:schemeClr val="bg1">
                  <a:lumMod val="75000"/>
                </a:schemeClr>
              </a:solidFill>
              <a:latin typeface="Arial" panose="020B0604020202020204" pitchFamily="34" charset="0"/>
              <a:cs typeface="Arial" panose="020B0604020202020204" pitchFamily="34" charset="0"/>
            </a:endParaRPr>
          </a:p>
          <a:p>
            <a:pPr>
              <a:defRPr/>
            </a:pPr>
            <a:r>
              <a:rPr lang="en-US" sz="2800" dirty="0">
                <a:solidFill>
                  <a:schemeClr val="bg1">
                    <a:lumMod val="65000"/>
                  </a:schemeClr>
                </a:solidFill>
                <a:latin typeface="Times New Roman" panose="02020603050405020304" pitchFamily="18" charset="0"/>
                <a:cs typeface="Times New Roman" panose="02020603050405020304" pitchFamily="18" charset="0"/>
              </a:rPr>
              <a:t>Quantitative Principles of computer design</a:t>
            </a:r>
            <a:r>
              <a:rPr lang="en-US" sz="2800" b="1" dirty="0">
                <a:solidFill>
                  <a:schemeClr val="bg1">
                    <a:lumMod val="65000"/>
                  </a:schemeClr>
                </a:solidFill>
                <a:latin typeface="Times New Roman" panose="02020603050405020304" pitchFamily="18" charset="0"/>
                <a:cs typeface="Times New Roman" panose="02020603050405020304" pitchFamily="18" charset="0"/>
              </a:rPr>
              <a:t> </a:t>
            </a:r>
            <a:endParaRPr lang="en-US" sz="2800" b="1" dirty="0">
              <a:solidFill>
                <a:schemeClr val="bg1">
                  <a:lumMod val="65000"/>
                </a:schemeClr>
              </a:solidFill>
              <a:latin typeface="Times New Roman" panose="02020603050405020304" pitchFamily="18" charset="0"/>
              <a:cs typeface="Times New Roman" panose="02020603050405020304" pitchFamily="18" charset="0"/>
            </a:endParaRPr>
          </a:p>
          <a:p>
            <a:pPr>
              <a:defRPr/>
            </a:pPr>
            <a:r>
              <a:rPr lang="en-US" sz="2800" dirty="0" smtClean="0">
                <a:solidFill>
                  <a:schemeClr val="bg1">
                    <a:lumMod val="75000"/>
                  </a:schemeClr>
                </a:solidFill>
                <a:latin typeface="Arial" panose="020B0604020202020204" pitchFamily="34" charset="0"/>
                <a:cs typeface="Arial" panose="020B0604020202020204" pitchFamily="34" charset="0"/>
              </a:rPr>
              <a:t> </a:t>
            </a:r>
            <a:endParaRPr lang="en-US" sz="2800" dirty="0">
              <a:solidFill>
                <a:schemeClr val="bg1">
                  <a:lumMod val="75000"/>
                </a:schemeClr>
              </a:solidFill>
              <a:latin typeface="Arial" panose="020B0604020202020204" pitchFamily="34" charset="0"/>
              <a:cs typeface="Arial" panose="020B0604020202020204" pitchFamily="34" charset="0"/>
            </a:endParaRPr>
          </a:p>
        </p:txBody>
      </p:sp>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3528" y="831491"/>
            <a:ext cx="8640960" cy="5262979"/>
          </a:xfrm>
          <a:prstGeom prst="rect">
            <a:avLst/>
          </a:prstGeom>
          <a:noFill/>
        </p:spPr>
        <p:txBody>
          <a:bodyPr wrap="square">
            <a:spAutoFit/>
          </a:bodyPr>
          <a:lstStyle/>
          <a:p>
            <a:pPr marL="457200" indent="-457200">
              <a:buFont typeface="+mj-lt"/>
              <a:buAutoNum type="arabicPeriod"/>
              <a:defRPr/>
            </a:pPr>
            <a:r>
              <a:rPr lang="en-US" sz="2400" dirty="0" smtClean="0"/>
              <a:t>Computer business increased due to mass production of Microprocessor.</a:t>
            </a:r>
            <a:endParaRPr lang="en-US" sz="2400" dirty="0" smtClean="0"/>
          </a:p>
          <a:p>
            <a:pPr marL="457200" indent="-457200">
              <a:buFont typeface="+mj-lt"/>
              <a:buAutoNum type="arabicPeriod"/>
              <a:defRPr/>
            </a:pPr>
            <a:endParaRPr lang="en-US" sz="2400" dirty="0"/>
          </a:p>
          <a:p>
            <a:pPr marL="457200" indent="-457200">
              <a:buFont typeface="+mj-lt"/>
              <a:buAutoNum type="arabicPeriod"/>
              <a:defRPr/>
            </a:pPr>
            <a:r>
              <a:rPr lang="en-US" sz="2400" dirty="0" smtClean="0"/>
              <a:t>Making programing machine independent by eliminating assembly level programing.</a:t>
            </a:r>
            <a:endParaRPr lang="en-US" sz="2400" dirty="0" smtClean="0"/>
          </a:p>
          <a:p>
            <a:pPr marL="457200" indent="-457200">
              <a:buFont typeface="+mj-lt"/>
              <a:buAutoNum type="arabicPeriod"/>
              <a:defRPr/>
            </a:pPr>
            <a:endParaRPr lang="en-US" sz="2400" dirty="0"/>
          </a:p>
          <a:p>
            <a:pPr marL="457200" indent="-457200">
              <a:buFont typeface="+mj-lt"/>
              <a:buAutoNum type="arabicPeriod"/>
              <a:defRPr/>
            </a:pPr>
            <a:r>
              <a:rPr lang="en-US" sz="2400" dirty="0" smtClean="0"/>
              <a:t>Bringing Operating system, to ease the operation and lowering the cost and risk of bringing out new architecture.</a:t>
            </a:r>
            <a:endParaRPr lang="en-US" sz="2400" dirty="0" smtClean="0"/>
          </a:p>
          <a:p>
            <a:pPr marL="457200" indent="-457200">
              <a:buFont typeface="+mj-lt"/>
              <a:buAutoNum type="arabicPeriod"/>
              <a:defRPr/>
            </a:pPr>
            <a:endParaRPr lang="en-US" sz="2400" dirty="0"/>
          </a:p>
          <a:p>
            <a:pPr marL="457200" indent="-457200">
              <a:buFont typeface="+mj-lt"/>
              <a:buAutoNum type="arabicPeriod"/>
              <a:defRPr/>
            </a:pPr>
            <a:r>
              <a:rPr lang="en-US" sz="2400" dirty="0" smtClean="0"/>
              <a:t>RISC  (Reduced Instruction Set Computer) architecture was brought that make simpler instructions.  This increased the speed of operation by exploiting instruction level parallelism.  </a:t>
            </a:r>
            <a:endParaRPr lang="en-US" sz="2400" dirty="0" smtClean="0"/>
          </a:p>
          <a:p>
            <a:pPr marL="457200" indent="-457200">
              <a:buFont typeface="+mj-lt"/>
              <a:buAutoNum type="arabicPeriod"/>
              <a:defRPr/>
            </a:pPr>
            <a:endParaRPr lang="en-US" sz="2400" dirty="0"/>
          </a:p>
          <a:p>
            <a:pPr marL="457200" indent="-457200">
              <a:buFont typeface="+mj-lt"/>
              <a:buAutoNum type="arabicPeriod"/>
              <a:defRPr/>
            </a:pPr>
            <a:r>
              <a:rPr lang="en-US" sz="2400" dirty="0" smtClean="0"/>
              <a:t>The Caches improved the speed of operation.</a:t>
            </a:r>
            <a:endParaRPr lang="en-IN" sz="2400" dirty="0"/>
          </a:p>
        </p:txBody>
      </p:sp>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
        <p:nvSpPr>
          <p:cNvPr id="3" name="TextBox 2"/>
          <p:cNvSpPr txBox="1"/>
          <p:nvPr/>
        </p:nvSpPr>
        <p:spPr>
          <a:xfrm>
            <a:off x="1331640" y="188640"/>
            <a:ext cx="6840760" cy="461665"/>
          </a:xfrm>
          <a:prstGeom prst="rect">
            <a:avLst/>
          </a:prstGeom>
          <a:noFill/>
        </p:spPr>
        <p:txBody>
          <a:bodyPr wrap="square" rtlCol="0">
            <a:spAutoFit/>
          </a:bodyPr>
          <a:lstStyle/>
          <a:p>
            <a:r>
              <a:rPr lang="en-IN" sz="2400" b="1" dirty="0" smtClean="0">
                <a:solidFill>
                  <a:srgbClr val="FF0000"/>
                </a:solidFill>
                <a:latin typeface="Times New Roman" panose="02020603050405020304" pitchFamily="18" charset="0"/>
                <a:cs typeface="Times New Roman" panose="02020603050405020304" pitchFamily="18" charset="0"/>
              </a:rPr>
              <a:t>Why computer became so famous?</a:t>
            </a:r>
            <a:endParaRPr lang="en-IN" sz="2400" b="1"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r>
              <a:rPr lang="en-US" dirty="0" smtClean="0"/>
              <a:t>Copyright © 2012, Elsevier Inc. All rights reserved.</a:t>
            </a:r>
            <a:endParaRPr lang="en-AU" dirty="0"/>
          </a:p>
        </p:txBody>
      </p:sp>
      <p:sp>
        <p:nvSpPr>
          <p:cNvPr id="242690" name="Rectangle 2"/>
          <p:cNvSpPr>
            <a:spLocks noGrp="1" noChangeArrowheads="1"/>
          </p:cNvSpPr>
          <p:nvPr>
            <p:ph type="title"/>
          </p:nvPr>
        </p:nvSpPr>
        <p:spPr>
          <a:xfrm>
            <a:off x="496619" y="33239"/>
            <a:ext cx="8229600" cy="562074"/>
          </a:xfrm>
        </p:spPr>
        <p:txBody>
          <a:bodyPr>
            <a:normAutofit fontScale="90000"/>
          </a:bodyPr>
          <a:lstStyle/>
          <a:p>
            <a:r>
              <a:rPr lang="en-US" dirty="0" smtClean="0">
                <a:solidFill>
                  <a:srgbClr val="FF0000"/>
                </a:solidFill>
              </a:rPr>
              <a:t>   Defining Computer Architecture</a:t>
            </a:r>
            <a:endParaRPr lang="en-AU" dirty="0">
              <a:solidFill>
                <a:srgbClr val="FF0000"/>
              </a:solidFill>
            </a:endParaRPr>
          </a:p>
        </p:txBody>
      </p:sp>
      <p:sp>
        <p:nvSpPr>
          <p:cNvPr id="242693" name="Text Box 5"/>
          <p:cNvSpPr txBox="1">
            <a:spLocks noChangeArrowheads="1"/>
          </p:cNvSpPr>
          <p:nvPr/>
        </p:nvSpPr>
        <p:spPr bwMode="auto">
          <a:xfrm rot="5400000">
            <a:off x="7265279" y="1511893"/>
            <a:ext cx="3390736" cy="369332"/>
          </a:xfrm>
          <a:prstGeom prst="rect">
            <a:avLst/>
          </a:prstGeom>
          <a:solidFill>
            <a:srgbClr val="C0C0C0"/>
          </a:solidFill>
          <a:ln w="9525">
            <a:noFill/>
            <a:miter lim="800000"/>
          </a:ln>
          <a:effectLst/>
        </p:spPr>
        <p:txBody>
          <a:bodyPr wrap="none">
            <a:spAutoFit/>
          </a:bodyPr>
          <a:lstStyle/>
          <a:p>
            <a:pPr eaLnBrk="0" hangingPunct="0">
              <a:spcBef>
                <a:spcPct val="0"/>
              </a:spcBef>
              <a:buClrTx/>
              <a:buSzTx/>
              <a:buFontTx/>
              <a:buNone/>
            </a:pPr>
            <a:r>
              <a:rPr lang="en-US" sz="1800" dirty="0" smtClean="0">
                <a:solidFill>
                  <a:srgbClr val="0066FF"/>
                </a:solidFill>
                <a:latin typeface="Arial" panose="020B0604020202020204" pitchFamily="34" charset="0"/>
              </a:rPr>
              <a:t>Defining Computer Architecture</a:t>
            </a:r>
            <a:endParaRPr lang="en-US" sz="1800" dirty="0">
              <a:solidFill>
                <a:srgbClr val="0066FF"/>
              </a:solidFill>
              <a:latin typeface="Arial" panose="020B0604020202020204" pitchFamily="34" charset="0"/>
            </a:endParaRPr>
          </a:p>
        </p:txBody>
      </p:sp>
      <p:pic>
        <p:nvPicPr>
          <p:cNvPr id="6" name="Picture 5"/>
          <p:cNvPicPr/>
          <p:nvPr/>
        </p:nvPicPr>
        <p:blipFill>
          <a:blip r:embed="rId1" cstate="print"/>
          <a:srcRect/>
          <a:stretch>
            <a:fillRect/>
          </a:stretch>
        </p:blipFill>
        <p:spPr bwMode="auto">
          <a:xfrm>
            <a:off x="0" y="0"/>
            <a:ext cx="684213" cy="595313"/>
          </a:xfrm>
          <a:prstGeom prst="rect">
            <a:avLst/>
          </a:prstGeom>
          <a:noFill/>
          <a:ln w="9525">
            <a:noFill/>
            <a:miter lim="800000"/>
            <a:headEnd/>
            <a:tailEnd/>
          </a:ln>
        </p:spPr>
      </p:pic>
      <p:sp>
        <p:nvSpPr>
          <p:cNvPr id="3" name="TextBox 2"/>
          <p:cNvSpPr txBox="1"/>
          <p:nvPr/>
        </p:nvSpPr>
        <p:spPr>
          <a:xfrm>
            <a:off x="323528" y="764704"/>
            <a:ext cx="8402691" cy="5632311"/>
          </a:xfrm>
          <a:prstGeom prst="rect">
            <a:avLst/>
          </a:prstGeom>
          <a:noFill/>
        </p:spPr>
        <p:txBody>
          <a:bodyPr wrap="square" rtlCol="0">
            <a:spAutoFit/>
          </a:bodyPr>
          <a:lstStyle/>
          <a:p>
            <a:r>
              <a:rPr lang="en-IN" sz="2400" dirty="0" smtClean="0">
                <a:latin typeface="Times New Roman" panose="02020603050405020304" pitchFamily="18" charset="0"/>
                <a:cs typeface="Times New Roman" panose="02020603050405020304" pitchFamily="18" charset="0"/>
              </a:rPr>
              <a:t>There are many factors for determining what attributes are important for a new computer. First factor to be considered are:</a:t>
            </a:r>
            <a:endParaRPr lang="en-IN" sz="2400" dirty="0" smtClean="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400" dirty="0" smtClean="0">
                <a:latin typeface="Times New Roman" panose="02020603050405020304" pitchFamily="18" charset="0"/>
                <a:cs typeface="Times New Roman" panose="02020603050405020304" pitchFamily="18" charset="0"/>
              </a:rPr>
              <a:t>Maximize performance</a:t>
            </a:r>
            <a:endParaRPr lang="en-IN" sz="2400" dirty="0" smtClean="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IN" sz="2400" dirty="0" smtClean="0">
                <a:latin typeface="Times New Roman" panose="02020603050405020304" pitchFamily="18" charset="0"/>
                <a:cs typeface="Times New Roman" panose="02020603050405020304" pitchFamily="18" charset="0"/>
              </a:rPr>
              <a:t>Energy efficient</a:t>
            </a:r>
            <a:endParaRPr lang="en-IN" sz="2400" dirty="0" smtClean="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IN" sz="2400" dirty="0" smtClean="0">
                <a:latin typeface="Times New Roman" panose="02020603050405020304" pitchFamily="18" charset="0"/>
                <a:cs typeface="Times New Roman" panose="02020603050405020304" pitchFamily="18" charset="0"/>
              </a:rPr>
              <a:t>Low Power consumption</a:t>
            </a:r>
            <a:endParaRPr lang="en-IN" sz="2400" dirty="0" smtClean="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IN" sz="2400" dirty="0" smtClean="0">
                <a:latin typeface="Times New Roman" panose="02020603050405020304" pitchFamily="18" charset="0"/>
                <a:cs typeface="Times New Roman" panose="02020603050405020304" pitchFamily="18" charset="0"/>
              </a:rPr>
              <a:t>Low cost</a:t>
            </a:r>
            <a:endParaRPr lang="en-IN" sz="2400" dirty="0" smtClean="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IN" sz="2400" dirty="0" smtClean="0">
                <a:latin typeface="Times New Roman" panose="02020603050405020304" pitchFamily="18" charset="0"/>
                <a:cs typeface="Times New Roman" panose="02020603050405020304" pitchFamily="18" charset="0"/>
              </a:rPr>
              <a:t>Easily available</a:t>
            </a:r>
            <a:endParaRPr lang="en-IN"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The achieve the above factors there are many aspects that include-</a:t>
            </a:r>
            <a:endParaRPr lang="en-IN" sz="2400" dirty="0" smtClean="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pPr marL="914400" lvl="1" indent="-457200">
              <a:buFont typeface="+mj-lt"/>
              <a:buAutoNum type="arabicPeriod"/>
            </a:pPr>
            <a:r>
              <a:rPr lang="en-IN" sz="2400" dirty="0" smtClean="0">
                <a:latin typeface="Times New Roman" panose="02020603050405020304" pitchFamily="18" charset="0"/>
                <a:cs typeface="Times New Roman" panose="02020603050405020304" pitchFamily="18" charset="0"/>
              </a:rPr>
              <a:t>What are the instructions set?</a:t>
            </a:r>
            <a:endParaRPr lang="en-IN" sz="2400" dirty="0" smtClean="0">
              <a:latin typeface="Times New Roman" panose="02020603050405020304" pitchFamily="18" charset="0"/>
              <a:cs typeface="Times New Roman" panose="02020603050405020304" pitchFamily="18" charset="0"/>
            </a:endParaRPr>
          </a:p>
          <a:p>
            <a:pPr marL="914400" lvl="1" indent="-457200">
              <a:buFont typeface="+mj-lt"/>
              <a:buAutoNum type="arabicPeriod"/>
            </a:pPr>
            <a:r>
              <a:rPr lang="en-IN" sz="2400" dirty="0" smtClean="0">
                <a:latin typeface="Times New Roman" panose="02020603050405020304" pitchFamily="18" charset="0"/>
                <a:cs typeface="Times New Roman" panose="02020603050405020304" pitchFamily="18" charset="0"/>
              </a:rPr>
              <a:t>What the functional blocks required?</a:t>
            </a:r>
            <a:endParaRPr lang="en-IN" sz="2400" dirty="0" smtClean="0">
              <a:latin typeface="Times New Roman" panose="02020603050405020304" pitchFamily="18" charset="0"/>
              <a:cs typeface="Times New Roman" panose="02020603050405020304" pitchFamily="18" charset="0"/>
            </a:endParaRPr>
          </a:p>
          <a:p>
            <a:pPr marL="914400" lvl="1" indent="-457200">
              <a:buFont typeface="+mj-lt"/>
              <a:buAutoNum type="arabicPeriod"/>
            </a:pPr>
            <a:r>
              <a:rPr lang="en-IN" sz="2400" dirty="0" smtClean="0">
                <a:latin typeface="Times New Roman" panose="02020603050405020304" pitchFamily="18" charset="0"/>
                <a:cs typeface="Times New Roman" panose="02020603050405020304" pitchFamily="18" charset="0"/>
              </a:rPr>
              <a:t>How to optimize the circuit? (Use integrated circuit design)</a:t>
            </a:r>
            <a:endParaRPr lang="en-IN" sz="2400" dirty="0" smtClean="0">
              <a:latin typeface="Times New Roman" panose="02020603050405020304" pitchFamily="18" charset="0"/>
              <a:cs typeface="Times New Roman" panose="02020603050405020304" pitchFamily="18" charset="0"/>
            </a:endParaRPr>
          </a:p>
          <a:p>
            <a:pPr marL="914400" lvl="1" indent="-457200">
              <a:buFont typeface="+mj-lt"/>
              <a:buAutoNum type="arabicPeriod"/>
            </a:pPr>
            <a:r>
              <a:rPr lang="en-IN" sz="2400" dirty="0" smtClean="0">
                <a:latin typeface="Times New Roman" panose="02020603050405020304" pitchFamily="18" charset="0"/>
                <a:cs typeface="Times New Roman" panose="02020603050405020304" pitchFamily="18" charset="0"/>
              </a:rPr>
              <a:t>For what it is being implemented?</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
        <p:nvSpPr>
          <p:cNvPr id="4" name="TextBox 3"/>
          <p:cNvSpPr txBox="1"/>
          <p:nvPr/>
        </p:nvSpPr>
        <p:spPr>
          <a:xfrm>
            <a:off x="860612" y="620688"/>
            <a:ext cx="8031868" cy="5632311"/>
          </a:xfrm>
          <a:prstGeom prst="rect">
            <a:avLst/>
          </a:prstGeom>
          <a:noFill/>
        </p:spPr>
        <p:txBody>
          <a:bodyPr wrap="square" rtlCol="0">
            <a:spAutoFit/>
          </a:bodyPr>
          <a:lstStyle/>
          <a:p>
            <a:r>
              <a:rPr lang="en-IN" sz="2400" dirty="0" smtClean="0">
                <a:latin typeface="Times New Roman" panose="02020603050405020304" pitchFamily="18" charset="0"/>
                <a:cs typeface="Times New Roman" panose="02020603050405020304" pitchFamily="18" charset="0"/>
              </a:rPr>
              <a:t>The implementation may encompass</a:t>
            </a:r>
            <a:endParaRPr lang="en-IN" sz="2400" dirty="0" smtClean="0">
              <a:latin typeface="Times New Roman" panose="02020603050405020304" pitchFamily="18" charset="0"/>
              <a:cs typeface="Times New Roman" panose="02020603050405020304" pitchFamily="18" charset="0"/>
            </a:endParaRPr>
          </a:p>
          <a:p>
            <a:pPr marL="914400" lvl="1" indent="-457200">
              <a:buFont typeface="+mj-lt"/>
              <a:buAutoNum type="arabicPeriod"/>
            </a:pPr>
            <a:r>
              <a:rPr lang="en-IN" sz="2400" dirty="0" smtClean="0">
                <a:latin typeface="Times New Roman" panose="02020603050405020304" pitchFamily="18" charset="0"/>
                <a:cs typeface="Times New Roman" panose="02020603050405020304" pitchFamily="18" charset="0"/>
              </a:rPr>
              <a:t>Integrated circuit design.</a:t>
            </a:r>
            <a:endParaRPr lang="en-IN" sz="2400" dirty="0" smtClean="0">
              <a:latin typeface="Times New Roman" panose="02020603050405020304" pitchFamily="18" charset="0"/>
              <a:cs typeface="Times New Roman" panose="02020603050405020304" pitchFamily="18" charset="0"/>
            </a:endParaRPr>
          </a:p>
          <a:p>
            <a:pPr marL="914400" lvl="1" indent="-457200">
              <a:buFont typeface="+mj-lt"/>
              <a:buAutoNum type="arabicPeriod"/>
            </a:pPr>
            <a:r>
              <a:rPr lang="en-IN" sz="2400" dirty="0" smtClean="0">
                <a:latin typeface="Times New Roman" panose="02020603050405020304" pitchFamily="18" charset="0"/>
                <a:cs typeface="Times New Roman" panose="02020603050405020304" pitchFamily="18" charset="0"/>
              </a:rPr>
              <a:t>Packaging</a:t>
            </a:r>
            <a:endParaRPr lang="en-IN" sz="2400" dirty="0" smtClean="0">
              <a:latin typeface="Times New Roman" panose="02020603050405020304" pitchFamily="18" charset="0"/>
              <a:cs typeface="Times New Roman" panose="02020603050405020304" pitchFamily="18" charset="0"/>
            </a:endParaRPr>
          </a:p>
          <a:p>
            <a:pPr marL="914400" lvl="1" indent="-457200">
              <a:buFont typeface="+mj-lt"/>
              <a:buAutoNum type="arabicPeriod"/>
            </a:pPr>
            <a:r>
              <a:rPr lang="en-IN" sz="2400" dirty="0" smtClean="0">
                <a:latin typeface="Times New Roman" panose="02020603050405020304" pitchFamily="18" charset="0"/>
                <a:cs typeface="Times New Roman" panose="02020603050405020304" pitchFamily="18" charset="0"/>
              </a:rPr>
              <a:t>Power and cooling process</a:t>
            </a:r>
            <a:endParaRPr lang="en-IN" sz="2400" dirty="0">
              <a:latin typeface="Times New Roman" panose="02020603050405020304" pitchFamily="18" charset="0"/>
              <a:cs typeface="Times New Roman" panose="02020603050405020304" pitchFamily="18" charset="0"/>
            </a:endParaRPr>
          </a:p>
          <a:p>
            <a:pPr marL="914400" lvl="1" indent="-457200">
              <a:buFont typeface="+mj-lt"/>
              <a:buAutoNum type="arabicPeriod"/>
            </a:pPr>
            <a:endParaRPr lang="en-IN" sz="2400" dirty="0">
              <a:latin typeface="Times New Roman" panose="02020603050405020304" pitchFamily="18" charset="0"/>
              <a:cs typeface="Times New Roman" panose="02020603050405020304" pitchFamily="18" charset="0"/>
            </a:endParaRPr>
          </a:p>
          <a:p>
            <a:pPr marL="0" lvl="1"/>
            <a:r>
              <a:rPr lang="en-IN" sz="2400" b="1" dirty="0" smtClean="0">
                <a:latin typeface="Times New Roman" panose="02020603050405020304" pitchFamily="18" charset="0"/>
                <a:cs typeface="Times New Roman" panose="02020603050405020304" pitchFamily="18" charset="0"/>
              </a:rPr>
              <a:t>What knowledge need to be acquired for the above design?</a:t>
            </a:r>
            <a:endParaRPr lang="en-IN" sz="2400" b="1" dirty="0" smtClean="0">
              <a:latin typeface="Times New Roman" panose="02020603050405020304" pitchFamily="18" charset="0"/>
              <a:cs typeface="Times New Roman" panose="02020603050405020304" pitchFamily="18" charset="0"/>
            </a:endParaRPr>
          </a:p>
          <a:p>
            <a:pPr marL="0" lvl="1"/>
            <a:r>
              <a:rPr lang="en-IN" sz="2400" dirty="0" smtClean="0">
                <a:latin typeface="Times New Roman" panose="02020603050405020304" pitchFamily="18" charset="0"/>
                <a:cs typeface="Times New Roman" panose="02020603050405020304" pitchFamily="18" charset="0"/>
              </a:rPr>
              <a:t>	Familiarity of wide range of technologies starting from compilers and operating systems to logic design and packaging.   It is not restricted only to instruction set design.</a:t>
            </a:r>
            <a:endParaRPr lang="en-IN" sz="2400" dirty="0" smtClean="0">
              <a:latin typeface="Times New Roman" panose="02020603050405020304" pitchFamily="18" charset="0"/>
              <a:cs typeface="Times New Roman" panose="02020603050405020304" pitchFamily="18" charset="0"/>
            </a:endParaRPr>
          </a:p>
          <a:p>
            <a:pPr marL="0" lvl="1"/>
            <a:endParaRPr lang="en-IN" sz="2400" dirty="0">
              <a:latin typeface="Times New Roman" panose="02020603050405020304" pitchFamily="18" charset="0"/>
              <a:cs typeface="Times New Roman" panose="02020603050405020304" pitchFamily="18" charset="0"/>
            </a:endParaRPr>
          </a:p>
          <a:p>
            <a:pPr marL="0" lvl="1"/>
            <a:r>
              <a:rPr lang="en-IN" sz="2400" b="1" dirty="0" smtClean="0">
                <a:solidFill>
                  <a:srgbClr val="FF0000"/>
                </a:solidFill>
                <a:latin typeface="Times New Roman" panose="02020603050405020304" pitchFamily="18" charset="0"/>
                <a:cs typeface="Times New Roman" panose="02020603050405020304" pitchFamily="18" charset="0"/>
              </a:rPr>
              <a:t>Instruction Set Architecture: </a:t>
            </a:r>
            <a:r>
              <a:rPr lang="en-IN" sz="2400" b="1" dirty="0" smtClean="0">
                <a:latin typeface="Times New Roman" panose="02020603050405020304" pitchFamily="18" charset="0"/>
                <a:cs typeface="Times New Roman" panose="02020603050405020304" pitchFamily="18" charset="0"/>
              </a:rPr>
              <a:t>The Myopic View of Computer Architecture:</a:t>
            </a:r>
            <a:endParaRPr lang="en-IN" sz="2400" b="1" dirty="0" smtClean="0">
              <a:latin typeface="Times New Roman" panose="02020603050405020304" pitchFamily="18" charset="0"/>
              <a:cs typeface="Times New Roman" panose="02020603050405020304" pitchFamily="18" charset="0"/>
            </a:endParaRPr>
          </a:p>
          <a:p>
            <a:pPr marL="0" lvl="1"/>
            <a:endParaRPr lang="en-IN" sz="2400" dirty="0">
              <a:latin typeface="Times New Roman" panose="02020603050405020304" pitchFamily="18" charset="0"/>
              <a:cs typeface="Times New Roman" panose="02020603050405020304" pitchFamily="18" charset="0"/>
            </a:endParaRPr>
          </a:p>
          <a:p>
            <a:pPr marL="0" lvl="1"/>
            <a:r>
              <a:rPr lang="en-IN" sz="2400" b="1" dirty="0" smtClean="0">
                <a:solidFill>
                  <a:srgbClr val="FF0000"/>
                </a:solidFill>
                <a:latin typeface="Times New Roman" panose="02020603050405020304" pitchFamily="18" charset="0"/>
                <a:cs typeface="Times New Roman" panose="02020603050405020304" pitchFamily="18" charset="0"/>
              </a:rPr>
              <a:t>Instruction Set Architecture serves as the boundary between the software and hardware.</a:t>
            </a:r>
            <a:endParaRPr lang="en-IN" sz="2400" b="1" dirty="0" smtClean="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
        <p:nvSpPr>
          <p:cNvPr id="4" name="TextBox 3"/>
          <p:cNvSpPr txBox="1"/>
          <p:nvPr/>
        </p:nvSpPr>
        <p:spPr>
          <a:xfrm>
            <a:off x="860612" y="260648"/>
            <a:ext cx="8031868" cy="6370975"/>
          </a:xfrm>
          <a:prstGeom prst="rect">
            <a:avLst/>
          </a:prstGeom>
          <a:noFill/>
        </p:spPr>
        <p:txBody>
          <a:bodyPr wrap="square" rtlCol="0">
            <a:spAutoFit/>
          </a:bodyPr>
          <a:lstStyle/>
          <a:p>
            <a:r>
              <a:rPr lang="en-IN" sz="2400" b="1" dirty="0" smtClean="0">
                <a:solidFill>
                  <a:srgbClr val="FF0000"/>
                </a:solidFill>
                <a:latin typeface="Times New Roman" panose="02020603050405020304" pitchFamily="18" charset="0"/>
                <a:cs typeface="Times New Roman" panose="02020603050405020304" pitchFamily="18" charset="0"/>
              </a:rPr>
              <a:t>1. Classifying Instruction Set Architectures</a:t>
            </a:r>
            <a:endParaRPr lang="en-IN" sz="2400" b="1" dirty="0" smtClean="0">
              <a:solidFill>
                <a:srgbClr val="FF0000"/>
              </a:solidFill>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The Architecture differs based on the internal storage in a processor.  The major choices are </a:t>
            </a:r>
            <a:endParaRPr lang="en-IN" sz="2400" dirty="0" smtClean="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IN" sz="2400" dirty="0" smtClean="0">
                <a:latin typeface="Times New Roman" panose="02020603050405020304" pitchFamily="18" charset="0"/>
                <a:cs typeface="Times New Roman" panose="02020603050405020304" pitchFamily="18" charset="0"/>
              </a:rPr>
              <a:t>Stack</a:t>
            </a:r>
            <a:endParaRPr lang="en-IN" sz="2400" dirty="0" smtClean="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IN" sz="2400" dirty="0" smtClean="0">
                <a:latin typeface="Times New Roman" panose="02020603050405020304" pitchFamily="18" charset="0"/>
                <a:cs typeface="Times New Roman" panose="02020603050405020304" pitchFamily="18" charset="0"/>
              </a:rPr>
              <a:t>Accumulator or</a:t>
            </a:r>
            <a:endParaRPr lang="en-IN" sz="2400" dirty="0" smtClean="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IN" sz="2400" dirty="0" smtClean="0">
                <a:latin typeface="Times New Roman" panose="02020603050405020304" pitchFamily="18" charset="0"/>
                <a:cs typeface="Times New Roman" panose="02020603050405020304" pitchFamily="18" charset="0"/>
              </a:rPr>
              <a:t>A set of registers.</a:t>
            </a:r>
            <a:endParaRPr lang="en-IN" sz="2400" dirty="0" smtClean="0">
              <a:latin typeface="Times New Roman" panose="02020603050405020304" pitchFamily="18" charset="0"/>
              <a:cs typeface="Times New Roman" panose="02020603050405020304" pitchFamily="18" charset="0"/>
            </a:endParaRPr>
          </a:p>
          <a:p>
            <a:endParaRPr lang="en-IN" sz="2400" dirty="0" smtClean="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The operands are used to access the data for processing.  These operands may be named explicitly or implicitly.</a:t>
            </a:r>
            <a:endParaRPr lang="en-IN" sz="2400" dirty="0" smtClean="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r>
              <a:rPr lang="en-IN" sz="2400" b="1" dirty="0" smtClean="0">
                <a:latin typeface="Times New Roman" panose="02020603050405020304" pitchFamily="18" charset="0"/>
                <a:cs typeface="Times New Roman" panose="02020603050405020304" pitchFamily="18" charset="0"/>
              </a:rPr>
              <a:t>Stack Operands: </a:t>
            </a:r>
            <a:r>
              <a:rPr lang="en-IN" sz="2400" dirty="0" smtClean="0">
                <a:latin typeface="Times New Roman" panose="02020603050405020304" pitchFamily="18" charset="0"/>
                <a:cs typeface="Times New Roman" panose="02020603050405020304" pitchFamily="18" charset="0"/>
              </a:rPr>
              <a:t>These machines use top of the stack to store the operands.  Both the operands are implicit.</a:t>
            </a:r>
            <a:endParaRPr lang="en-IN" sz="2400" dirty="0" smtClean="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Example: ADD</a:t>
            </a:r>
            <a:endParaRPr lang="en-IN" sz="2400" dirty="0" smtClean="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The top of the stack has the second operand and bottom of the stack will have the second operand.</a:t>
            </a:r>
            <a:endParaRPr lang="en-IN" sz="2400" dirty="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
        <p:nvSpPr>
          <p:cNvPr id="4" name="TextBox 3"/>
          <p:cNvSpPr txBox="1"/>
          <p:nvPr/>
        </p:nvSpPr>
        <p:spPr>
          <a:xfrm>
            <a:off x="860612" y="206288"/>
            <a:ext cx="8031868" cy="1938992"/>
          </a:xfrm>
          <a:prstGeom prst="rect">
            <a:avLst/>
          </a:prstGeom>
          <a:noFill/>
        </p:spPr>
        <p:txBody>
          <a:bodyPr wrap="square" rtlCol="0">
            <a:spAutoFit/>
          </a:bodyPr>
          <a:lstStyle/>
          <a:p>
            <a:r>
              <a:rPr lang="en-IN" sz="2400" dirty="0" smtClean="0">
                <a:latin typeface="Times New Roman" panose="02020603050405020304" pitchFamily="18" charset="0"/>
                <a:cs typeface="Times New Roman" panose="02020603050405020304" pitchFamily="18" charset="0"/>
              </a:rPr>
              <a:t>When add is executed, the result will be as follows:</a:t>
            </a:r>
            <a:endParaRPr lang="en-IN" sz="2400" dirty="0" smtClean="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ADD</a:t>
            </a:r>
            <a:endParaRPr lang="en-IN" sz="2400" dirty="0" smtClean="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            (FFFE)   (FFFC) + (FFFE)       Memory content</a:t>
            </a:r>
            <a:endParaRPr lang="en-IN" sz="2400" dirty="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              TOS    =  TOS + (TOS +1) </a:t>
            </a:r>
            <a:endParaRPr lang="en-IN" sz="2400" dirty="0" smtClean="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            (New)              (Old)</a:t>
            </a:r>
            <a:endParaRPr lang="en-IN" sz="2400" dirty="0" smtClean="0">
              <a:latin typeface="Times New Roman" panose="02020603050405020304" pitchFamily="18" charset="0"/>
              <a:cs typeface="Times New Roman" panose="02020603050405020304" pitchFamily="18" charset="0"/>
            </a:endParaRPr>
          </a:p>
        </p:txBody>
      </p:sp>
      <p:graphicFrame>
        <p:nvGraphicFramePr>
          <p:cNvPr id="5" name="Table 4"/>
          <p:cNvGraphicFramePr>
            <a:graphicFrameLocks noGrp="1"/>
          </p:cNvGraphicFramePr>
          <p:nvPr/>
        </p:nvGraphicFramePr>
        <p:xfrm>
          <a:off x="1574089" y="2214846"/>
          <a:ext cx="1895872" cy="1854200"/>
        </p:xfrm>
        <a:graphic>
          <a:graphicData uri="http://schemas.openxmlformats.org/drawingml/2006/table">
            <a:tbl>
              <a:tblPr firstRow="1" bandRow="1">
                <a:tableStyleId>{5C22544A-7EE6-4342-B048-85BDC9FD1C3A}</a:tableStyleId>
              </a:tblPr>
              <a:tblGrid>
                <a:gridCol w="1895872"/>
              </a:tblGrid>
              <a:tr h="370840">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en-IN" dirty="0" smtClean="0"/>
                        <a:t>FULL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en-IN" dirty="0" smtClean="0"/>
                        <a:t>FULL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en-IN" dirty="0" smtClean="0"/>
                        <a:t>FULL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en-IN" dirty="0" smtClean="0"/>
                        <a:t>FULL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6" name="TextBox 5"/>
          <p:cNvSpPr txBox="1"/>
          <p:nvPr/>
        </p:nvSpPr>
        <p:spPr>
          <a:xfrm>
            <a:off x="3495113" y="3722946"/>
            <a:ext cx="1403176" cy="369332"/>
          </a:xfrm>
          <a:prstGeom prst="rect">
            <a:avLst/>
          </a:prstGeom>
          <a:noFill/>
        </p:spPr>
        <p:txBody>
          <a:bodyPr wrap="square" rtlCol="0">
            <a:spAutoFit/>
          </a:bodyPr>
          <a:lstStyle/>
          <a:p>
            <a:r>
              <a:rPr lang="en-IN" dirty="0" smtClean="0"/>
              <a:t>FFFFF</a:t>
            </a:r>
            <a:endParaRPr lang="en-IN" dirty="0"/>
          </a:p>
        </p:txBody>
      </p:sp>
      <p:sp>
        <p:nvSpPr>
          <p:cNvPr id="7" name="TextBox 6"/>
          <p:cNvSpPr txBox="1"/>
          <p:nvPr/>
        </p:nvSpPr>
        <p:spPr>
          <a:xfrm>
            <a:off x="3495113" y="3327573"/>
            <a:ext cx="1403176" cy="369332"/>
          </a:xfrm>
          <a:prstGeom prst="rect">
            <a:avLst/>
          </a:prstGeom>
          <a:noFill/>
        </p:spPr>
        <p:txBody>
          <a:bodyPr wrap="square" rtlCol="0">
            <a:spAutoFit/>
          </a:bodyPr>
          <a:lstStyle/>
          <a:p>
            <a:r>
              <a:rPr lang="en-IN" dirty="0" smtClean="0"/>
              <a:t>FFFFE</a:t>
            </a:r>
            <a:endParaRPr lang="en-IN" dirty="0"/>
          </a:p>
        </p:txBody>
      </p:sp>
      <p:sp>
        <p:nvSpPr>
          <p:cNvPr id="8" name="TextBox 7"/>
          <p:cNvSpPr txBox="1"/>
          <p:nvPr/>
        </p:nvSpPr>
        <p:spPr>
          <a:xfrm>
            <a:off x="3495113" y="2981916"/>
            <a:ext cx="1403176" cy="369332"/>
          </a:xfrm>
          <a:prstGeom prst="rect">
            <a:avLst/>
          </a:prstGeom>
          <a:noFill/>
        </p:spPr>
        <p:txBody>
          <a:bodyPr wrap="square" rtlCol="0">
            <a:spAutoFit/>
          </a:bodyPr>
          <a:lstStyle/>
          <a:p>
            <a:r>
              <a:rPr lang="en-IN" dirty="0" smtClean="0"/>
              <a:t>FFFFD</a:t>
            </a:r>
            <a:endParaRPr lang="en-IN" dirty="0"/>
          </a:p>
        </p:txBody>
      </p:sp>
      <p:sp>
        <p:nvSpPr>
          <p:cNvPr id="9" name="TextBox 8"/>
          <p:cNvSpPr txBox="1"/>
          <p:nvPr/>
        </p:nvSpPr>
        <p:spPr>
          <a:xfrm>
            <a:off x="3495113" y="2586543"/>
            <a:ext cx="1403176" cy="369332"/>
          </a:xfrm>
          <a:prstGeom prst="rect">
            <a:avLst/>
          </a:prstGeom>
          <a:noFill/>
        </p:spPr>
        <p:txBody>
          <a:bodyPr wrap="square" rtlCol="0">
            <a:spAutoFit/>
          </a:bodyPr>
          <a:lstStyle/>
          <a:p>
            <a:r>
              <a:rPr lang="en-IN" dirty="0" smtClean="0"/>
              <a:t>FFFFC</a:t>
            </a:r>
            <a:endParaRPr lang="en-IN" dirty="0"/>
          </a:p>
        </p:txBody>
      </p:sp>
      <p:sp>
        <p:nvSpPr>
          <p:cNvPr id="10" name="TextBox 9"/>
          <p:cNvSpPr txBox="1"/>
          <p:nvPr/>
        </p:nvSpPr>
        <p:spPr>
          <a:xfrm>
            <a:off x="649817" y="2612584"/>
            <a:ext cx="720080" cy="369332"/>
          </a:xfrm>
          <a:prstGeom prst="rect">
            <a:avLst/>
          </a:prstGeom>
          <a:noFill/>
        </p:spPr>
        <p:txBody>
          <a:bodyPr wrap="square" rtlCol="0">
            <a:spAutoFit/>
          </a:bodyPr>
          <a:lstStyle/>
          <a:p>
            <a:r>
              <a:rPr lang="en-IN" dirty="0" smtClean="0"/>
              <a:t>TOS</a:t>
            </a:r>
            <a:endParaRPr lang="en-IN" dirty="0"/>
          </a:p>
        </p:txBody>
      </p:sp>
      <p:sp>
        <p:nvSpPr>
          <p:cNvPr id="11" name="TextBox 10"/>
          <p:cNvSpPr txBox="1"/>
          <p:nvPr/>
        </p:nvSpPr>
        <p:spPr>
          <a:xfrm>
            <a:off x="649817" y="2987958"/>
            <a:ext cx="936104" cy="369332"/>
          </a:xfrm>
          <a:prstGeom prst="rect">
            <a:avLst/>
          </a:prstGeom>
          <a:noFill/>
        </p:spPr>
        <p:txBody>
          <a:bodyPr wrap="square" rtlCol="0">
            <a:spAutoFit/>
          </a:bodyPr>
          <a:lstStyle/>
          <a:p>
            <a:r>
              <a:rPr lang="en-IN" dirty="0" smtClean="0"/>
              <a:t>TOS+1</a:t>
            </a:r>
            <a:endParaRPr lang="en-IN" dirty="0"/>
          </a:p>
        </p:txBody>
      </p:sp>
      <p:sp>
        <p:nvSpPr>
          <p:cNvPr id="12" name="TextBox 11"/>
          <p:cNvSpPr txBox="1"/>
          <p:nvPr/>
        </p:nvSpPr>
        <p:spPr>
          <a:xfrm>
            <a:off x="649817" y="3328353"/>
            <a:ext cx="936104" cy="369332"/>
          </a:xfrm>
          <a:prstGeom prst="rect">
            <a:avLst/>
          </a:prstGeom>
          <a:noFill/>
        </p:spPr>
        <p:txBody>
          <a:bodyPr wrap="square" rtlCol="0">
            <a:spAutoFit/>
          </a:bodyPr>
          <a:lstStyle/>
          <a:p>
            <a:r>
              <a:rPr lang="en-IN" dirty="0" smtClean="0"/>
              <a:t>TOS+2</a:t>
            </a:r>
            <a:endParaRPr lang="en-IN" dirty="0"/>
          </a:p>
        </p:txBody>
      </p:sp>
      <p:sp>
        <p:nvSpPr>
          <p:cNvPr id="13" name="TextBox 12"/>
          <p:cNvSpPr txBox="1"/>
          <p:nvPr/>
        </p:nvSpPr>
        <p:spPr>
          <a:xfrm>
            <a:off x="649817" y="3703727"/>
            <a:ext cx="936104" cy="369332"/>
          </a:xfrm>
          <a:prstGeom prst="rect">
            <a:avLst/>
          </a:prstGeom>
          <a:noFill/>
        </p:spPr>
        <p:txBody>
          <a:bodyPr wrap="square" rtlCol="0">
            <a:spAutoFit/>
          </a:bodyPr>
          <a:lstStyle/>
          <a:p>
            <a:r>
              <a:rPr lang="en-IN" dirty="0" smtClean="0"/>
              <a:t>TOS+3</a:t>
            </a:r>
            <a:endParaRPr lang="en-IN" dirty="0"/>
          </a:p>
        </p:txBody>
      </p:sp>
      <p:cxnSp>
        <p:nvCxnSpPr>
          <p:cNvPr id="17" name="Straight Arrow Connector 16"/>
          <p:cNvCxnSpPr/>
          <p:nvPr/>
        </p:nvCxnSpPr>
        <p:spPr>
          <a:xfrm>
            <a:off x="73753" y="2786842"/>
            <a:ext cx="50405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Table 17"/>
          <p:cNvGraphicFramePr>
            <a:graphicFrameLocks noGrp="1"/>
          </p:cNvGraphicFramePr>
          <p:nvPr/>
        </p:nvGraphicFramePr>
        <p:xfrm>
          <a:off x="5811763" y="2204864"/>
          <a:ext cx="1895872" cy="1854200"/>
        </p:xfrm>
        <a:graphic>
          <a:graphicData uri="http://schemas.openxmlformats.org/drawingml/2006/table">
            <a:tbl>
              <a:tblPr firstRow="1" bandRow="1">
                <a:tableStyleId>{5C22544A-7EE6-4342-B048-85BDC9FD1C3A}</a:tableStyleId>
              </a:tblPr>
              <a:tblGrid>
                <a:gridCol w="1895872"/>
              </a:tblGrid>
              <a:tr h="370840">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en-IN" dirty="0" smtClean="0"/>
                        <a:t>FULL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en-IN" dirty="0" smtClean="0"/>
                        <a:t>FULL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en-IN" dirty="0" smtClean="0"/>
                        <a:t>FULL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9" name="TextBox 18"/>
          <p:cNvSpPr txBox="1"/>
          <p:nvPr/>
        </p:nvSpPr>
        <p:spPr>
          <a:xfrm>
            <a:off x="7732787" y="3712964"/>
            <a:ext cx="1403176" cy="369332"/>
          </a:xfrm>
          <a:prstGeom prst="rect">
            <a:avLst/>
          </a:prstGeom>
          <a:noFill/>
        </p:spPr>
        <p:txBody>
          <a:bodyPr wrap="square" rtlCol="0">
            <a:spAutoFit/>
          </a:bodyPr>
          <a:lstStyle/>
          <a:p>
            <a:r>
              <a:rPr lang="en-IN" dirty="0" smtClean="0"/>
              <a:t>FFFFF</a:t>
            </a:r>
            <a:endParaRPr lang="en-IN" dirty="0"/>
          </a:p>
        </p:txBody>
      </p:sp>
      <p:sp>
        <p:nvSpPr>
          <p:cNvPr id="20" name="TextBox 19"/>
          <p:cNvSpPr txBox="1"/>
          <p:nvPr/>
        </p:nvSpPr>
        <p:spPr>
          <a:xfrm>
            <a:off x="7732787" y="3317591"/>
            <a:ext cx="1403176" cy="369332"/>
          </a:xfrm>
          <a:prstGeom prst="rect">
            <a:avLst/>
          </a:prstGeom>
          <a:noFill/>
        </p:spPr>
        <p:txBody>
          <a:bodyPr wrap="square" rtlCol="0">
            <a:spAutoFit/>
          </a:bodyPr>
          <a:lstStyle/>
          <a:p>
            <a:r>
              <a:rPr lang="en-IN" dirty="0" smtClean="0"/>
              <a:t>FFFFE</a:t>
            </a:r>
            <a:endParaRPr lang="en-IN" dirty="0"/>
          </a:p>
        </p:txBody>
      </p:sp>
      <p:sp>
        <p:nvSpPr>
          <p:cNvPr id="21" name="TextBox 20"/>
          <p:cNvSpPr txBox="1"/>
          <p:nvPr/>
        </p:nvSpPr>
        <p:spPr>
          <a:xfrm>
            <a:off x="7732787" y="2971934"/>
            <a:ext cx="1403176" cy="369332"/>
          </a:xfrm>
          <a:prstGeom prst="rect">
            <a:avLst/>
          </a:prstGeom>
          <a:noFill/>
        </p:spPr>
        <p:txBody>
          <a:bodyPr wrap="square" rtlCol="0">
            <a:spAutoFit/>
          </a:bodyPr>
          <a:lstStyle/>
          <a:p>
            <a:r>
              <a:rPr lang="en-IN" dirty="0" smtClean="0"/>
              <a:t>FFFFD</a:t>
            </a:r>
            <a:endParaRPr lang="en-IN" dirty="0"/>
          </a:p>
        </p:txBody>
      </p:sp>
      <p:sp>
        <p:nvSpPr>
          <p:cNvPr id="22" name="TextBox 21"/>
          <p:cNvSpPr txBox="1"/>
          <p:nvPr/>
        </p:nvSpPr>
        <p:spPr>
          <a:xfrm>
            <a:off x="7732787" y="2576561"/>
            <a:ext cx="1403176" cy="369332"/>
          </a:xfrm>
          <a:prstGeom prst="rect">
            <a:avLst/>
          </a:prstGeom>
          <a:noFill/>
        </p:spPr>
        <p:txBody>
          <a:bodyPr wrap="square" rtlCol="0">
            <a:spAutoFit/>
          </a:bodyPr>
          <a:lstStyle/>
          <a:p>
            <a:r>
              <a:rPr lang="en-IN" dirty="0" smtClean="0"/>
              <a:t>FFFFC</a:t>
            </a:r>
            <a:endParaRPr lang="en-IN" dirty="0"/>
          </a:p>
        </p:txBody>
      </p:sp>
      <p:sp>
        <p:nvSpPr>
          <p:cNvPr id="23" name="TextBox 22"/>
          <p:cNvSpPr txBox="1"/>
          <p:nvPr/>
        </p:nvSpPr>
        <p:spPr>
          <a:xfrm>
            <a:off x="4911382" y="2951682"/>
            <a:ext cx="720080" cy="369332"/>
          </a:xfrm>
          <a:prstGeom prst="rect">
            <a:avLst/>
          </a:prstGeom>
          <a:noFill/>
        </p:spPr>
        <p:txBody>
          <a:bodyPr wrap="square" rtlCol="0">
            <a:spAutoFit/>
          </a:bodyPr>
          <a:lstStyle/>
          <a:p>
            <a:r>
              <a:rPr lang="en-IN" dirty="0" smtClean="0"/>
              <a:t>TOS</a:t>
            </a:r>
            <a:endParaRPr lang="en-IN" dirty="0"/>
          </a:p>
        </p:txBody>
      </p:sp>
      <p:sp>
        <p:nvSpPr>
          <p:cNvPr id="24" name="TextBox 23"/>
          <p:cNvSpPr txBox="1"/>
          <p:nvPr/>
        </p:nvSpPr>
        <p:spPr>
          <a:xfrm>
            <a:off x="4911382" y="3327056"/>
            <a:ext cx="936104" cy="369332"/>
          </a:xfrm>
          <a:prstGeom prst="rect">
            <a:avLst/>
          </a:prstGeom>
          <a:noFill/>
        </p:spPr>
        <p:txBody>
          <a:bodyPr wrap="square" rtlCol="0">
            <a:spAutoFit/>
          </a:bodyPr>
          <a:lstStyle/>
          <a:p>
            <a:r>
              <a:rPr lang="en-IN" dirty="0" smtClean="0"/>
              <a:t>TOS+1</a:t>
            </a:r>
            <a:endParaRPr lang="en-IN" dirty="0"/>
          </a:p>
        </p:txBody>
      </p:sp>
      <p:sp>
        <p:nvSpPr>
          <p:cNvPr id="25" name="TextBox 24"/>
          <p:cNvSpPr txBox="1"/>
          <p:nvPr/>
        </p:nvSpPr>
        <p:spPr>
          <a:xfrm>
            <a:off x="4911382" y="3667451"/>
            <a:ext cx="936104" cy="369332"/>
          </a:xfrm>
          <a:prstGeom prst="rect">
            <a:avLst/>
          </a:prstGeom>
          <a:noFill/>
        </p:spPr>
        <p:txBody>
          <a:bodyPr wrap="square" rtlCol="0">
            <a:spAutoFit/>
          </a:bodyPr>
          <a:lstStyle/>
          <a:p>
            <a:r>
              <a:rPr lang="en-IN" dirty="0" smtClean="0"/>
              <a:t>TOS+2</a:t>
            </a:r>
            <a:endParaRPr lang="en-IN" dirty="0"/>
          </a:p>
        </p:txBody>
      </p:sp>
      <p:sp>
        <p:nvSpPr>
          <p:cNvPr id="28" name="TextBox 27"/>
          <p:cNvSpPr txBox="1"/>
          <p:nvPr/>
        </p:nvSpPr>
        <p:spPr>
          <a:xfrm>
            <a:off x="1369897" y="4289718"/>
            <a:ext cx="2125216" cy="369332"/>
          </a:xfrm>
          <a:prstGeom prst="rect">
            <a:avLst/>
          </a:prstGeom>
          <a:noFill/>
        </p:spPr>
        <p:txBody>
          <a:bodyPr wrap="square" rtlCol="0">
            <a:spAutoFit/>
          </a:bodyPr>
          <a:lstStyle/>
          <a:p>
            <a:pPr algn="ctr"/>
            <a:r>
              <a:rPr lang="en-IN" dirty="0" smtClean="0"/>
              <a:t>Before Execution</a:t>
            </a:r>
            <a:endParaRPr lang="en-IN" dirty="0"/>
          </a:p>
        </p:txBody>
      </p:sp>
      <p:sp>
        <p:nvSpPr>
          <p:cNvPr id="29" name="TextBox 28"/>
          <p:cNvSpPr txBox="1"/>
          <p:nvPr/>
        </p:nvSpPr>
        <p:spPr>
          <a:xfrm>
            <a:off x="5823595" y="4258360"/>
            <a:ext cx="2125216" cy="369332"/>
          </a:xfrm>
          <a:prstGeom prst="rect">
            <a:avLst/>
          </a:prstGeom>
          <a:noFill/>
        </p:spPr>
        <p:txBody>
          <a:bodyPr wrap="square" rtlCol="0">
            <a:spAutoFit/>
          </a:bodyPr>
          <a:lstStyle/>
          <a:p>
            <a:pPr algn="ctr"/>
            <a:r>
              <a:rPr lang="en-IN" dirty="0" smtClean="0"/>
              <a:t>After Execution</a:t>
            </a:r>
            <a:endParaRPr lang="en-IN" dirty="0"/>
          </a:p>
        </p:txBody>
      </p:sp>
      <p:cxnSp>
        <p:nvCxnSpPr>
          <p:cNvPr id="30" name="Straight Arrow Connector 29"/>
          <p:cNvCxnSpPr/>
          <p:nvPr/>
        </p:nvCxnSpPr>
        <p:spPr>
          <a:xfrm>
            <a:off x="4311427" y="3166582"/>
            <a:ext cx="50405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4024230" y="5370856"/>
            <a:ext cx="1275486" cy="939194"/>
            <a:chOff x="3987391" y="4869160"/>
            <a:chExt cx="1275486" cy="939194"/>
          </a:xfrm>
        </p:grpSpPr>
        <p:sp>
          <p:nvSpPr>
            <p:cNvPr id="14" name="Flowchart: Manual Operation 13"/>
            <p:cNvSpPr/>
            <p:nvPr/>
          </p:nvSpPr>
          <p:spPr>
            <a:xfrm>
              <a:off x="3987391" y="4878164"/>
              <a:ext cx="1275486" cy="930190"/>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ALU</a:t>
              </a:r>
              <a:endParaRPr lang="en-US" b="1" dirty="0">
                <a:solidFill>
                  <a:schemeClr val="tx1"/>
                </a:solidFill>
              </a:endParaRPr>
            </a:p>
          </p:txBody>
        </p:sp>
        <p:sp>
          <p:nvSpPr>
            <p:cNvPr id="15" name="Isosceles Triangle 14"/>
            <p:cNvSpPr/>
            <p:nvPr/>
          </p:nvSpPr>
          <p:spPr>
            <a:xfrm flipV="1">
              <a:off x="4335231" y="4869160"/>
              <a:ext cx="524801" cy="216024"/>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p:cNvSpPr/>
          <p:nvPr/>
        </p:nvSpPr>
        <p:spPr>
          <a:xfrm>
            <a:off x="3979681" y="4293096"/>
            <a:ext cx="1320035" cy="4037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3972045" y="4732249"/>
            <a:ext cx="1320035" cy="4037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a:off x="4196701" y="4659050"/>
            <a:ext cx="0" cy="7208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5061198" y="5136029"/>
            <a:ext cx="0" cy="2348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4" idx="2"/>
          </p:cNvCxnSpPr>
          <p:nvPr/>
        </p:nvCxnSpPr>
        <p:spPr>
          <a:xfrm>
            <a:off x="4661973" y="6310050"/>
            <a:ext cx="0" cy="2288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3563888" y="6538912"/>
            <a:ext cx="109808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3563888" y="4905382"/>
            <a:ext cx="0" cy="16714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endCxn id="31" idx="1"/>
          </p:cNvCxnSpPr>
          <p:nvPr/>
        </p:nvCxnSpPr>
        <p:spPr>
          <a:xfrm>
            <a:off x="3541698" y="4934139"/>
            <a:ext cx="4098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4355575" y="4283804"/>
            <a:ext cx="864497" cy="369332"/>
          </a:xfrm>
          <a:prstGeom prst="rect">
            <a:avLst/>
          </a:prstGeom>
          <a:noFill/>
        </p:spPr>
        <p:txBody>
          <a:bodyPr wrap="square" rtlCol="0">
            <a:spAutoFit/>
          </a:bodyPr>
          <a:lstStyle/>
          <a:p>
            <a:r>
              <a:rPr lang="en-US" dirty="0" smtClean="0"/>
              <a:t>TOS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9" grpId="0"/>
      <p:bldP spid="20" grpId="0"/>
      <p:bldP spid="21" grpId="0"/>
      <p:bldP spid="22" grpId="0"/>
      <p:bldP spid="23" grpId="0"/>
      <p:bldP spid="24" grpId="0"/>
      <p:bldP spid="25" grpId="0"/>
      <p:bldP spid="28" grpId="0"/>
      <p:bldP spid="2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
        <p:nvSpPr>
          <p:cNvPr id="4" name="TextBox 3"/>
          <p:cNvSpPr txBox="1"/>
          <p:nvPr/>
        </p:nvSpPr>
        <p:spPr>
          <a:xfrm>
            <a:off x="860612" y="620688"/>
            <a:ext cx="7826188" cy="864096"/>
          </a:xfrm>
          <a:prstGeom prst="rect">
            <a:avLst/>
          </a:prstGeom>
          <a:noFill/>
        </p:spPr>
        <p:txBody>
          <a:bodyPr wrap="square" rtlCol="0">
            <a:spAutoFit/>
          </a:bodyPr>
          <a:lstStyle/>
          <a:p>
            <a:endParaRPr lang="en-IN" dirty="0"/>
          </a:p>
        </p:txBody>
      </p:sp>
      <p:sp>
        <p:nvSpPr>
          <p:cNvPr id="5" name="TextBox 4"/>
          <p:cNvSpPr txBox="1"/>
          <p:nvPr/>
        </p:nvSpPr>
        <p:spPr>
          <a:xfrm>
            <a:off x="860612" y="620688"/>
            <a:ext cx="7959860" cy="1200329"/>
          </a:xfrm>
          <a:prstGeom prst="rect">
            <a:avLst/>
          </a:prstGeom>
          <a:noFill/>
        </p:spPr>
        <p:txBody>
          <a:bodyPr wrap="square" rtlCol="0">
            <a:spAutoFit/>
          </a:bodyPr>
          <a:lstStyle/>
          <a:p>
            <a:r>
              <a:rPr lang="en-IN" sz="2400" b="1" dirty="0" smtClean="0">
                <a:latin typeface="Times New Roman" panose="02020603050405020304" pitchFamily="18" charset="0"/>
                <a:cs typeface="Times New Roman" panose="02020603050405020304" pitchFamily="18" charset="0"/>
              </a:rPr>
              <a:t>Accumulator Computer: </a:t>
            </a:r>
            <a:r>
              <a:rPr lang="en-IN" sz="2400" dirty="0" smtClean="0">
                <a:latin typeface="Times New Roman" panose="02020603050405020304" pitchFamily="18" charset="0"/>
                <a:cs typeface="Times New Roman" panose="02020603050405020304" pitchFamily="18" charset="0"/>
              </a:rPr>
              <a:t>In this type of computer, Accumulator is one operand and it is implicit. The other operand may be a register or memory.</a:t>
            </a:r>
            <a:endParaRPr lang="en-IN" sz="2400" dirty="0">
              <a:latin typeface="Times New Roman" panose="02020603050405020304" pitchFamily="18" charset="0"/>
              <a:cs typeface="Times New Roman" panose="02020603050405020304" pitchFamily="18" charset="0"/>
            </a:endParaRPr>
          </a:p>
        </p:txBody>
      </p:sp>
      <p:grpSp>
        <p:nvGrpSpPr>
          <p:cNvPr id="6" name="Group 5"/>
          <p:cNvGrpSpPr/>
          <p:nvPr/>
        </p:nvGrpSpPr>
        <p:grpSpPr>
          <a:xfrm>
            <a:off x="6832943" y="2823192"/>
            <a:ext cx="1275486" cy="939194"/>
            <a:chOff x="3987391" y="4869160"/>
            <a:chExt cx="1275486" cy="939194"/>
          </a:xfrm>
        </p:grpSpPr>
        <p:sp>
          <p:nvSpPr>
            <p:cNvPr id="7" name="Flowchart: Manual Operation 6"/>
            <p:cNvSpPr/>
            <p:nvPr/>
          </p:nvSpPr>
          <p:spPr>
            <a:xfrm>
              <a:off x="3987391" y="4878164"/>
              <a:ext cx="1275486" cy="930190"/>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ALU</a:t>
              </a:r>
              <a:endParaRPr lang="en-US" b="1" dirty="0">
                <a:solidFill>
                  <a:schemeClr val="tx1"/>
                </a:solidFill>
              </a:endParaRPr>
            </a:p>
          </p:txBody>
        </p:sp>
        <p:sp>
          <p:nvSpPr>
            <p:cNvPr id="8" name="Isosceles Triangle 7"/>
            <p:cNvSpPr/>
            <p:nvPr/>
          </p:nvSpPr>
          <p:spPr>
            <a:xfrm flipV="1">
              <a:off x="4335231" y="4869160"/>
              <a:ext cx="524801" cy="216024"/>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p:cNvSpPr/>
          <p:nvPr/>
        </p:nvSpPr>
        <p:spPr>
          <a:xfrm>
            <a:off x="6788394" y="1745432"/>
            <a:ext cx="1320035" cy="4037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a:off x="7005414" y="2111386"/>
            <a:ext cx="0" cy="7208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869911" y="2588365"/>
            <a:ext cx="0" cy="2348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7" idx="2"/>
          </p:cNvCxnSpPr>
          <p:nvPr/>
        </p:nvCxnSpPr>
        <p:spPr>
          <a:xfrm>
            <a:off x="7470686" y="3762386"/>
            <a:ext cx="0" cy="2288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6372601" y="3991248"/>
            <a:ext cx="109808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372601" y="1988840"/>
            <a:ext cx="0" cy="20223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350411" y="1988840"/>
            <a:ext cx="4098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164288" y="1736140"/>
            <a:ext cx="864497" cy="369332"/>
          </a:xfrm>
          <a:prstGeom prst="rect">
            <a:avLst/>
          </a:prstGeom>
          <a:noFill/>
        </p:spPr>
        <p:txBody>
          <a:bodyPr wrap="square" rtlCol="0">
            <a:spAutoFit/>
          </a:bodyPr>
          <a:lstStyle/>
          <a:p>
            <a:r>
              <a:rPr lang="en-US" dirty="0" smtClean="0"/>
              <a:t>TOS</a:t>
            </a:r>
            <a:endParaRPr lang="en-US" dirty="0"/>
          </a:p>
        </p:txBody>
      </p:sp>
      <p:sp>
        <p:nvSpPr>
          <p:cNvPr id="18" name="Rectangle 17"/>
          <p:cNvSpPr/>
          <p:nvPr/>
        </p:nvSpPr>
        <p:spPr>
          <a:xfrm>
            <a:off x="6767901" y="4541287"/>
            <a:ext cx="1320035" cy="4037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779315" y="4980440"/>
            <a:ext cx="1320035" cy="403780"/>
          </a:xfrm>
          <a:prstGeom prst="rect">
            <a:avLst/>
          </a:prstGeom>
          <a:solidFill>
            <a:schemeClr val="accent2">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806128" y="5364978"/>
            <a:ext cx="1320035" cy="4037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6776636" y="5693319"/>
            <a:ext cx="1266407" cy="523220"/>
          </a:xfrm>
          <a:prstGeom prst="rect">
            <a:avLst/>
          </a:prstGeom>
          <a:noFill/>
        </p:spPr>
        <p:txBody>
          <a:bodyPr wrap="square" rtlCol="0">
            <a:spAutoFit/>
          </a:bodyPr>
          <a:lstStyle/>
          <a:p>
            <a:r>
              <a:rPr lang="en-US" dirty="0" smtClean="0"/>
              <a:t>       </a:t>
            </a:r>
            <a:r>
              <a:rPr lang="en-US" sz="2800" dirty="0" smtClean="0"/>
              <a:t>  …</a:t>
            </a:r>
            <a:endParaRPr lang="en-US" sz="2800" dirty="0"/>
          </a:p>
        </p:txBody>
      </p:sp>
      <p:grpSp>
        <p:nvGrpSpPr>
          <p:cNvPr id="30" name="Group 29"/>
          <p:cNvGrpSpPr/>
          <p:nvPr/>
        </p:nvGrpSpPr>
        <p:grpSpPr>
          <a:xfrm>
            <a:off x="7466145" y="2588365"/>
            <a:ext cx="809885" cy="2640835"/>
            <a:chOff x="7466145" y="2588365"/>
            <a:chExt cx="809885" cy="2640835"/>
          </a:xfrm>
        </p:grpSpPr>
        <p:cxnSp>
          <p:nvCxnSpPr>
            <p:cNvPr id="23" name="Straight Connector 22"/>
            <p:cNvCxnSpPr/>
            <p:nvPr/>
          </p:nvCxnSpPr>
          <p:spPr>
            <a:xfrm flipV="1">
              <a:off x="7466145" y="4075991"/>
              <a:ext cx="0" cy="11532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468305" y="4077072"/>
              <a:ext cx="80772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8276030" y="2588365"/>
              <a:ext cx="0" cy="14876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869911" y="2588365"/>
              <a:ext cx="40611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TextBox 30"/>
          <p:cNvSpPr txBox="1"/>
          <p:nvPr/>
        </p:nvSpPr>
        <p:spPr>
          <a:xfrm>
            <a:off x="860612" y="1988840"/>
            <a:ext cx="5079540" cy="3785652"/>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Figure shows Accumulator which is both an implicit input operand and a result destination.</a:t>
            </a:r>
            <a:endParaRPr lang="en-US" sz="24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The instructions used to access data from memory is Load and Store.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It is also a single operand instruction.  The second operand is always accumulator.</a:t>
            </a:r>
            <a:endParaRPr lang="en-US" sz="24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
        <p:nvSpPr>
          <p:cNvPr id="4" name="TextBox 3"/>
          <p:cNvSpPr txBox="1"/>
          <p:nvPr/>
        </p:nvSpPr>
        <p:spPr>
          <a:xfrm>
            <a:off x="860612" y="620688"/>
            <a:ext cx="7826188" cy="864096"/>
          </a:xfrm>
          <a:prstGeom prst="rect">
            <a:avLst/>
          </a:prstGeom>
          <a:noFill/>
        </p:spPr>
        <p:txBody>
          <a:bodyPr wrap="square" rtlCol="0">
            <a:spAutoFit/>
          </a:bodyPr>
          <a:lstStyle/>
          <a:p>
            <a:endParaRPr lang="en-IN" dirty="0"/>
          </a:p>
        </p:txBody>
      </p:sp>
      <p:sp>
        <p:nvSpPr>
          <p:cNvPr id="5" name="TextBox 4"/>
          <p:cNvSpPr txBox="1"/>
          <p:nvPr/>
        </p:nvSpPr>
        <p:spPr>
          <a:xfrm>
            <a:off x="860612" y="476672"/>
            <a:ext cx="7826188" cy="1200329"/>
          </a:xfrm>
          <a:prstGeom prst="rect">
            <a:avLst/>
          </a:prstGeom>
          <a:noFill/>
        </p:spPr>
        <p:txBody>
          <a:bodyPr wrap="square" rtlCol="0">
            <a:spAutoFit/>
          </a:bodyPr>
          <a:lstStyle/>
          <a:p>
            <a:r>
              <a:rPr lang="en-IN" sz="2400" b="1" dirty="0" smtClean="0">
                <a:latin typeface="Times New Roman" panose="02020603050405020304" pitchFamily="18" charset="0"/>
                <a:cs typeface="Times New Roman" panose="02020603050405020304" pitchFamily="18" charset="0"/>
              </a:rPr>
              <a:t>Register Memory Computer Architecture</a:t>
            </a:r>
            <a:r>
              <a:rPr lang="en-IN" sz="2400" dirty="0" smtClean="0">
                <a:latin typeface="Times New Roman" panose="02020603050405020304" pitchFamily="18" charset="0"/>
                <a:cs typeface="Times New Roman" panose="02020603050405020304" pitchFamily="18" charset="0"/>
              </a:rPr>
              <a:t>.  Here one of the operand is always register.  The second operand may be memory.  </a:t>
            </a:r>
            <a:endParaRPr lang="en-IN" sz="2400" dirty="0">
              <a:latin typeface="Times New Roman" panose="02020603050405020304" pitchFamily="18" charset="0"/>
              <a:cs typeface="Times New Roman" panose="02020603050405020304" pitchFamily="18" charset="0"/>
            </a:endParaRPr>
          </a:p>
        </p:txBody>
      </p:sp>
      <p:sp>
        <p:nvSpPr>
          <p:cNvPr id="6" name="Slide Number Placeholder 1"/>
          <p:cNvSpPr txBox="1"/>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32BED52-2FCF-45FE-BFDD-64A254197B7C}" type="slidenum">
              <a:rPr lang="en-IN" smtClean="0"/>
            </a:fld>
            <a:endParaRPr lang="en-IN"/>
          </a:p>
        </p:txBody>
      </p:sp>
      <p:grpSp>
        <p:nvGrpSpPr>
          <p:cNvPr id="7" name="Group 6"/>
          <p:cNvGrpSpPr/>
          <p:nvPr/>
        </p:nvGrpSpPr>
        <p:grpSpPr>
          <a:xfrm>
            <a:off x="6832943" y="3204005"/>
            <a:ext cx="1275486" cy="939194"/>
            <a:chOff x="3987391" y="4869160"/>
            <a:chExt cx="1275486" cy="939194"/>
          </a:xfrm>
        </p:grpSpPr>
        <p:sp>
          <p:nvSpPr>
            <p:cNvPr id="8" name="Flowchart: Manual Operation 7"/>
            <p:cNvSpPr/>
            <p:nvPr/>
          </p:nvSpPr>
          <p:spPr>
            <a:xfrm>
              <a:off x="3987391" y="4878164"/>
              <a:ext cx="1275486" cy="930190"/>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ALU</a:t>
              </a:r>
              <a:endParaRPr lang="en-US" b="1" dirty="0">
                <a:solidFill>
                  <a:schemeClr val="tx1"/>
                </a:solidFill>
              </a:endParaRPr>
            </a:p>
          </p:txBody>
        </p:sp>
        <p:sp>
          <p:nvSpPr>
            <p:cNvPr id="9" name="Isosceles Triangle 8"/>
            <p:cNvSpPr/>
            <p:nvPr/>
          </p:nvSpPr>
          <p:spPr>
            <a:xfrm flipV="1">
              <a:off x="4335231" y="4869160"/>
              <a:ext cx="524801" cy="216024"/>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6788394" y="2126245"/>
            <a:ext cx="1320035" cy="4037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a:off x="7005414" y="2492199"/>
            <a:ext cx="0" cy="7208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869911" y="2969178"/>
            <a:ext cx="0" cy="2348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8" idx="2"/>
          </p:cNvCxnSpPr>
          <p:nvPr/>
        </p:nvCxnSpPr>
        <p:spPr>
          <a:xfrm>
            <a:off x="7470686" y="4143199"/>
            <a:ext cx="0" cy="2288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6372601" y="4372061"/>
            <a:ext cx="109808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372601" y="1947751"/>
            <a:ext cx="0" cy="244710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350411" y="1988840"/>
            <a:ext cx="4098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6767901" y="4922100"/>
            <a:ext cx="1320035" cy="4037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779315" y="5361253"/>
            <a:ext cx="1320035" cy="403780"/>
          </a:xfrm>
          <a:prstGeom prst="rect">
            <a:avLst/>
          </a:prstGeom>
          <a:solidFill>
            <a:schemeClr val="accent2">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806128" y="5745791"/>
            <a:ext cx="1320035" cy="4037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6776636" y="6074132"/>
            <a:ext cx="1266407" cy="523220"/>
          </a:xfrm>
          <a:prstGeom prst="rect">
            <a:avLst/>
          </a:prstGeom>
          <a:noFill/>
        </p:spPr>
        <p:txBody>
          <a:bodyPr wrap="square" rtlCol="0">
            <a:spAutoFit/>
          </a:bodyPr>
          <a:lstStyle/>
          <a:p>
            <a:r>
              <a:rPr lang="en-US" dirty="0" smtClean="0"/>
              <a:t>       </a:t>
            </a:r>
            <a:r>
              <a:rPr lang="en-US" sz="2800" dirty="0" smtClean="0"/>
              <a:t>  …</a:t>
            </a:r>
            <a:endParaRPr lang="en-US" sz="2800" dirty="0"/>
          </a:p>
        </p:txBody>
      </p:sp>
      <p:grpSp>
        <p:nvGrpSpPr>
          <p:cNvPr id="22" name="Group 21"/>
          <p:cNvGrpSpPr/>
          <p:nvPr/>
        </p:nvGrpSpPr>
        <p:grpSpPr>
          <a:xfrm>
            <a:off x="7466145" y="2969178"/>
            <a:ext cx="809885" cy="2640835"/>
            <a:chOff x="7466145" y="2588365"/>
            <a:chExt cx="809885" cy="2640835"/>
          </a:xfrm>
        </p:grpSpPr>
        <p:cxnSp>
          <p:nvCxnSpPr>
            <p:cNvPr id="23" name="Straight Connector 22"/>
            <p:cNvCxnSpPr/>
            <p:nvPr/>
          </p:nvCxnSpPr>
          <p:spPr>
            <a:xfrm flipV="1">
              <a:off x="7466145" y="4075991"/>
              <a:ext cx="0" cy="11532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468305" y="4077072"/>
              <a:ext cx="80772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8276030" y="2588365"/>
              <a:ext cx="0" cy="14876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869911" y="2588365"/>
              <a:ext cx="40611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 name="Rectangle 26"/>
          <p:cNvSpPr/>
          <p:nvPr/>
        </p:nvSpPr>
        <p:spPr>
          <a:xfrm>
            <a:off x="6806128" y="1726336"/>
            <a:ext cx="1320035" cy="403780"/>
          </a:xfrm>
          <a:prstGeom prst="rect">
            <a:avLst/>
          </a:prstGeom>
          <a:solidFill>
            <a:schemeClr val="accent2">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804248" y="1305523"/>
            <a:ext cx="1320035" cy="4037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860612" y="1928226"/>
            <a:ext cx="5367572" cy="4893647"/>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This is a three operand computer. Where the first and second operand must be a register and the third operand is a memory. </a:t>
            </a:r>
            <a:endParaRPr lang="en-US" sz="24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To access data from memory Load and Store instructions are used.</a:t>
            </a:r>
            <a:endParaRPr lang="en-US" sz="24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Example Load R1, A</a:t>
            </a:r>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Load R2, C</a:t>
            </a:r>
            <a:endParaRPr lang="en-US" sz="24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The operations are performed using 3 operands.  ADD R3, R1, B</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
        <p:nvSpPr>
          <p:cNvPr id="4" name="TextBox 3"/>
          <p:cNvSpPr txBox="1"/>
          <p:nvPr/>
        </p:nvSpPr>
        <p:spPr>
          <a:xfrm>
            <a:off x="860612" y="332656"/>
            <a:ext cx="7826188" cy="864096"/>
          </a:xfrm>
          <a:prstGeom prst="rect">
            <a:avLst/>
          </a:prstGeom>
          <a:noFill/>
        </p:spPr>
        <p:txBody>
          <a:bodyPr wrap="square" rtlCol="0">
            <a:spAutoFit/>
          </a:bodyPr>
          <a:lstStyle/>
          <a:p>
            <a:endParaRPr lang="en-IN" dirty="0"/>
          </a:p>
        </p:txBody>
      </p:sp>
      <p:sp>
        <p:nvSpPr>
          <p:cNvPr id="5" name="TextBox 4"/>
          <p:cNvSpPr txBox="1"/>
          <p:nvPr/>
        </p:nvSpPr>
        <p:spPr>
          <a:xfrm>
            <a:off x="827498" y="428518"/>
            <a:ext cx="7826188" cy="3785652"/>
          </a:xfrm>
          <a:prstGeom prst="rect">
            <a:avLst/>
          </a:prstGeom>
          <a:noFill/>
        </p:spPr>
        <p:txBody>
          <a:bodyPr wrap="square" rtlCol="0">
            <a:spAutoFit/>
          </a:bodyPr>
          <a:lstStyle/>
          <a:p>
            <a:r>
              <a:rPr lang="en-IN" sz="2400" b="1" dirty="0" smtClean="0">
                <a:latin typeface="Times New Roman" panose="02020603050405020304" pitchFamily="18" charset="0"/>
                <a:cs typeface="Times New Roman" panose="02020603050405020304" pitchFamily="18" charset="0"/>
              </a:rPr>
              <a:t>Register – Register Architecture:  </a:t>
            </a:r>
            <a:r>
              <a:rPr lang="en-IN" sz="2400" dirty="0" smtClean="0">
                <a:latin typeface="Times New Roman" panose="02020603050405020304" pitchFamily="18" charset="0"/>
                <a:cs typeface="Times New Roman" panose="02020603050405020304" pitchFamily="18" charset="0"/>
              </a:rPr>
              <a:t>This is like the stack architecture, in which all arithmetic operations can be performed using registers only. The transfer to the register is possible using Load and Store instructions.</a:t>
            </a:r>
            <a:endParaRPr lang="en-IN" sz="2400" dirty="0" smtClean="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This is also three operand instruction.</a:t>
            </a:r>
            <a:endParaRPr lang="en-IN" sz="2400" dirty="0" smtClean="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Load R1, A</a:t>
            </a:r>
            <a:endParaRPr lang="en-IN" sz="2400" dirty="0" smtClean="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Store R2, C</a:t>
            </a:r>
            <a:endParaRPr lang="en-IN" sz="2400" dirty="0" smtClean="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ADD R1, R2, R3</a:t>
            </a:r>
            <a:endParaRPr lang="en-IN" sz="2400" dirty="0">
              <a:latin typeface="Times New Roman" panose="02020603050405020304" pitchFamily="18" charset="0"/>
              <a:cs typeface="Times New Roman" panose="02020603050405020304" pitchFamily="18" charset="0"/>
            </a:endParaRPr>
          </a:p>
        </p:txBody>
      </p:sp>
      <p:grpSp>
        <p:nvGrpSpPr>
          <p:cNvPr id="6" name="Group 5"/>
          <p:cNvGrpSpPr/>
          <p:nvPr/>
        </p:nvGrpSpPr>
        <p:grpSpPr>
          <a:xfrm>
            <a:off x="7242814" y="4732076"/>
            <a:ext cx="1275486" cy="939194"/>
            <a:chOff x="3987391" y="4869160"/>
            <a:chExt cx="1275486" cy="939194"/>
          </a:xfrm>
        </p:grpSpPr>
        <p:sp>
          <p:nvSpPr>
            <p:cNvPr id="7" name="Flowchart: Manual Operation 6"/>
            <p:cNvSpPr/>
            <p:nvPr/>
          </p:nvSpPr>
          <p:spPr>
            <a:xfrm>
              <a:off x="3987391" y="4878164"/>
              <a:ext cx="1275486" cy="930190"/>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ALU</a:t>
              </a:r>
              <a:endParaRPr lang="en-US" b="1" dirty="0">
                <a:solidFill>
                  <a:schemeClr val="tx1"/>
                </a:solidFill>
              </a:endParaRPr>
            </a:p>
          </p:txBody>
        </p:sp>
        <p:sp>
          <p:nvSpPr>
            <p:cNvPr id="8" name="Isosceles Triangle 7"/>
            <p:cNvSpPr/>
            <p:nvPr/>
          </p:nvSpPr>
          <p:spPr>
            <a:xfrm flipV="1">
              <a:off x="4335231" y="4869160"/>
              <a:ext cx="524801" cy="216024"/>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p:cNvSpPr/>
          <p:nvPr/>
        </p:nvSpPr>
        <p:spPr>
          <a:xfrm>
            <a:off x="7198265" y="3654316"/>
            <a:ext cx="1320035" cy="4037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190629" y="4093469"/>
            <a:ext cx="1320035" cy="4037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a:off x="7415285" y="3448185"/>
            <a:ext cx="0" cy="12769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279782" y="3933056"/>
            <a:ext cx="0" cy="8106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7" idx="2"/>
          </p:cNvCxnSpPr>
          <p:nvPr/>
        </p:nvCxnSpPr>
        <p:spPr>
          <a:xfrm>
            <a:off x="7880557" y="5671270"/>
            <a:ext cx="0" cy="2288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6782472" y="5900132"/>
            <a:ext cx="109808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782472" y="4266602"/>
            <a:ext cx="0" cy="16714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10" idx="1"/>
          </p:cNvCxnSpPr>
          <p:nvPr/>
        </p:nvCxnSpPr>
        <p:spPr>
          <a:xfrm>
            <a:off x="6760282" y="4295359"/>
            <a:ext cx="4098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7175737" y="2812495"/>
            <a:ext cx="1320035" cy="4037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168101" y="3251648"/>
            <a:ext cx="1320035" cy="4037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dirty="0"/>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
        <p:nvSpPr>
          <p:cNvPr id="4" name="TextBox 3"/>
          <p:cNvSpPr txBox="1"/>
          <p:nvPr/>
        </p:nvSpPr>
        <p:spPr>
          <a:xfrm>
            <a:off x="860612" y="620688"/>
            <a:ext cx="7826188" cy="864096"/>
          </a:xfrm>
          <a:prstGeom prst="rect">
            <a:avLst/>
          </a:prstGeom>
          <a:noFill/>
        </p:spPr>
        <p:txBody>
          <a:bodyPr wrap="square" rtlCol="0">
            <a:spAutoFit/>
          </a:bodyPr>
          <a:lstStyle/>
          <a:p>
            <a:endParaRPr lang="en-IN" dirty="0"/>
          </a:p>
        </p:txBody>
      </p:sp>
      <p:sp>
        <p:nvSpPr>
          <p:cNvPr id="5" name="TextBox 4"/>
          <p:cNvSpPr txBox="1"/>
          <p:nvPr/>
        </p:nvSpPr>
        <p:spPr>
          <a:xfrm>
            <a:off x="611560" y="620688"/>
            <a:ext cx="8075240" cy="5632311"/>
          </a:xfrm>
          <a:prstGeom prst="rect">
            <a:avLst/>
          </a:prstGeom>
          <a:noFill/>
        </p:spPr>
        <p:txBody>
          <a:bodyPr wrap="square" rtlCol="0">
            <a:spAutoFit/>
          </a:bodyPr>
          <a:lstStyle/>
          <a:p>
            <a:r>
              <a:rPr lang="en-IN" sz="2400" b="1" dirty="0" smtClean="0">
                <a:latin typeface="Times New Roman" panose="02020603050405020304" pitchFamily="18" charset="0"/>
                <a:cs typeface="Times New Roman" panose="02020603050405020304" pitchFamily="18" charset="0"/>
              </a:rPr>
              <a:t>Example: Evaluation the expression  (A*B)-(B*C)- (A*D)</a:t>
            </a:r>
            <a:endParaRPr lang="en-IN" sz="2400" b="1" dirty="0" smtClean="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r>
              <a:rPr lang="en-IN" sz="2400" b="1" dirty="0" smtClean="0">
                <a:latin typeface="Times New Roman" panose="02020603050405020304" pitchFamily="18" charset="0"/>
                <a:cs typeface="Times New Roman" panose="02020603050405020304" pitchFamily="18" charset="0"/>
              </a:rPr>
              <a:t>Stack Computer:</a:t>
            </a:r>
            <a:endParaRPr lang="en-IN" sz="2400" b="1" dirty="0" smtClean="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LOAD A</a:t>
            </a:r>
            <a:endParaRPr lang="en-IN" sz="2400" dirty="0" smtClean="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LOAD B</a:t>
            </a:r>
            <a:endParaRPr lang="en-IN" sz="2400" dirty="0" smtClean="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MUL</a:t>
            </a:r>
            <a:endParaRPr lang="en-IN" sz="2400" dirty="0" smtClean="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LOAD B</a:t>
            </a:r>
            <a:endParaRPr lang="en-IN" sz="2400" dirty="0" smtClean="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LOAD C</a:t>
            </a:r>
            <a:endParaRPr lang="en-IN" sz="2400" dirty="0" smtClean="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MUL</a:t>
            </a:r>
            <a:endParaRPr lang="en-IN" sz="2400" dirty="0" smtClean="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LOAD A</a:t>
            </a:r>
            <a:endParaRPr lang="en-IN" sz="2400" dirty="0" smtClean="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LOAD D</a:t>
            </a:r>
            <a:endParaRPr lang="en-IN" sz="2400" dirty="0" smtClean="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MUL</a:t>
            </a:r>
            <a:endParaRPr lang="en-IN" sz="2400" dirty="0" smtClean="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SUB</a:t>
            </a:r>
            <a:endParaRPr lang="en-IN" sz="2400" dirty="0" smtClean="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SUB</a:t>
            </a:r>
            <a:endParaRPr lang="en-IN" sz="2400" dirty="0" smtClean="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3347864" y="1809705"/>
            <a:ext cx="4896544" cy="4154984"/>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Here the hardware must evaluate the expression on only one order, since operands are hidden on the stack and it may have to load an operand multiple times.</a:t>
            </a:r>
            <a:endParaRPr lang="en-US" sz="2400" dirty="0" smtClean="0">
              <a:latin typeface="Times New Roman" panose="02020603050405020304" pitchFamily="18" charset="0"/>
              <a:cs typeface="Times New Roman" panose="02020603050405020304" pitchFamily="18" charset="0"/>
            </a:endParaRPr>
          </a:p>
          <a:p>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The number of instruction also increases. (Code density is large).</a:t>
            </a:r>
            <a:endParaRPr lang="en-US" sz="2400" dirty="0" smtClean="0">
              <a:latin typeface="Times New Roman" panose="02020603050405020304" pitchFamily="18" charset="0"/>
              <a:cs typeface="Times New Roman" panose="02020603050405020304" pitchFamily="18" charset="0"/>
            </a:endParaRPr>
          </a:p>
          <a:p>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Parallelism cannot be achieved. The number of access increases.</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
        <p:nvSpPr>
          <p:cNvPr id="4" name="TextBox 3"/>
          <p:cNvSpPr txBox="1"/>
          <p:nvPr/>
        </p:nvSpPr>
        <p:spPr>
          <a:xfrm>
            <a:off x="860612" y="620688"/>
            <a:ext cx="7826188" cy="864096"/>
          </a:xfrm>
          <a:prstGeom prst="rect">
            <a:avLst/>
          </a:prstGeom>
          <a:noFill/>
        </p:spPr>
        <p:txBody>
          <a:bodyPr wrap="square" rtlCol="0">
            <a:spAutoFit/>
          </a:bodyPr>
          <a:lstStyle/>
          <a:p>
            <a:endParaRPr lang="en-IN" dirty="0"/>
          </a:p>
        </p:txBody>
      </p:sp>
      <p:sp>
        <p:nvSpPr>
          <p:cNvPr id="5" name="TextBox 4"/>
          <p:cNvSpPr txBox="1"/>
          <p:nvPr/>
        </p:nvSpPr>
        <p:spPr>
          <a:xfrm>
            <a:off x="860612" y="620688"/>
            <a:ext cx="7826188" cy="5632311"/>
          </a:xfrm>
          <a:prstGeom prst="rect">
            <a:avLst/>
          </a:prstGeom>
          <a:noFill/>
        </p:spPr>
        <p:txBody>
          <a:bodyPr wrap="square" rtlCol="0">
            <a:spAutoFit/>
          </a:bodyPr>
          <a:lstStyle/>
          <a:p>
            <a:r>
              <a:rPr lang="en-IN" sz="2400" dirty="0" smtClean="0">
                <a:latin typeface="Times New Roman" panose="02020603050405020304" pitchFamily="18" charset="0"/>
                <a:cs typeface="Times New Roman" panose="02020603050405020304" pitchFamily="18" charset="0"/>
              </a:rPr>
              <a:t>Registers can be used to hold variables. The advantages are –</a:t>
            </a:r>
            <a:endParaRPr lang="en-IN" sz="2400" dirty="0" smtClean="0">
              <a:latin typeface="Times New Roman" panose="02020603050405020304" pitchFamily="18" charset="0"/>
              <a:cs typeface="Times New Roman" panose="02020603050405020304" pitchFamily="18" charset="0"/>
            </a:endParaRPr>
          </a:p>
          <a:p>
            <a:pPr marL="457200" indent="-457200">
              <a:buAutoNum type="arabicPeriod"/>
            </a:pPr>
            <a:r>
              <a:rPr lang="en-IN" sz="2400" dirty="0" smtClean="0">
                <a:latin typeface="Times New Roman" panose="02020603050405020304" pitchFamily="18" charset="0"/>
                <a:cs typeface="Times New Roman" panose="02020603050405020304" pitchFamily="18" charset="0"/>
              </a:rPr>
              <a:t>The memory traffic reduces.</a:t>
            </a:r>
            <a:endParaRPr lang="en-IN" sz="2400" dirty="0" smtClean="0">
              <a:latin typeface="Times New Roman" panose="02020603050405020304" pitchFamily="18" charset="0"/>
              <a:cs typeface="Times New Roman" panose="02020603050405020304" pitchFamily="18" charset="0"/>
            </a:endParaRPr>
          </a:p>
          <a:p>
            <a:pPr marL="457200" indent="-457200">
              <a:buAutoNum type="arabicPeriod"/>
            </a:pPr>
            <a:r>
              <a:rPr lang="en-IN" sz="2400" dirty="0" smtClean="0">
                <a:latin typeface="Times New Roman" panose="02020603050405020304" pitchFamily="18" charset="0"/>
                <a:cs typeface="Times New Roman" panose="02020603050405020304" pitchFamily="18" charset="0"/>
              </a:rPr>
              <a:t>The execution of the program will be fast (Speed up)</a:t>
            </a:r>
            <a:endParaRPr lang="en-IN" sz="2400" dirty="0" smtClean="0">
              <a:latin typeface="Times New Roman" panose="02020603050405020304" pitchFamily="18" charset="0"/>
              <a:cs typeface="Times New Roman" panose="02020603050405020304" pitchFamily="18" charset="0"/>
            </a:endParaRPr>
          </a:p>
          <a:p>
            <a:pPr marL="457200" indent="-457200">
              <a:buAutoNum type="arabicPeriod"/>
            </a:pPr>
            <a:r>
              <a:rPr lang="en-IN" sz="2400" dirty="0" smtClean="0">
                <a:latin typeface="Times New Roman" panose="02020603050405020304" pitchFamily="18" charset="0"/>
                <a:cs typeface="Times New Roman" panose="02020603050405020304" pitchFamily="18" charset="0"/>
              </a:rPr>
              <a:t>The size of the program reduces (Code density improves)</a:t>
            </a:r>
            <a:endParaRPr lang="en-IN" sz="2400" dirty="0" smtClean="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Increasing the number of registers improves the performance.  There are two version of increasing the number of registers.</a:t>
            </a:r>
            <a:endParaRPr lang="en-IN" sz="2400" dirty="0" smtClean="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pPr algn="just"/>
            <a:r>
              <a:rPr lang="en-IN" sz="2400" b="1" dirty="0" smtClean="0">
                <a:latin typeface="Times New Roman" panose="02020603050405020304" pitchFamily="18" charset="0"/>
                <a:cs typeface="Times New Roman" panose="02020603050405020304" pitchFamily="18" charset="0"/>
              </a:rPr>
              <a:t>Dedicating registers to special uses </a:t>
            </a:r>
            <a:r>
              <a:rPr lang="en-IN" sz="2400" dirty="0" smtClean="0">
                <a:latin typeface="Times New Roman" panose="02020603050405020304" pitchFamily="18" charset="0"/>
                <a:cs typeface="Times New Roman" panose="02020603050405020304" pitchFamily="18" charset="0"/>
              </a:rPr>
              <a:t>– This reduces the number of general purpose registers. If the number of truly general –purpose registers is too small, it would be a disadvantage of dedicating variables to registers.  Compilers will reserve all the uncommitted registers for use in expression evaluation.</a:t>
            </a:r>
            <a:endParaRPr lang="en-IN" sz="2400" dirty="0" smtClean="0">
              <a:latin typeface="Times New Roman" panose="02020603050405020304" pitchFamily="18" charset="0"/>
              <a:cs typeface="Times New Roman" panose="02020603050405020304" pitchFamily="18" charset="0"/>
            </a:endParaRPr>
          </a:p>
          <a:p>
            <a:pPr marL="457200" indent="-457200">
              <a:buAutoNum type="arabicPeriod"/>
            </a:pPr>
            <a:endParaRPr lang="en-IN" sz="2400" dirty="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
        <p:nvSpPr>
          <p:cNvPr id="5" name="TextBox 4"/>
          <p:cNvSpPr txBox="1"/>
          <p:nvPr/>
        </p:nvSpPr>
        <p:spPr>
          <a:xfrm>
            <a:off x="860612" y="188640"/>
            <a:ext cx="8136904" cy="6001643"/>
          </a:xfrm>
          <a:prstGeom prst="rect">
            <a:avLst/>
          </a:prstGeom>
          <a:noFill/>
        </p:spPr>
        <p:txBody>
          <a:bodyPr wrap="square" rtlCol="0">
            <a:spAutoFit/>
          </a:bodyPr>
          <a:lstStyle/>
          <a:p>
            <a:r>
              <a:rPr lang="en-IN" sz="2400" b="1" dirty="0" smtClean="0">
                <a:latin typeface="Times New Roman" panose="02020603050405020304" pitchFamily="18" charset="0"/>
                <a:cs typeface="Times New Roman" panose="02020603050405020304" pitchFamily="18" charset="0"/>
              </a:rPr>
              <a:t>2. Memory Addressing: </a:t>
            </a:r>
            <a:endParaRPr lang="en-IN" sz="2400" b="1" dirty="0" smtClean="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All the instruction </a:t>
            </a:r>
            <a:r>
              <a:rPr lang="en-US" sz="2400" dirty="0" smtClean="0">
                <a:latin typeface="Times New Roman" panose="02020603050405020304" pitchFamily="18" charset="0"/>
                <a:cs typeface="Times New Roman" panose="02020603050405020304" pitchFamily="18" charset="0"/>
              </a:rPr>
              <a:t>are </a:t>
            </a:r>
            <a:r>
              <a:rPr lang="en-US" sz="2400" dirty="0">
                <a:latin typeface="Times New Roman" panose="02020603050405020304" pitchFamily="18" charset="0"/>
                <a:cs typeface="Times New Roman" panose="02020603050405020304" pitchFamily="18" charset="0"/>
              </a:rPr>
              <a:t>byte addressed and provide access for bytes (8 bits), half words (16 bits), and words (32 bits). Most of the computers also provide access for double words (64 bits). </a:t>
            </a:r>
            <a:endParaRPr lang="en-US" sz="24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There are two different conventions for ordering the bytes within a larger object</a:t>
            </a:r>
            <a:r>
              <a:rPr lang="en-US" sz="2400" dirty="0" smtClean="0">
                <a:latin typeface="Times New Roman" panose="02020603050405020304" pitchFamily="18" charset="0"/>
                <a:cs typeface="Times New Roman" panose="02020603050405020304" pitchFamily="18" charset="0"/>
              </a:rPr>
              <a:t>.</a:t>
            </a:r>
            <a:endParaRPr lang="en-US" sz="24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pPr marL="457200" indent="-457200">
              <a:buAutoNum type="arabicPeriod"/>
            </a:pPr>
            <a:r>
              <a:rPr lang="en-US" sz="2400" dirty="0" smtClean="0">
                <a:latin typeface="Times New Roman" panose="02020603050405020304" pitchFamily="18" charset="0"/>
                <a:cs typeface="Times New Roman" panose="02020603050405020304" pitchFamily="18" charset="0"/>
              </a:rPr>
              <a:t>Little </a:t>
            </a:r>
            <a:r>
              <a:rPr lang="en-US" sz="2400" dirty="0">
                <a:latin typeface="Times New Roman" panose="02020603050405020304" pitchFamily="18" charset="0"/>
                <a:cs typeface="Times New Roman" panose="02020603050405020304" pitchFamily="18" charset="0"/>
              </a:rPr>
              <a:t>Endian </a:t>
            </a:r>
            <a:endParaRPr lang="en-US" sz="2400" dirty="0" smtClean="0">
              <a:latin typeface="Times New Roman" panose="02020603050405020304" pitchFamily="18" charset="0"/>
              <a:cs typeface="Times New Roman" panose="02020603050405020304" pitchFamily="18" charset="0"/>
            </a:endParaRPr>
          </a:p>
          <a:p>
            <a:pPr marL="457200" indent="-457200">
              <a:buAutoNum type="arabicPeriod"/>
            </a:pPr>
            <a:r>
              <a:rPr lang="en-IN" sz="2400" dirty="0">
                <a:latin typeface="Times New Roman" panose="02020603050405020304" pitchFamily="18" charset="0"/>
                <a:cs typeface="Times New Roman" panose="02020603050405020304" pitchFamily="18" charset="0"/>
              </a:rPr>
              <a:t>Big Endian </a:t>
            </a:r>
            <a:endParaRPr lang="en-IN" sz="2400" dirty="0" smtClean="0">
              <a:latin typeface="Times New Roman" panose="02020603050405020304" pitchFamily="18" charset="0"/>
              <a:cs typeface="Times New Roman" panose="02020603050405020304" pitchFamily="18" charset="0"/>
            </a:endParaRPr>
          </a:p>
          <a:p>
            <a:pPr marL="457200" indent="-457200">
              <a:buAutoNum type="arabicPeriod"/>
            </a:pPr>
            <a:endParaRPr lang="en-IN" sz="2400" dirty="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Example: Consider a number 0x01234567 to be represented in little </a:t>
            </a:r>
            <a:r>
              <a:rPr lang="en-IN" sz="2400" dirty="0">
                <a:latin typeface="Times New Roman" panose="02020603050405020304" pitchFamily="18" charset="0"/>
                <a:cs typeface="Times New Roman" panose="02020603050405020304" pitchFamily="18" charset="0"/>
              </a:rPr>
              <a:t>E</a:t>
            </a:r>
            <a:r>
              <a:rPr lang="en-IN" sz="2400" dirty="0" smtClean="0">
                <a:latin typeface="Times New Roman" panose="02020603050405020304" pitchFamily="18" charset="0"/>
                <a:cs typeface="Times New Roman" panose="02020603050405020304" pitchFamily="18" charset="0"/>
              </a:rPr>
              <a:t>ndian and big Endian</a:t>
            </a:r>
            <a:endParaRPr lang="en-IN" sz="2400" dirty="0" smtClean="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pPr marL="457200" indent="-457200">
              <a:buAutoNum type="arabicPeriod"/>
            </a:pPr>
            <a:r>
              <a:rPr lang="en-US" sz="2400" dirty="0">
                <a:latin typeface="Times New Roman" panose="02020603050405020304" pitchFamily="18" charset="0"/>
                <a:cs typeface="Times New Roman" panose="02020603050405020304" pitchFamily="18" charset="0"/>
              </a:rPr>
              <a:t>Little Endian </a:t>
            </a:r>
            <a:endParaRPr lang="en-US" sz="2400" dirty="0">
              <a:latin typeface="Times New Roman" panose="02020603050405020304" pitchFamily="18" charset="0"/>
              <a:cs typeface="Times New Roman" panose="02020603050405020304" pitchFamily="18" charset="0"/>
            </a:endParaRPr>
          </a:p>
          <a:p>
            <a:pPr marL="457200" indent="-457200">
              <a:buAutoNum type="arabicPeriod"/>
            </a:pPr>
            <a:r>
              <a:rPr lang="en-IN" sz="2400" dirty="0">
                <a:latin typeface="Times New Roman" panose="02020603050405020304" pitchFamily="18" charset="0"/>
                <a:cs typeface="Times New Roman" panose="02020603050405020304" pitchFamily="18" charset="0"/>
              </a:rPr>
              <a:t>Big Endian </a:t>
            </a:r>
            <a:endParaRPr lang="en-IN" sz="2400" dirty="0">
              <a:latin typeface="Times New Roman" panose="02020603050405020304" pitchFamily="18" charset="0"/>
              <a:cs typeface="Times New Roman" panose="02020603050405020304" pitchFamily="18" charset="0"/>
            </a:endParaRPr>
          </a:p>
        </p:txBody>
      </p:sp>
      <p:graphicFrame>
        <p:nvGraphicFramePr>
          <p:cNvPr id="6" name="Table 5"/>
          <p:cNvGraphicFramePr>
            <a:graphicFrameLocks noGrp="1"/>
          </p:cNvGraphicFramePr>
          <p:nvPr/>
        </p:nvGraphicFramePr>
        <p:xfrm>
          <a:off x="3131844" y="3068960"/>
          <a:ext cx="5781232" cy="370840"/>
        </p:xfrm>
        <a:graphic>
          <a:graphicData uri="http://schemas.openxmlformats.org/drawingml/2006/table">
            <a:tbl>
              <a:tblPr firstRow="1" bandRow="1">
                <a:tableStyleId>{5C22544A-7EE6-4342-B048-85BDC9FD1C3A}</a:tableStyleId>
              </a:tblPr>
              <a:tblGrid>
                <a:gridCol w="722654"/>
                <a:gridCol w="722654"/>
                <a:gridCol w="722654"/>
                <a:gridCol w="722654"/>
                <a:gridCol w="722654"/>
                <a:gridCol w="722654"/>
                <a:gridCol w="722654"/>
                <a:gridCol w="722654"/>
              </a:tblGrid>
              <a:tr h="370840">
                <a:tc>
                  <a:txBody>
                    <a:bodyPr/>
                    <a:lstStyle/>
                    <a:p>
                      <a:pPr algn="ctr"/>
                      <a:r>
                        <a:rPr lang="en-US" dirty="0" smtClean="0">
                          <a:solidFill>
                            <a:schemeClr val="tx1"/>
                          </a:solidFill>
                        </a:rPr>
                        <a:t>7</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6</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5</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3</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7" name="Table 6"/>
          <p:cNvGraphicFramePr>
            <a:graphicFrameLocks noGrp="1"/>
          </p:cNvGraphicFramePr>
          <p:nvPr/>
        </p:nvGraphicFramePr>
        <p:xfrm>
          <a:off x="3131840" y="3573106"/>
          <a:ext cx="5781232" cy="370840"/>
        </p:xfrm>
        <a:graphic>
          <a:graphicData uri="http://schemas.openxmlformats.org/drawingml/2006/table">
            <a:tbl>
              <a:tblPr firstRow="1" bandRow="1">
                <a:tableStyleId>{5C22544A-7EE6-4342-B048-85BDC9FD1C3A}</a:tableStyleId>
              </a:tblPr>
              <a:tblGrid>
                <a:gridCol w="722654"/>
                <a:gridCol w="722654"/>
                <a:gridCol w="722654"/>
                <a:gridCol w="722654"/>
                <a:gridCol w="722654"/>
                <a:gridCol w="722654"/>
                <a:gridCol w="722654"/>
                <a:gridCol w="722654"/>
              </a:tblGrid>
              <a:tr h="370840">
                <a:tc>
                  <a:txBody>
                    <a:bodyPr/>
                    <a:lstStyle/>
                    <a:p>
                      <a:pPr algn="ctr"/>
                      <a:r>
                        <a:rPr lang="en-US" dirty="0" smtClean="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3</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5</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6</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7</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8" name="Table 7"/>
          <p:cNvGraphicFramePr>
            <a:graphicFrameLocks noGrp="1"/>
          </p:cNvGraphicFramePr>
          <p:nvPr/>
        </p:nvGraphicFramePr>
        <p:xfrm>
          <a:off x="3337568" y="5301208"/>
          <a:ext cx="2890616" cy="370840"/>
        </p:xfrm>
        <a:graphic>
          <a:graphicData uri="http://schemas.openxmlformats.org/drawingml/2006/table">
            <a:tbl>
              <a:tblPr firstRow="1" bandRow="1">
                <a:tableStyleId>{5C22544A-7EE6-4342-B048-85BDC9FD1C3A}</a:tableStyleId>
              </a:tblPr>
              <a:tblGrid>
                <a:gridCol w="722654"/>
                <a:gridCol w="722654"/>
                <a:gridCol w="722654"/>
                <a:gridCol w="722654"/>
              </a:tblGrid>
              <a:tr h="370840">
                <a:tc>
                  <a:txBody>
                    <a:bodyPr/>
                    <a:lstStyle/>
                    <a:p>
                      <a:pPr algn="ctr"/>
                      <a:r>
                        <a:rPr lang="en-US" dirty="0" smtClean="0">
                          <a:solidFill>
                            <a:schemeClr val="tx1"/>
                          </a:solidFill>
                        </a:rPr>
                        <a:t>67</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45</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23</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01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9" name="Table 8"/>
          <p:cNvGraphicFramePr>
            <a:graphicFrameLocks noGrp="1"/>
          </p:cNvGraphicFramePr>
          <p:nvPr/>
        </p:nvGraphicFramePr>
        <p:xfrm>
          <a:off x="3337568" y="5805354"/>
          <a:ext cx="2890616" cy="370840"/>
        </p:xfrm>
        <a:graphic>
          <a:graphicData uri="http://schemas.openxmlformats.org/drawingml/2006/table">
            <a:tbl>
              <a:tblPr firstRow="1" bandRow="1">
                <a:tableStyleId>{5C22544A-7EE6-4342-B048-85BDC9FD1C3A}</a:tableStyleId>
              </a:tblPr>
              <a:tblGrid>
                <a:gridCol w="722654"/>
                <a:gridCol w="722654"/>
                <a:gridCol w="722654"/>
                <a:gridCol w="722654"/>
              </a:tblGrid>
              <a:tr h="370840">
                <a:tc>
                  <a:txBody>
                    <a:bodyPr/>
                    <a:lstStyle/>
                    <a:p>
                      <a:pPr algn="ctr"/>
                      <a:r>
                        <a:rPr lang="en-US" dirty="0" smtClean="0">
                          <a:solidFill>
                            <a:schemeClr val="tx1"/>
                          </a:solidFill>
                        </a:rPr>
                        <a:t>01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23</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45</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67</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1" cstate="print"/>
          <a:srcRect/>
          <a:stretch>
            <a:fillRect/>
          </a:stretch>
        </p:blipFill>
        <p:spPr bwMode="auto">
          <a:xfrm>
            <a:off x="179512" y="1196752"/>
            <a:ext cx="8725421" cy="4753339"/>
          </a:xfrm>
          <a:prstGeom prst="rect">
            <a:avLst/>
          </a:prstGeom>
          <a:noFill/>
          <a:ln w="9525">
            <a:noFill/>
            <a:miter lim="800000"/>
            <a:headEnd/>
            <a:tailEnd/>
          </a:ln>
        </p:spPr>
      </p:pic>
      <p:sp>
        <p:nvSpPr>
          <p:cNvPr id="6" name="Footer Placeholder 3"/>
          <p:cNvSpPr>
            <a:spLocks noGrp="1"/>
          </p:cNvSpPr>
          <p:nvPr>
            <p:ph type="ftr" sz="quarter" idx="10"/>
          </p:nvPr>
        </p:nvSpPr>
        <p:spPr/>
        <p:txBody>
          <a:bodyPr/>
          <a:lstStyle/>
          <a:p>
            <a:r>
              <a:rPr lang="en-AU" dirty="0" smtClean="0"/>
              <a:t>Copyright © 2012, Elsevier Inc. All rights reserved.</a:t>
            </a:r>
            <a:endParaRPr lang="en-AU" dirty="0"/>
          </a:p>
        </p:txBody>
      </p:sp>
      <p:sp>
        <p:nvSpPr>
          <p:cNvPr id="483330" name="Rectangle 2"/>
          <p:cNvSpPr>
            <a:spLocks noGrp="1" noChangeArrowheads="1"/>
          </p:cNvSpPr>
          <p:nvPr>
            <p:ph type="title"/>
          </p:nvPr>
        </p:nvSpPr>
        <p:spPr>
          <a:xfrm>
            <a:off x="611188" y="109677"/>
            <a:ext cx="8281987" cy="707886"/>
          </a:xfrm>
        </p:spPr>
        <p:txBody>
          <a:bodyPr>
            <a:normAutofit fontScale="90000"/>
          </a:bodyPr>
          <a:lstStyle/>
          <a:p>
            <a:r>
              <a:rPr lang="en-US" dirty="0" smtClean="0"/>
              <a:t>Single Processor Performance</a:t>
            </a:r>
            <a:endParaRPr lang="en-GB" dirty="0"/>
          </a:p>
        </p:txBody>
      </p:sp>
      <p:sp>
        <p:nvSpPr>
          <p:cNvPr id="483332" name="Text Box 4"/>
          <p:cNvSpPr txBox="1">
            <a:spLocks noChangeArrowheads="1"/>
          </p:cNvSpPr>
          <p:nvPr/>
        </p:nvSpPr>
        <p:spPr bwMode="auto">
          <a:xfrm rot="5400000">
            <a:off x="8265582" y="507395"/>
            <a:ext cx="1390124" cy="369332"/>
          </a:xfrm>
          <a:prstGeom prst="rect">
            <a:avLst/>
          </a:prstGeom>
          <a:solidFill>
            <a:srgbClr val="C0C0C0"/>
          </a:solidFill>
          <a:ln w="9525">
            <a:noFill/>
            <a:miter lim="800000"/>
          </a:ln>
          <a:effectLst/>
        </p:spPr>
        <p:txBody>
          <a:bodyPr wrap="none">
            <a:spAutoFit/>
          </a:bodyPr>
          <a:lstStyle/>
          <a:p>
            <a:pPr eaLnBrk="0" hangingPunct="0">
              <a:spcBef>
                <a:spcPct val="0"/>
              </a:spcBef>
              <a:buClrTx/>
              <a:buSzTx/>
              <a:buFontTx/>
              <a:buNone/>
            </a:pPr>
            <a:r>
              <a:rPr lang="en-US" sz="1800" dirty="0" smtClean="0">
                <a:solidFill>
                  <a:srgbClr val="0066FF"/>
                </a:solidFill>
                <a:latin typeface="Arial" panose="020B0604020202020204" pitchFamily="34" charset="0"/>
              </a:rPr>
              <a:t>Introduction</a:t>
            </a:r>
            <a:endParaRPr lang="en-US" sz="1800" dirty="0">
              <a:solidFill>
                <a:srgbClr val="0066FF"/>
              </a:solidFill>
              <a:latin typeface="Arial" panose="020B0604020202020204" pitchFamily="34" charset="0"/>
            </a:endParaRPr>
          </a:p>
        </p:txBody>
      </p:sp>
      <p:sp>
        <p:nvSpPr>
          <p:cNvPr id="483336" name="Text Box 8"/>
          <p:cNvSpPr txBox="1">
            <a:spLocks noChangeArrowheads="1"/>
          </p:cNvSpPr>
          <p:nvPr/>
        </p:nvSpPr>
        <p:spPr bwMode="auto">
          <a:xfrm>
            <a:off x="2002954" y="4080435"/>
            <a:ext cx="1152128" cy="400110"/>
          </a:xfrm>
          <a:prstGeom prst="rect">
            <a:avLst/>
          </a:prstGeom>
          <a:noFill/>
          <a:ln w="9525" algn="ctr">
            <a:noFill/>
            <a:miter lim="800000"/>
          </a:ln>
          <a:effectLst/>
        </p:spPr>
        <p:txBody>
          <a:bodyPr wrap="square">
            <a:spAutoFit/>
          </a:bodyPr>
          <a:lstStyle/>
          <a:p>
            <a:pPr algn="ctr"/>
            <a:r>
              <a:rPr lang="en-US" sz="2000" dirty="0" smtClean="0">
                <a:solidFill>
                  <a:srgbClr val="FF0000"/>
                </a:solidFill>
                <a:latin typeface="Arial" panose="020B0604020202020204" pitchFamily="34" charset="0"/>
              </a:rPr>
              <a:t>RISC</a:t>
            </a:r>
            <a:endParaRPr lang="en-GB" sz="2000" dirty="0">
              <a:solidFill>
                <a:srgbClr val="FF0000"/>
              </a:solidFill>
              <a:latin typeface="Arial" panose="020B0604020202020204" pitchFamily="34" charset="0"/>
            </a:endParaRPr>
          </a:p>
        </p:txBody>
      </p:sp>
      <p:cxnSp>
        <p:nvCxnSpPr>
          <p:cNvPr id="9" name="Straight Arrow Connector 8"/>
          <p:cNvCxnSpPr/>
          <p:nvPr/>
        </p:nvCxnSpPr>
        <p:spPr bwMode="auto">
          <a:xfrm rot="16200000" flipH="1">
            <a:off x="2582254" y="4545123"/>
            <a:ext cx="504056" cy="288033"/>
          </a:xfrm>
          <a:prstGeom prst="straightConnector1">
            <a:avLst/>
          </a:prstGeom>
          <a:noFill/>
          <a:ln w="19050" cap="flat" cmpd="sng" algn="ctr">
            <a:solidFill>
              <a:srgbClr val="FF0000"/>
            </a:solidFill>
            <a:prstDash val="solid"/>
            <a:round/>
            <a:headEnd type="none" w="med" len="med"/>
            <a:tailEnd type="arrow"/>
          </a:ln>
          <a:effectLst/>
        </p:spPr>
      </p:cxnSp>
      <p:sp>
        <p:nvSpPr>
          <p:cNvPr id="11" name="Text Box 8"/>
          <p:cNvSpPr txBox="1">
            <a:spLocks noChangeArrowheads="1"/>
          </p:cNvSpPr>
          <p:nvPr/>
        </p:nvSpPr>
        <p:spPr bwMode="auto">
          <a:xfrm>
            <a:off x="3995936" y="908720"/>
            <a:ext cx="3240360" cy="400110"/>
          </a:xfrm>
          <a:prstGeom prst="rect">
            <a:avLst/>
          </a:prstGeom>
          <a:noFill/>
          <a:ln w="9525" algn="ctr">
            <a:noFill/>
            <a:miter lim="800000"/>
          </a:ln>
          <a:effectLst/>
        </p:spPr>
        <p:txBody>
          <a:bodyPr wrap="square">
            <a:spAutoFit/>
          </a:bodyPr>
          <a:lstStyle/>
          <a:p>
            <a:pPr algn="ctr"/>
            <a:r>
              <a:rPr lang="en-US" sz="2000" dirty="0" smtClean="0">
                <a:solidFill>
                  <a:srgbClr val="FF0000"/>
                </a:solidFill>
                <a:latin typeface="Arial" panose="020B0604020202020204" pitchFamily="34" charset="0"/>
              </a:rPr>
              <a:t>Move to multi-processor</a:t>
            </a:r>
            <a:endParaRPr lang="en-GB" sz="2000" dirty="0">
              <a:solidFill>
                <a:srgbClr val="FF0000"/>
              </a:solidFill>
              <a:latin typeface="Arial" panose="020B0604020202020204" pitchFamily="34" charset="0"/>
            </a:endParaRPr>
          </a:p>
        </p:txBody>
      </p:sp>
      <p:cxnSp>
        <p:nvCxnSpPr>
          <p:cNvPr id="12" name="Straight Arrow Connector 11"/>
          <p:cNvCxnSpPr/>
          <p:nvPr/>
        </p:nvCxnSpPr>
        <p:spPr bwMode="auto">
          <a:xfrm>
            <a:off x="5580108" y="1278285"/>
            <a:ext cx="1152132" cy="864096"/>
          </a:xfrm>
          <a:prstGeom prst="straightConnector1">
            <a:avLst/>
          </a:prstGeom>
          <a:noFill/>
          <a:ln w="19050" cap="flat" cmpd="sng" algn="ctr">
            <a:solidFill>
              <a:srgbClr val="FF0000"/>
            </a:solidFill>
            <a:prstDash val="solid"/>
            <a:round/>
            <a:headEnd type="none" w="med" len="med"/>
            <a:tailEnd type="arrow"/>
          </a:ln>
          <a:effectLst/>
        </p:spPr>
      </p:cxn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
        <p:nvSpPr>
          <p:cNvPr id="4" name="TextBox 3"/>
          <p:cNvSpPr txBox="1"/>
          <p:nvPr/>
        </p:nvSpPr>
        <p:spPr>
          <a:xfrm>
            <a:off x="860612" y="620688"/>
            <a:ext cx="7826188" cy="864096"/>
          </a:xfrm>
          <a:prstGeom prst="rect">
            <a:avLst/>
          </a:prstGeom>
          <a:noFill/>
        </p:spPr>
        <p:txBody>
          <a:bodyPr wrap="square" rtlCol="0">
            <a:spAutoFit/>
          </a:bodyPr>
          <a:lstStyle/>
          <a:p>
            <a:endParaRPr lang="en-IN" dirty="0"/>
          </a:p>
        </p:txBody>
      </p:sp>
      <p:sp>
        <p:nvSpPr>
          <p:cNvPr id="5" name="TextBox 4"/>
          <p:cNvSpPr txBox="1"/>
          <p:nvPr/>
        </p:nvSpPr>
        <p:spPr>
          <a:xfrm>
            <a:off x="860612" y="620688"/>
            <a:ext cx="7826188" cy="2677656"/>
          </a:xfrm>
          <a:prstGeom prst="rect">
            <a:avLst/>
          </a:prstGeom>
          <a:noFill/>
        </p:spPr>
        <p:txBody>
          <a:bodyPr wrap="square" rtlCol="0">
            <a:spAutoFit/>
          </a:bodyPr>
          <a:lstStyle/>
          <a:p>
            <a:r>
              <a:rPr lang="en-IN" sz="2400" b="1" dirty="0" smtClean="0">
                <a:latin typeface="Times New Roman" panose="02020603050405020304" pitchFamily="18" charset="0"/>
                <a:cs typeface="Times New Roman" panose="02020603050405020304" pitchFamily="18" charset="0"/>
              </a:rPr>
              <a:t>Alignment of data:</a:t>
            </a:r>
            <a:endParaRPr lang="en-IN" sz="2400" b="1" dirty="0" smtClean="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It is necessary for the data to be aligned. </a:t>
            </a:r>
            <a:r>
              <a:rPr lang="en-US" sz="2400" dirty="0">
                <a:latin typeface="Times New Roman" panose="02020603050405020304" pitchFamily="18" charset="0"/>
                <a:cs typeface="Times New Roman" panose="02020603050405020304" pitchFamily="18" charset="0"/>
              </a:rPr>
              <a:t>An access to an object of size s bytes at byte address A is aligned if A mod s=0</a:t>
            </a:r>
            <a:r>
              <a:rPr lang="en-US" sz="2400" dirty="0" smtClean="0">
                <a:latin typeface="Times New Roman" panose="02020603050405020304" pitchFamily="18" charset="0"/>
                <a:cs typeface="Times New Roman" panose="02020603050405020304" pitchFamily="18" charset="0"/>
              </a:rPr>
              <a:t>. Misalignment of  data causes hardware complications. This will result in multiple access of data from memory.</a:t>
            </a:r>
            <a:endParaRPr lang="en-US" sz="24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graphicFrame>
        <p:nvGraphicFramePr>
          <p:cNvPr id="6" name="Table 5"/>
          <p:cNvGraphicFramePr>
            <a:graphicFrameLocks noGrp="1"/>
          </p:cNvGraphicFramePr>
          <p:nvPr/>
        </p:nvGraphicFramePr>
        <p:xfrm>
          <a:off x="1835696" y="3214464"/>
          <a:ext cx="7128792" cy="2590800"/>
        </p:xfrm>
        <a:graphic>
          <a:graphicData uri="http://schemas.openxmlformats.org/drawingml/2006/table">
            <a:tbl>
              <a:tblPr firstRow="1" bandRow="1">
                <a:tableStyleId>{5C22544A-7EE6-4342-B048-85BDC9FD1C3A}</a:tableStyleId>
              </a:tblPr>
              <a:tblGrid>
                <a:gridCol w="891099"/>
                <a:gridCol w="891099"/>
                <a:gridCol w="891099"/>
                <a:gridCol w="891099"/>
                <a:gridCol w="891099"/>
                <a:gridCol w="891099"/>
                <a:gridCol w="891099"/>
                <a:gridCol w="891099"/>
              </a:tblGrid>
              <a:tr h="370840">
                <a:tc>
                  <a:txBody>
                    <a:bodyPr/>
                    <a:lstStyle/>
                    <a:p>
                      <a:pPr algn="ctr"/>
                      <a:r>
                        <a:rPr lang="en-US" dirty="0" smtClean="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3</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5</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6</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7</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en-US" dirty="0" smtClean="0">
                          <a:solidFill>
                            <a:schemeClr val="tx1"/>
                          </a:solidFill>
                        </a:rPr>
                        <a:t>Aligned</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Aligned</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Aligned</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Aligned</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Aligned</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Aligned</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Aligned</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Aligned</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gridSpan="2">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dirty="0" smtClean="0">
                          <a:solidFill>
                            <a:schemeClr val="tx1"/>
                          </a:solidFill>
                        </a:rPr>
                        <a:t>Aligned</a:t>
                      </a:r>
                      <a:endParaRPr lang="en-US"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dirty="0" smtClean="0">
                          <a:solidFill>
                            <a:schemeClr val="tx1"/>
                          </a:solidFill>
                        </a:rPr>
                        <a:t>Aligned</a:t>
                      </a:r>
                      <a:endParaRPr lang="en-US"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dirty="0" smtClean="0">
                          <a:solidFill>
                            <a:schemeClr val="tx1"/>
                          </a:solidFill>
                        </a:rPr>
                        <a:t>Aligned</a:t>
                      </a:r>
                      <a:endParaRPr lang="en-US"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dirty="0" smtClean="0">
                          <a:solidFill>
                            <a:schemeClr val="tx1"/>
                          </a:solidFill>
                        </a:rPr>
                        <a:t>Aligned</a:t>
                      </a:r>
                      <a:endParaRPr lang="en-US"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gridSpan="2">
                  <a:txBody>
                    <a:bodyPr/>
                    <a:lstStyle/>
                    <a:p>
                      <a:pPr algn="ctr"/>
                      <a:r>
                        <a:rPr lang="en-US" dirty="0" smtClean="0">
                          <a:solidFill>
                            <a:schemeClr val="tx1"/>
                          </a:solidFill>
                        </a:rPr>
                        <a:t>Misaligned</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dirty="0" smtClean="0">
                          <a:solidFill>
                            <a:schemeClr val="tx1"/>
                          </a:solidFill>
                        </a:rPr>
                        <a:t>Misaligned</a:t>
                      </a:r>
                      <a:endParaRPr lang="en-US"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dirty="0" smtClean="0">
                          <a:solidFill>
                            <a:schemeClr val="tx1"/>
                          </a:solidFill>
                        </a:rPr>
                        <a:t>Misaligned</a:t>
                      </a:r>
                      <a:endParaRPr lang="en-US"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gridSpan="4">
                  <a:txBody>
                    <a:bodyPr/>
                    <a:lstStyle/>
                    <a:p>
                      <a:pPr algn="ctr"/>
                      <a:r>
                        <a:rPr lang="en-US" dirty="0" smtClean="0">
                          <a:solidFill>
                            <a:schemeClr val="tx1"/>
                          </a:solidFill>
                        </a:rPr>
                        <a:t>Aligned</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4">
                  <a:txBody>
                    <a:bodyPr/>
                    <a:lstStyle/>
                    <a:p>
                      <a:pPr algn="ctr"/>
                      <a:r>
                        <a:rPr lang="en-US" dirty="0" err="1" smtClean="0">
                          <a:solidFill>
                            <a:schemeClr val="tx1"/>
                          </a:solidFill>
                        </a:rPr>
                        <a:t>Alligned</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endParaRPr lang="en-US" sz="18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gridSpan="4">
                  <a:txBody>
                    <a:bodyPr/>
                    <a:lstStyle/>
                    <a:p>
                      <a:pPr algn="ctr"/>
                      <a:r>
                        <a:rPr lang="en-US" dirty="0" smtClean="0">
                          <a:solidFill>
                            <a:schemeClr val="tx1"/>
                          </a:solidFill>
                        </a:rPr>
                        <a:t>Misaligned</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algn="ctr"/>
                      <a:r>
                        <a:rPr lang="en-US" dirty="0" smtClean="0">
                          <a:solidFill>
                            <a:schemeClr val="tx1"/>
                          </a:solidFill>
                        </a:rPr>
                        <a:t>Misaligned</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13104">
                <a:tc>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gridSpan="4">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dirty="0" smtClean="0">
                          <a:solidFill>
                            <a:schemeClr val="tx1"/>
                          </a:solidFill>
                        </a:rPr>
                        <a:t>Misaligned</a:t>
                      </a:r>
                      <a:endParaRPr lang="en-US"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7" name="TextBox 6"/>
          <p:cNvSpPr txBox="1"/>
          <p:nvPr/>
        </p:nvSpPr>
        <p:spPr>
          <a:xfrm>
            <a:off x="0" y="3284984"/>
            <a:ext cx="1763688" cy="3031599"/>
          </a:xfrm>
          <a:prstGeom prst="rect">
            <a:avLst/>
          </a:prstGeom>
          <a:noFill/>
        </p:spPr>
        <p:txBody>
          <a:bodyPr wrap="square" rtlCol="0">
            <a:spAutoFit/>
          </a:bodyPr>
          <a:lstStyle/>
          <a:p>
            <a:pPr>
              <a:spcBef>
                <a:spcPts val="300"/>
              </a:spcBef>
            </a:pPr>
            <a:r>
              <a:rPr lang="en-IN" sz="2200" dirty="0">
                <a:latin typeface="Times New Roman" panose="02020603050405020304" pitchFamily="18" charset="0"/>
                <a:cs typeface="Times New Roman" panose="02020603050405020304" pitchFamily="18" charset="0"/>
              </a:rPr>
              <a:t>Width</a:t>
            </a:r>
            <a:endParaRPr lang="en-IN" sz="2200" dirty="0">
              <a:latin typeface="Times New Roman" panose="02020603050405020304" pitchFamily="18" charset="0"/>
              <a:cs typeface="Times New Roman" panose="02020603050405020304" pitchFamily="18" charset="0"/>
            </a:endParaRPr>
          </a:p>
          <a:p>
            <a:pPr>
              <a:spcBef>
                <a:spcPts val="300"/>
              </a:spcBef>
            </a:pPr>
            <a:r>
              <a:rPr lang="en-IN" sz="2200" dirty="0" smtClean="0">
                <a:latin typeface="Times New Roman" panose="02020603050405020304" pitchFamily="18" charset="0"/>
                <a:cs typeface="Times New Roman" panose="02020603050405020304" pitchFamily="18" charset="0"/>
              </a:rPr>
              <a:t>Byte</a:t>
            </a:r>
            <a:endParaRPr lang="en-IN" sz="2200" dirty="0" smtClean="0">
              <a:latin typeface="Times New Roman" panose="02020603050405020304" pitchFamily="18" charset="0"/>
              <a:cs typeface="Times New Roman" panose="02020603050405020304" pitchFamily="18" charset="0"/>
            </a:endParaRPr>
          </a:p>
          <a:p>
            <a:pPr>
              <a:spcBef>
                <a:spcPts val="300"/>
              </a:spcBef>
            </a:pPr>
            <a:r>
              <a:rPr lang="en-IN" sz="2200" dirty="0" smtClean="0">
                <a:latin typeface="Times New Roman" panose="02020603050405020304" pitchFamily="18" charset="0"/>
                <a:cs typeface="Times New Roman" panose="02020603050405020304" pitchFamily="18" charset="0"/>
              </a:rPr>
              <a:t>Half Word Half word</a:t>
            </a:r>
            <a:endParaRPr lang="en-IN" sz="2200" dirty="0" smtClean="0">
              <a:latin typeface="Times New Roman" panose="02020603050405020304" pitchFamily="18" charset="0"/>
              <a:cs typeface="Times New Roman" panose="02020603050405020304" pitchFamily="18" charset="0"/>
            </a:endParaRPr>
          </a:p>
          <a:p>
            <a:pPr>
              <a:spcBef>
                <a:spcPts val="300"/>
              </a:spcBef>
            </a:pPr>
            <a:r>
              <a:rPr lang="en-IN" sz="2200" dirty="0" smtClean="0">
                <a:latin typeface="Times New Roman" panose="02020603050405020304" pitchFamily="18" charset="0"/>
                <a:cs typeface="Times New Roman" panose="02020603050405020304" pitchFamily="18" charset="0"/>
              </a:rPr>
              <a:t>Word</a:t>
            </a:r>
            <a:endParaRPr lang="en-IN" sz="2200" dirty="0" smtClean="0">
              <a:latin typeface="Times New Roman" panose="02020603050405020304" pitchFamily="18" charset="0"/>
              <a:cs typeface="Times New Roman" panose="02020603050405020304" pitchFamily="18" charset="0"/>
            </a:endParaRPr>
          </a:p>
          <a:p>
            <a:pPr>
              <a:spcBef>
                <a:spcPts val="300"/>
              </a:spcBef>
            </a:pPr>
            <a:r>
              <a:rPr lang="en-IN" sz="2200" dirty="0" smtClean="0">
                <a:latin typeface="Times New Roman" panose="02020603050405020304" pitchFamily="18" charset="0"/>
                <a:cs typeface="Times New Roman" panose="02020603050405020304" pitchFamily="18" charset="0"/>
              </a:rPr>
              <a:t>Word</a:t>
            </a:r>
            <a:endParaRPr lang="en-IN" sz="2200" dirty="0" smtClean="0">
              <a:latin typeface="Times New Roman" panose="02020603050405020304" pitchFamily="18" charset="0"/>
              <a:cs typeface="Times New Roman" panose="02020603050405020304" pitchFamily="18" charset="0"/>
            </a:endParaRPr>
          </a:p>
          <a:p>
            <a:pPr>
              <a:spcBef>
                <a:spcPts val="300"/>
              </a:spcBef>
            </a:pPr>
            <a:r>
              <a:rPr lang="en-IN" sz="2200" dirty="0" smtClean="0">
                <a:latin typeface="Times New Roman" panose="02020603050405020304" pitchFamily="18" charset="0"/>
                <a:cs typeface="Times New Roman" panose="02020603050405020304" pitchFamily="18" charset="0"/>
              </a:rPr>
              <a:t>Double word</a:t>
            </a:r>
            <a:endParaRPr lang="en-IN" sz="2200" dirty="0" smtClean="0">
              <a:latin typeface="Times New Roman" panose="02020603050405020304" pitchFamily="18" charset="0"/>
              <a:cs typeface="Times New Roman" panose="02020603050405020304" pitchFamily="18" charset="0"/>
            </a:endParaRPr>
          </a:p>
          <a:p>
            <a:pPr>
              <a:spcBef>
                <a:spcPts val="300"/>
              </a:spcBef>
            </a:pPr>
            <a:endParaRPr lang="en-IN" sz="22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
        <p:nvSpPr>
          <p:cNvPr id="4" name="TextBox 3"/>
          <p:cNvSpPr txBox="1"/>
          <p:nvPr/>
        </p:nvSpPr>
        <p:spPr>
          <a:xfrm>
            <a:off x="860612" y="620688"/>
            <a:ext cx="7826188" cy="864096"/>
          </a:xfrm>
          <a:prstGeom prst="rect">
            <a:avLst/>
          </a:prstGeom>
          <a:noFill/>
        </p:spPr>
        <p:txBody>
          <a:bodyPr wrap="square" rtlCol="0">
            <a:spAutoFit/>
          </a:bodyPr>
          <a:lstStyle/>
          <a:p>
            <a:endParaRPr lang="en-IN" dirty="0"/>
          </a:p>
        </p:txBody>
      </p:sp>
      <p:sp>
        <p:nvSpPr>
          <p:cNvPr id="5" name="TextBox 4"/>
          <p:cNvSpPr txBox="1"/>
          <p:nvPr/>
        </p:nvSpPr>
        <p:spPr>
          <a:xfrm>
            <a:off x="860612" y="620688"/>
            <a:ext cx="8031868" cy="5632311"/>
          </a:xfrm>
          <a:prstGeom prst="rect">
            <a:avLst/>
          </a:prstGeom>
          <a:noFill/>
        </p:spPr>
        <p:txBody>
          <a:bodyPr wrap="square" rtlCol="0">
            <a:spAutoFit/>
          </a:bodyPr>
          <a:lstStyle/>
          <a:p>
            <a:r>
              <a:rPr lang="en-IN" sz="2400" b="1" dirty="0" smtClean="0">
                <a:latin typeface="Times New Roman" panose="02020603050405020304" pitchFamily="18" charset="0"/>
                <a:cs typeface="Times New Roman" panose="02020603050405020304" pitchFamily="18" charset="0"/>
              </a:rPr>
              <a:t>3.Addressing Modes:  </a:t>
            </a:r>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Addressing modes specify constants and registers in addition </a:t>
            </a:r>
            <a:r>
              <a:rPr lang="en-US" sz="2400" dirty="0" smtClean="0">
                <a:latin typeface="Times New Roman" panose="02020603050405020304" pitchFamily="18" charset="0"/>
                <a:cs typeface="Times New Roman" panose="02020603050405020304" pitchFamily="18" charset="0"/>
              </a:rPr>
              <a:t>to the process of addressing </a:t>
            </a:r>
            <a:r>
              <a:rPr lang="en-US" sz="2400" dirty="0">
                <a:latin typeface="Times New Roman" panose="02020603050405020304" pitchFamily="18" charset="0"/>
                <a:cs typeface="Times New Roman" panose="02020603050405020304" pitchFamily="18" charset="0"/>
              </a:rPr>
              <a:t>locations in memory. When a memory location is used, the actual memory address specified by the addressing mode is called the </a:t>
            </a:r>
            <a:r>
              <a:rPr lang="en-US" sz="2400" b="1" dirty="0">
                <a:latin typeface="Times New Roman" panose="02020603050405020304" pitchFamily="18" charset="0"/>
                <a:cs typeface="Times New Roman" panose="02020603050405020304" pitchFamily="18" charset="0"/>
              </a:rPr>
              <a:t>effective address. </a:t>
            </a:r>
            <a:endParaRPr lang="en-US" sz="2400" b="1" dirty="0" smtClean="0">
              <a:latin typeface="Times New Roman" panose="02020603050405020304" pitchFamily="18" charset="0"/>
              <a:cs typeface="Times New Roman" panose="02020603050405020304" pitchFamily="18" charset="0"/>
            </a:endParaRPr>
          </a:p>
          <a:p>
            <a:pPr marL="457200" indent="-457200">
              <a:buAutoNum type="arabicPeriod"/>
            </a:pPr>
            <a:r>
              <a:rPr lang="en-US" sz="2400" b="1" dirty="0" smtClean="0">
                <a:latin typeface="Times New Roman" panose="02020603050405020304" pitchFamily="18" charset="0"/>
                <a:cs typeface="Times New Roman" panose="02020603050405020304" pitchFamily="18" charset="0"/>
              </a:rPr>
              <a:t>Register 		Add R4, R3</a:t>
            </a:r>
            <a:endParaRPr lang="en-US" sz="2400" b="1" dirty="0" smtClean="0">
              <a:latin typeface="Times New Roman" panose="02020603050405020304" pitchFamily="18" charset="0"/>
              <a:cs typeface="Times New Roman" panose="02020603050405020304" pitchFamily="18" charset="0"/>
            </a:endParaRPr>
          </a:p>
          <a:p>
            <a:pPr marL="457200" indent="-457200">
              <a:buAutoNum type="arabicPeriod"/>
            </a:pPr>
            <a:r>
              <a:rPr lang="en-US" sz="2400" b="1" dirty="0" smtClean="0">
                <a:latin typeface="Times New Roman" panose="02020603050405020304" pitchFamily="18" charset="0"/>
                <a:cs typeface="Times New Roman" panose="02020603050405020304" pitchFamily="18" charset="0"/>
              </a:rPr>
              <a:t>Immediate            Add   R2, #2000</a:t>
            </a:r>
            <a:endParaRPr lang="en-US" sz="2400" b="1" dirty="0" smtClean="0">
              <a:latin typeface="Times New Roman" panose="02020603050405020304" pitchFamily="18" charset="0"/>
              <a:cs typeface="Times New Roman" panose="02020603050405020304" pitchFamily="18" charset="0"/>
            </a:endParaRPr>
          </a:p>
          <a:p>
            <a:pPr marL="457200" indent="-457200">
              <a:buAutoNum type="arabicPeriod"/>
            </a:pPr>
            <a:r>
              <a:rPr lang="en-US" sz="2400" b="1" dirty="0" smtClean="0">
                <a:latin typeface="Times New Roman" panose="02020603050405020304" pitchFamily="18" charset="0"/>
                <a:cs typeface="Times New Roman" panose="02020603050405020304" pitchFamily="18" charset="0"/>
              </a:rPr>
              <a:t>Displacement        ADD R3, 100(R1)</a:t>
            </a:r>
            <a:endParaRPr lang="en-US" sz="2400" b="1" dirty="0" smtClean="0">
              <a:latin typeface="Times New Roman" panose="02020603050405020304" pitchFamily="18" charset="0"/>
              <a:cs typeface="Times New Roman" panose="02020603050405020304" pitchFamily="18" charset="0"/>
            </a:endParaRPr>
          </a:p>
          <a:p>
            <a:pPr marL="457200" indent="-457200">
              <a:buAutoNum type="arabicPeriod"/>
            </a:pPr>
            <a:r>
              <a:rPr lang="en-US" sz="2400" b="1" dirty="0" smtClean="0">
                <a:latin typeface="Times New Roman" panose="02020603050405020304" pitchFamily="18" charset="0"/>
                <a:cs typeface="Times New Roman" panose="02020603050405020304" pitchFamily="18" charset="0"/>
              </a:rPr>
              <a:t>Register indirect   Add R4, (R1)</a:t>
            </a:r>
            <a:endParaRPr lang="en-US" sz="2400" b="1" dirty="0" smtClean="0">
              <a:latin typeface="Times New Roman" panose="02020603050405020304" pitchFamily="18" charset="0"/>
              <a:cs typeface="Times New Roman" panose="02020603050405020304" pitchFamily="18" charset="0"/>
            </a:endParaRPr>
          </a:p>
          <a:p>
            <a:pPr marL="457200" indent="-457200">
              <a:buAutoNum type="arabicPeriod"/>
            </a:pPr>
            <a:r>
              <a:rPr lang="en-US" sz="2400" b="1" dirty="0" smtClean="0">
                <a:latin typeface="Times New Roman" panose="02020603050405020304" pitchFamily="18" charset="0"/>
                <a:cs typeface="Times New Roman" panose="02020603050405020304" pitchFamily="18" charset="0"/>
              </a:rPr>
              <a:t>Indexed                  Add R3, (R1+R2)</a:t>
            </a:r>
            <a:endParaRPr lang="en-US" sz="2400" b="1" dirty="0" smtClean="0">
              <a:latin typeface="Times New Roman" panose="02020603050405020304" pitchFamily="18" charset="0"/>
              <a:cs typeface="Times New Roman" panose="02020603050405020304" pitchFamily="18" charset="0"/>
            </a:endParaRPr>
          </a:p>
          <a:p>
            <a:pPr marL="457200" indent="-457200">
              <a:buAutoNum type="arabicPeriod"/>
            </a:pPr>
            <a:r>
              <a:rPr lang="en-US" sz="2400" b="1" dirty="0" smtClean="0">
                <a:latin typeface="Times New Roman" panose="02020603050405020304" pitchFamily="18" charset="0"/>
                <a:cs typeface="Times New Roman" panose="02020603050405020304" pitchFamily="18" charset="0"/>
              </a:rPr>
              <a:t>Direct or Absolute Add R1, (100)</a:t>
            </a:r>
            <a:endParaRPr lang="en-US" sz="2400" b="1" dirty="0" smtClean="0">
              <a:latin typeface="Times New Roman" panose="02020603050405020304" pitchFamily="18" charset="0"/>
              <a:cs typeface="Times New Roman" panose="02020603050405020304" pitchFamily="18" charset="0"/>
            </a:endParaRPr>
          </a:p>
          <a:p>
            <a:pPr marL="457200" indent="-457200">
              <a:buAutoNum type="arabicPeriod"/>
            </a:pPr>
            <a:r>
              <a:rPr lang="en-US" sz="2400" b="1" dirty="0" smtClean="0">
                <a:latin typeface="Times New Roman" panose="02020603050405020304" pitchFamily="18" charset="0"/>
                <a:cs typeface="Times New Roman" panose="02020603050405020304" pitchFamily="18" charset="0"/>
              </a:rPr>
              <a:t>Memory indirect    Add R1, @(R3)</a:t>
            </a:r>
            <a:endParaRPr lang="en-US" sz="2400" b="1" dirty="0" smtClean="0">
              <a:latin typeface="Times New Roman" panose="02020603050405020304" pitchFamily="18" charset="0"/>
              <a:cs typeface="Times New Roman" panose="02020603050405020304" pitchFamily="18" charset="0"/>
            </a:endParaRPr>
          </a:p>
          <a:p>
            <a:pPr marL="457200" indent="-457200">
              <a:buFontTx/>
              <a:buAutoNum type="arabicPeriod"/>
            </a:pPr>
            <a:r>
              <a:rPr lang="en-US" sz="2400" b="1" dirty="0" smtClean="0">
                <a:latin typeface="Times New Roman" panose="02020603050405020304" pitchFamily="18" charset="0"/>
                <a:cs typeface="Times New Roman" panose="02020603050405020304" pitchFamily="18" charset="0"/>
              </a:rPr>
              <a:t>Auto increment      </a:t>
            </a:r>
            <a:r>
              <a:rPr lang="en-US" sz="2400" b="1" dirty="0">
                <a:latin typeface="Times New Roman" panose="02020603050405020304" pitchFamily="18" charset="0"/>
                <a:cs typeface="Times New Roman" panose="02020603050405020304" pitchFamily="18" charset="0"/>
              </a:rPr>
              <a:t>Add R1, </a:t>
            </a:r>
            <a:r>
              <a:rPr lang="en-US" sz="2400" b="1" dirty="0" smtClean="0">
                <a:latin typeface="Times New Roman" panose="02020603050405020304" pitchFamily="18" charset="0"/>
                <a:cs typeface="Times New Roman" panose="02020603050405020304" pitchFamily="18" charset="0"/>
              </a:rPr>
              <a:t>(</a:t>
            </a:r>
            <a:r>
              <a:rPr lang="en-US" sz="2400" b="1" dirty="0">
                <a:latin typeface="Times New Roman" panose="02020603050405020304" pitchFamily="18" charset="0"/>
                <a:cs typeface="Times New Roman" panose="02020603050405020304" pitchFamily="18" charset="0"/>
              </a:rPr>
              <a:t>R3</a:t>
            </a:r>
            <a:r>
              <a:rPr lang="en-US" sz="2400" b="1" dirty="0" smtClean="0">
                <a:latin typeface="Times New Roman" panose="02020603050405020304" pitchFamily="18" charset="0"/>
                <a:cs typeface="Times New Roman" panose="02020603050405020304" pitchFamily="18" charset="0"/>
              </a:rPr>
              <a:t>)+  </a:t>
            </a:r>
            <a:endParaRPr lang="en-US" sz="2400" b="1" dirty="0" smtClean="0">
              <a:latin typeface="Times New Roman" panose="02020603050405020304" pitchFamily="18" charset="0"/>
              <a:cs typeface="Times New Roman" panose="02020603050405020304" pitchFamily="18" charset="0"/>
            </a:endParaRPr>
          </a:p>
          <a:p>
            <a:pPr marL="457200" indent="-457200">
              <a:buFontTx/>
              <a:buAutoNum type="arabicPeriod"/>
            </a:pPr>
            <a:r>
              <a:rPr lang="en-US" sz="2400" b="1" dirty="0">
                <a:latin typeface="Times New Roman" panose="02020603050405020304" pitchFamily="18" charset="0"/>
                <a:cs typeface="Times New Roman" panose="02020603050405020304" pitchFamily="18" charset="0"/>
              </a:rPr>
              <a:t>Auto decrement     Add R1, </a:t>
            </a:r>
            <a:r>
              <a:rPr lang="en-US" sz="2400" b="1" dirty="0" smtClean="0">
                <a:latin typeface="Times New Roman" panose="02020603050405020304" pitchFamily="18" charset="0"/>
                <a:cs typeface="Times New Roman" panose="02020603050405020304" pitchFamily="18" charset="0"/>
              </a:rPr>
              <a:t>-(</a:t>
            </a:r>
            <a:r>
              <a:rPr lang="en-US" sz="2400" b="1" dirty="0">
                <a:latin typeface="Times New Roman" panose="02020603050405020304" pitchFamily="18" charset="0"/>
                <a:cs typeface="Times New Roman" panose="02020603050405020304" pitchFamily="18" charset="0"/>
              </a:rPr>
              <a:t>R3</a:t>
            </a:r>
            <a:r>
              <a:rPr lang="en-US" sz="2400" b="1" dirty="0" smtClean="0">
                <a:latin typeface="Times New Roman" panose="02020603050405020304" pitchFamily="18" charset="0"/>
                <a:cs typeface="Times New Roman" panose="02020603050405020304" pitchFamily="18" charset="0"/>
              </a:rPr>
              <a:t>)</a:t>
            </a:r>
            <a:endParaRPr lang="en-US" sz="2400" b="1" dirty="0" smtClean="0">
              <a:latin typeface="Times New Roman" panose="02020603050405020304" pitchFamily="18" charset="0"/>
              <a:cs typeface="Times New Roman" panose="02020603050405020304" pitchFamily="18" charset="0"/>
            </a:endParaRPr>
          </a:p>
          <a:p>
            <a:pPr marL="457200" indent="-457200">
              <a:buFontTx/>
              <a:buAutoNum type="arabicPeriod"/>
            </a:pPr>
            <a:r>
              <a:rPr lang="en-US" sz="2400" b="1" dirty="0" smtClean="0">
                <a:latin typeface="Times New Roman" panose="02020603050405020304" pitchFamily="18" charset="0"/>
                <a:cs typeface="Times New Roman" panose="02020603050405020304" pitchFamily="18" charset="0"/>
              </a:rPr>
              <a:t>Scaled                      </a:t>
            </a:r>
            <a:r>
              <a:rPr lang="en-US" sz="2400" b="1" dirty="0">
                <a:latin typeface="Times New Roman" panose="02020603050405020304" pitchFamily="18" charset="0"/>
                <a:cs typeface="Times New Roman" panose="02020603050405020304" pitchFamily="18" charset="0"/>
              </a:rPr>
              <a:t>Add R1, </a:t>
            </a:r>
            <a:r>
              <a:rPr lang="en-US" sz="2400" b="1" dirty="0" smtClean="0">
                <a:latin typeface="Times New Roman" panose="02020603050405020304" pitchFamily="18" charset="0"/>
                <a:cs typeface="Times New Roman" panose="02020603050405020304" pitchFamily="18" charset="0"/>
              </a:rPr>
              <a:t>100(R3)(R1)</a:t>
            </a:r>
            <a:endParaRPr lang="en-US" sz="2400"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
        <p:nvSpPr>
          <p:cNvPr id="4" name="TextBox 3"/>
          <p:cNvSpPr txBox="1"/>
          <p:nvPr/>
        </p:nvSpPr>
        <p:spPr>
          <a:xfrm>
            <a:off x="860612" y="620688"/>
            <a:ext cx="7826188" cy="864096"/>
          </a:xfrm>
          <a:prstGeom prst="rect">
            <a:avLst/>
          </a:prstGeom>
          <a:noFill/>
        </p:spPr>
        <p:txBody>
          <a:bodyPr wrap="square" rtlCol="0">
            <a:spAutoFit/>
          </a:bodyPr>
          <a:lstStyle/>
          <a:p>
            <a:endParaRPr lang="en-IN" dirty="0"/>
          </a:p>
        </p:txBody>
      </p:sp>
      <p:sp>
        <p:nvSpPr>
          <p:cNvPr id="5" name="TextBox 4"/>
          <p:cNvSpPr txBox="1"/>
          <p:nvPr/>
        </p:nvSpPr>
        <p:spPr>
          <a:xfrm>
            <a:off x="860612" y="476672"/>
            <a:ext cx="7826188" cy="5632311"/>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4. Types and sizes of </a:t>
            </a:r>
            <a:r>
              <a:rPr lang="en-IN" sz="2400" b="1" dirty="0" smtClean="0">
                <a:latin typeface="Times New Roman" panose="02020603050405020304" pitchFamily="18" charset="0"/>
                <a:cs typeface="Times New Roman" panose="02020603050405020304" pitchFamily="18" charset="0"/>
              </a:rPr>
              <a:t>operands</a:t>
            </a:r>
            <a:endParaRPr lang="en-IN" sz="2400" b="1" dirty="0" smtClean="0">
              <a:latin typeface="Times New Roman" panose="02020603050405020304" pitchFamily="18" charset="0"/>
              <a:cs typeface="Times New Roman" panose="02020603050405020304" pitchFamily="18" charset="0"/>
            </a:endParaRPr>
          </a:p>
          <a:p>
            <a:pPr algn="just"/>
            <a:r>
              <a:rPr lang="en-IN" sz="2400" dirty="0" smtClean="0">
                <a:latin typeface="Times New Roman" panose="02020603050405020304" pitchFamily="18" charset="0"/>
                <a:cs typeface="Times New Roman" panose="02020603050405020304" pitchFamily="18" charset="0"/>
              </a:rPr>
              <a:t>Operands are provided along with the operation codes in an instruction.  There are instructions with zero operand to three operands. There may be more number of operands depending on special type of computers.</a:t>
            </a:r>
            <a:endParaRPr lang="en-IN" sz="2400" dirty="0" smtClean="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a:p>
            <a:pPr algn="just"/>
            <a:r>
              <a:rPr lang="en-IN" sz="2400" dirty="0" smtClean="0"/>
              <a:t>Usually </a:t>
            </a:r>
            <a:r>
              <a:rPr lang="en-IN" sz="2400" dirty="0"/>
              <a:t>the type of </a:t>
            </a:r>
            <a:r>
              <a:rPr lang="en-IN" sz="2400" dirty="0" smtClean="0"/>
              <a:t>an operand—integer</a:t>
            </a:r>
            <a:r>
              <a:rPr lang="en-IN" sz="2400" dirty="0"/>
              <a:t>, single-precision floating point, character, and so </a:t>
            </a:r>
            <a:r>
              <a:rPr lang="en-IN" sz="2400" dirty="0" smtClean="0"/>
              <a:t>on—effectively gives </a:t>
            </a:r>
            <a:r>
              <a:rPr lang="en-IN" sz="2400" dirty="0"/>
              <a:t>its size</a:t>
            </a:r>
            <a:r>
              <a:rPr lang="en-IN" sz="2400" dirty="0" smtClean="0"/>
              <a:t>. </a:t>
            </a:r>
            <a:r>
              <a:rPr lang="en-IN" sz="2400" dirty="0"/>
              <a:t>C</a:t>
            </a:r>
            <a:r>
              <a:rPr lang="en-IN" sz="2400" dirty="0" smtClean="0"/>
              <a:t>haracter </a:t>
            </a:r>
            <a:r>
              <a:rPr lang="en-IN" sz="2400" dirty="0"/>
              <a:t>(8 bits), half word (16 bits</a:t>
            </a:r>
            <a:r>
              <a:rPr lang="en-IN" sz="2400" dirty="0" smtClean="0"/>
              <a:t>), word </a:t>
            </a:r>
            <a:r>
              <a:rPr lang="en-IN" sz="2400" dirty="0"/>
              <a:t>(32 bits), single-precision floating point (also 1 word), and </a:t>
            </a:r>
            <a:r>
              <a:rPr lang="en-IN" sz="2400" dirty="0" smtClean="0"/>
              <a:t>double-precision </a:t>
            </a:r>
            <a:r>
              <a:rPr lang="en-IN" sz="2400" dirty="0"/>
              <a:t>floating point (2 words). Integers are almost universally represented as </a:t>
            </a:r>
            <a:r>
              <a:rPr lang="en-IN" sz="2400" dirty="0" smtClean="0"/>
              <a:t>two’s complement </a:t>
            </a:r>
            <a:r>
              <a:rPr lang="en-IN" sz="2400" dirty="0"/>
              <a:t>binary numbers. </a:t>
            </a:r>
            <a:r>
              <a:rPr lang="en-IN" sz="2400" dirty="0" smtClean="0"/>
              <a:t>Characters </a:t>
            </a:r>
            <a:r>
              <a:rPr lang="en-IN" sz="2400" dirty="0"/>
              <a:t>are usually in ASCII, but the </a:t>
            </a:r>
            <a:r>
              <a:rPr lang="en-IN" sz="2400" dirty="0" smtClean="0"/>
              <a:t>16-bit Unicode </a:t>
            </a:r>
            <a:r>
              <a:rPr lang="en-IN" sz="2400" dirty="0"/>
              <a:t>(used in Java) is </a:t>
            </a:r>
            <a:r>
              <a:rPr lang="en-IN" sz="2400" dirty="0" smtClean="0"/>
              <a:t>used internationalization of computers.</a:t>
            </a:r>
            <a:endParaRPr lang="en-IN" sz="2400" dirty="0" smtClean="0"/>
          </a:p>
          <a:p>
            <a:pPr algn="just"/>
            <a:endParaRPr lang="en-I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sp>
        <p:nvSpPr>
          <p:cNvPr id="4" name="TextBox 3"/>
          <p:cNvSpPr txBox="1"/>
          <p:nvPr/>
        </p:nvSpPr>
        <p:spPr>
          <a:xfrm>
            <a:off x="860612" y="620688"/>
            <a:ext cx="7826188" cy="864096"/>
          </a:xfrm>
          <a:prstGeom prst="rect">
            <a:avLst/>
          </a:prstGeom>
          <a:noFill/>
        </p:spPr>
        <p:txBody>
          <a:bodyPr wrap="square" rtlCol="0">
            <a:spAutoFit/>
          </a:bodyPr>
          <a:lstStyle/>
          <a:p>
            <a:endParaRPr lang="en-IN" dirty="0"/>
          </a:p>
        </p:txBody>
      </p:sp>
      <p:sp>
        <p:nvSpPr>
          <p:cNvPr id="5" name="TextBox 4"/>
          <p:cNvSpPr txBox="1"/>
          <p:nvPr/>
        </p:nvSpPr>
        <p:spPr>
          <a:xfrm>
            <a:off x="860612" y="620688"/>
            <a:ext cx="8103876" cy="5632311"/>
          </a:xfrm>
          <a:prstGeom prst="rect">
            <a:avLst/>
          </a:prstGeom>
          <a:noFill/>
        </p:spPr>
        <p:txBody>
          <a:bodyPr wrap="square" rtlCol="0">
            <a:spAutoFit/>
          </a:bodyPr>
          <a:lstStyle/>
          <a:p>
            <a:r>
              <a:rPr lang="en-IN" sz="2400" dirty="0"/>
              <a:t>For business applications, some architectures support a decimal </a:t>
            </a:r>
            <a:r>
              <a:rPr lang="en-IN" sz="2400" dirty="0" smtClean="0"/>
              <a:t>format </a:t>
            </a:r>
            <a:r>
              <a:rPr lang="en-IN" sz="2400" dirty="0"/>
              <a:t>called </a:t>
            </a:r>
            <a:r>
              <a:rPr lang="en-IN" sz="2400" i="1" dirty="0"/>
              <a:t>packed decimal </a:t>
            </a:r>
            <a:r>
              <a:rPr lang="en-IN" sz="2400" dirty="0"/>
              <a:t>or </a:t>
            </a:r>
            <a:r>
              <a:rPr lang="en-IN" sz="2400" i="1" dirty="0"/>
              <a:t>binary-coded decimal</a:t>
            </a:r>
            <a:r>
              <a:rPr lang="en-IN" sz="2400" dirty="0"/>
              <a:t>—4 </a:t>
            </a:r>
            <a:r>
              <a:rPr lang="en-IN" sz="2400" dirty="0" smtClean="0"/>
              <a:t>bits:</a:t>
            </a:r>
            <a:endParaRPr lang="en-IN" sz="2400" dirty="0" smtClean="0"/>
          </a:p>
          <a:p>
            <a:endParaRPr lang="en-IN" sz="2400" dirty="0" smtClean="0"/>
          </a:p>
          <a:p>
            <a:r>
              <a:rPr lang="en-IN" sz="2400" dirty="0" smtClean="0">
                <a:latin typeface="Times New Roman" panose="02020603050405020304" pitchFamily="18" charset="0"/>
                <a:cs typeface="Times New Roman" panose="02020603050405020304" pitchFamily="18" charset="0"/>
              </a:rPr>
              <a:t>0000 – 0,   0001 – 1,  0010 – 2 …     1001 – 9</a:t>
            </a:r>
            <a:endParaRPr lang="en-IN" sz="2400" dirty="0" smtClean="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r>
              <a:rPr lang="en-IN" sz="2400" dirty="0"/>
              <a:t>2 decimal digits are packed into each </a:t>
            </a:r>
            <a:r>
              <a:rPr lang="en-IN" sz="2400" dirty="0" smtClean="0"/>
              <a:t>byte.  </a:t>
            </a:r>
            <a:endParaRPr lang="en-IN" sz="2400" dirty="0" smtClean="0"/>
          </a:p>
          <a:p>
            <a:r>
              <a:rPr lang="en-IN" sz="2400" dirty="0" smtClean="0">
                <a:latin typeface="Times New Roman" panose="02020603050405020304" pitchFamily="18" charset="0"/>
                <a:cs typeface="Times New Roman" panose="02020603050405020304" pitchFamily="18" charset="0"/>
              </a:rPr>
              <a:t>Example</a:t>
            </a:r>
            <a:endParaRPr lang="en-IN" sz="2400" dirty="0" smtClean="0">
              <a:latin typeface="Times New Roman" panose="02020603050405020304" pitchFamily="18" charset="0"/>
              <a:cs typeface="Times New Roman" panose="02020603050405020304" pitchFamily="18" charset="0"/>
            </a:endParaRPr>
          </a:p>
          <a:p>
            <a:pPr lvl="2"/>
            <a:r>
              <a:rPr lang="en-IN" sz="2400" dirty="0" smtClean="0">
                <a:latin typeface="Times New Roman" panose="02020603050405020304" pitchFamily="18" charset="0"/>
                <a:cs typeface="Times New Roman" panose="02020603050405020304" pitchFamily="18" charset="0"/>
              </a:rPr>
              <a:t>32 – 0011 0010</a:t>
            </a:r>
            <a:endParaRPr lang="en-IN" sz="2400" dirty="0" smtClean="0">
              <a:latin typeface="Times New Roman" panose="02020603050405020304" pitchFamily="18" charset="0"/>
              <a:cs typeface="Times New Roman" panose="02020603050405020304" pitchFamily="18" charset="0"/>
            </a:endParaRPr>
          </a:p>
          <a:p>
            <a:pPr lvl="2"/>
            <a:r>
              <a:rPr lang="en-IN" sz="2400" dirty="0" smtClean="0">
                <a:latin typeface="Times New Roman" panose="02020603050405020304" pitchFamily="18" charset="0"/>
                <a:cs typeface="Times New Roman" panose="02020603050405020304" pitchFamily="18" charset="0"/>
              </a:rPr>
              <a:t>87 – 1000 0111</a:t>
            </a:r>
            <a:endParaRPr lang="en-IN" sz="2400" dirty="0" smtClean="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r>
              <a:rPr lang="en-IN" sz="2400" dirty="0"/>
              <a:t>Numeric character strings are sometimes called </a:t>
            </a:r>
            <a:r>
              <a:rPr lang="en-IN" sz="2400" i="1" dirty="0"/>
              <a:t>unpacked </a:t>
            </a:r>
            <a:r>
              <a:rPr lang="en-IN" sz="2400" i="1" dirty="0" smtClean="0"/>
              <a:t>decimal.</a:t>
            </a:r>
            <a:endParaRPr lang="en-IN" sz="2400" i="1" dirty="0" smtClean="0"/>
          </a:p>
          <a:p>
            <a:r>
              <a:rPr lang="en-IN" sz="2400" i="1" dirty="0" smtClean="0">
                <a:latin typeface="Times New Roman" panose="02020603050405020304" pitchFamily="18" charset="0"/>
                <a:cs typeface="Times New Roman" panose="02020603050405020304" pitchFamily="18" charset="0"/>
              </a:rPr>
              <a:t>Example 1872 is represented as</a:t>
            </a:r>
            <a:endParaRPr lang="en-IN" sz="2400" i="1" dirty="0" smtClean="0">
              <a:latin typeface="Times New Roman" panose="02020603050405020304" pitchFamily="18" charset="0"/>
              <a:cs typeface="Times New Roman" panose="02020603050405020304" pitchFamily="18" charset="0"/>
            </a:endParaRPr>
          </a:p>
          <a:p>
            <a:r>
              <a:rPr lang="en-IN" sz="2400" i="1" dirty="0" smtClean="0">
                <a:latin typeface="Times New Roman" panose="02020603050405020304" pitchFamily="18" charset="0"/>
                <a:cs typeface="Times New Roman" panose="02020603050405020304" pitchFamily="18" charset="0"/>
              </a:rPr>
              <a:t>Byte representation: 01 08 07 02   Four location</a:t>
            </a:r>
            <a:endParaRPr lang="en-IN" sz="2400" i="1" dirty="0" smtClean="0">
              <a:latin typeface="Times New Roman" panose="02020603050405020304" pitchFamily="18" charset="0"/>
              <a:cs typeface="Times New Roman" panose="02020603050405020304" pitchFamily="18" charset="0"/>
            </a:endParaRPr>
          </a:p>
          <a:p>
            <a:r>
              <a:rPr lang="en-IN" sz="2400" i="1" dirty="0" smtClean="0">
                <a:latin typeface="Times New Roman" panose="02020603050405020304" pitchFamily="18" charset="0"/>
                <a:cs typeface="Times New Roman" panose="02020603050405020304" pitchFamily="18" charset="0"/>
              </a:rPr>
              <a:t>Binary representation:00000001 00001000 00000111 00000010</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sp>
        <p:nvSpPr>
          <p:cNvPr id="4" name="TextBox 3"/>
          <p:cNvSpPr txBox="1"/>
          <p:nvPr/>
        </p:nvSpPr>
        <p:spPr>
          <a:xfrm>
            <a:off x="860612" y="620688"/>
            <a:ext cx="7826188" cy="864096"/>
          </a:xfrm>
          <a:prstGeom prst="rect">
            <a:avLst/>
          </a:prstGeom>
          <a:noFill/>
        </p:spPr>
        <p:txBody>
          <a:bodyPr wrap="square" rtlCol="0">
            <a:spAutoFit/>
          </a:bodyPr>
          <a:lstStyle/>
          <a:p>
            <a:endParaRPr lang="en-IN" dirty="0"/>
          </a:p>
        </p:txBody>
      </p:sp>
      <p:sp>
        <p:nvSpPr>
          <p:cNvPr id="5" name="TextBox 4"/>
          <p:cNvSpPr txBox="1"/>
          <p:nvPr/>
        </p:nvSpPr>
        <p:spPr>
          <a:xfrm>
            <a:off x="860612" y="0"/>
            <a:ext cx="7826188" cy="830997"/>
          </a:xfrm>
          <a:prstGeom prst="rect">
            <a:avLst/>
          </a:prstGeom>
          <a:noFill/>
        </p:spPr>
        <p:txBody>
          <a:bodyPr wrap="square" rtlCol="0">
            <a:spAutoFit/>
          </a:bodyPr>
          <a:lstStyle/>
          <a:p>
            <a:r>
              <a:rPr lang="en-IN" sz="2400" b="1" dirty="0"/>
              <a:t>Operations in the Instruction </a:t>
            </a:r>
            <a:r>
              <a:rPr lang="en-IN" sz="2400" b="1" dirty="0" smtClean="0"/>
              <a:t>Set:</a:t>
            </a:r>
            <a:endParaRPr lang="en-IN" sz="2400" b="1" dirty="0" smtClean="0"/>
          </a:p>
          <a:p>
            <a:endParaRPr lang="en-IN" sz="2400" dirty="0">
              <a:latin typeface="Times New Roman" panose="02020603050405020304" pitchFamily="18" charset="0"/>
              <a:cs typeface="Times New Roman" panose="02020603050405020304" pitchFamily="18" charset="0"/>
            </a:endParaRPr>
          </a:p>
        </p:txBody>
      </p:sp>
      <p:graphicFrame>
        <p:nvGraphicFramePr>
          <p:cNvPr id="7" name="Table 6"/>
          <p:cNvGraphicFramePr>
            <a:graphicFrameLocks noGrp="1"/>
          </p:cNvGraphicFramePr>
          <p:nvPr/>
        </p:nvGraphicFramePr>
        <p:xfrm>
          <a:off x="360039" y="404664"/>
          <a:ext cx="8460433" cy="6309360"/>
        </p:xfrm>
        <a:graphic>
          <a:graphicData uri="http://schemas.openxmlformats.org/drawingml/2006/table">
            <a:tbl>
              <a:tblPr firstRow="1" bandRow="1">
                <a:tableStyleId>{5C22544A-7EE6-4342-B048-85BDC9FD1C3A}</a:tableStyleId>
              </a:tblPr>
              <a:tblGrid>
                <a:gridCol w="2088232"/>
                <a:gridCol w="6372201"/>
              </a:tblGrid>
              <a:tr h="370840">
                <a:tc gridSpan="2">
                  <a:txBody>
                    <a:bodyPr/>
                    <a:lstStyle/>
                    <a:p>
                      <a:pPr algn="ctr"/>
                      <a:r>
                        <a:rPr lang="en-IN" sz="2400" b="1" dirty="0" smtClean="0">
                          <a:solidFill>
                            <a:schemeClr val="tx1"/>
                          </a:solidFill>
                          <a:latin typeface="Times New Roman" panose="02020603050405020304" pitchFamily="18" charset="0"/>
                          <a:cs typeface="Times New Roman" panose="02020603050405020304" pitchFamily="18" charset="0"/>
                        </a:rPr>
                        <a:t>Operator type Examples</a:t>
                      </a:r>
                      <a:endParaRPr lang="en-IN" sz="2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hMerge="1">
                  <a:tcPr/>
                </a:tc>
              </a:tr>
              <a:tr h="370840">
                <a:tc>
                  <a:txBody>
                    <a:bodyPr/>
                    <a:lstStyle/>
                    <a:p>
                      <a:r>
                        <a:rPr lang="en-IN" sz="2400" dirty="0" smtClean="0">
                          <a:latin typeface="Times New Roman" panose="02020603050405020304" pitchFamily="18" charset="0"/>
                          <a:cs typeface="Times New Roman" panose="02020603050405020304" pitchFamily="18" charset="0"/>
                        </a:rPr>
                        <a:t>Arithmetic and logical </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IN" sz="2400" dirty="0" smtClean="0">
                          <a:latin typeface="Times New Roman" panose="02020603050405020304" pitchFamily="18" charset="0"/>
                          <a:cs typeface="Times New Roman" panose="02020603050405020304" pitchFamily="18" charset="0"/>
                        </a:rPr>
                        <a:t>Integer arithmetic and logical operations: add,</a:t>
                      </a:r>
                      <a:r>
                        <a:rPr lang="en-IN" sz="2400" baseline="0" dirty="0" smtClean="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subtract, and, or, multiply, divide</a:t>
                      </a:r>
                      <a:endParaRPr lang="en-IN" sz="2400" dirty="0" smtClean="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IN" sz="2400" b="0" i="0" u="none" strike="noStrike" kern="1200" baseline="0" dirty="0" smtClean="0">
                          <a:solidFill>
                            <a:schemeClr val="dk1"/>
                          </a:solidFill>
                          <a:latin typeface="Times New Roman" panose="02020603050405020304" pitchFamily="18" charset="0"/>
                          <a:ea typeface="+mn-ea"/>
                          <a:cs typeface="Times New Roman" panose="02020603050405020304" pitchFamily="18" charset="0"/>
                        </a:rPr>
                        <a:t>Data transfer</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400" dirty="0" smtClean="0">
                          <a:latin typeface="Times New Roman" panose="02020603050405020304" pitchFamily="18" charset="0"/>
                          <a:cs typeface="Times New Roman" panose="02020603050405020304" pitchFamily="18" charset="0"/>
                        </a:rPr>
                        <a:t>Loads-stores   (move instructions on</a:t>
                      </a:r>
                      <a:r>
                        <a:rPr lang="en-IN" sz="2400" baseline="0" dirty="0" smtClean="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addressing)</a:t>
                      </a:r>
                      <a:endParaRPr lang="en-IN" sz="2400" dirty="0" smtClean="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IN" sz="2400" dirty="0" smtClean="0">
                          <a:latin typeface="Times New Roman" panose="02020603050405020304" pitchFamily="18" charset="0"/>
                          <a:cs typeface="Times New Roman" panose="02020603050405020304" pitchFamily="18" charset="0"/>
                        </a:rPr>
                        <a:t>Control 	</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IN" sz="2400" dirty="0" smtClean="0">
                          <a:latin typeface="Times New Roman" panose="02020603050405020304" pitchFamily="18" charset="0"/>
                          <a:cs typeface="Times New Roman" panose="02020603050405020304" pitchFamily="18" charset="0"/>
                        </a:rPr>
                        <a:t>Branch, jump, procedure call and return, traps</a:t>
                      </a:r>
                      <a:endParaRPr lang="en-IN" sz="2400" dirty="0" smtClean="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IN" sz="2400" dirty="0" smtClean="0">
                          <a:latin typeface="Times New Roman" panose="02020603050405020304" pitchFamily="18" charset="0"/>
                          <a:cs typeface="Times New Roman" panose="02020603050405020304" pitchFamily="18" charset="0"/>
                        </a:rPr>
                        <a:t>System </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IN" sz="2400" dirty="0" smtClean="0">
                          <a:latin typeface="Times New Roman" panose="02020603050405020304" pitchFamily="18" charset="0"/>
                          <a:cs typeface="Times New Roman" panose="02020603050405020304" pitchFamily="18" charset="0"/>
                        </a:rPr>
                        <a:t>Operating system call, virtual memory management instructions</a:t>
                      </a:r>
                      <a:endParaRPr lang="en-IN" sz="2400" dirty="0" smtClean="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IN" sz="2400" dirty="0" smtClean="0">
                          <a:latin typeface="Times New Roman" panose="02020603050405020304" pitchFamily="18" charset="0"/>
                          <a:cs typeface="Times New Roman" panose="02020603050405020304" pitchFamily="18" charset="0"/>
                        </a:rPr>
                        <a:t>Floating point </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IN" sz="2400" b="0" i="0" u="none" strike="noStrike" kern="1200" baseline="0" dirty="0" smtClean="0">
                          <a:solidFill>
                            <a:schemeClr val="dk1"/>
                          </a:solidFill>
                          <a:latin typeface="Times New Roman" panose="02020603050405020304" pitchFamily="18" charset="0"/>
                          <a:ea typeface="+mn-ea"/>
                          <a:cs typeface="Times New Roman" panose="02020603050405020304" pitchFamily="18" charset="0"/>
                        </a:rPr>
                        <a:t>Floating-point operations: add, multiply, divide, compare</a:t>
                      </a:r>
                      <a:endParaRPr lang="en-IN" sz="2400" dirty="0" smtClean="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IN" sz="2400" b="0" i="0" u="none" strike="noStrike" kern="1200" baseline="0" dirty="0" smtClean="0">
                          <a:solidFill>
                            <a:schemeClr val="dk1"/>
                          </a:solidFill>
                          <a:latin typeface="Times New Roman" panose="02020603050405020304" pitchFamily="18" charset="0"/>
                          <a:ea typeface="+mn-ea"/>
                          <a:cs typeface="Times New Roman" panose="02020603050405020304" pitchFamily="18" charset="0"/>
                        </a:rPr>
                        <a:t>Decimal</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IN" sz="2400" b="0" i="0" u="none" strike="noStrike" kern="1200" baseline="0" dirty="0" smtClean="0">
                          <a:solidFill>
                            <a:schemeClr val="dk1"/>
                          </a:solidFill>
                          <a:latin typeface="Times New Roman" panose="02020603050405020304" pitchFamily="18" charset="0"/>
                          <a:ea typeface="+mn-ea"/>
                          <a:cs typeface="Times New Roman" panose="02020603050405020304" pitchFamily="18" charset="0"/>
                        </a:rPr>
                        <a:t>Decimal add, decimal multiply, decimal-to-character conversions</a:t>
                      </a:r>
                      <a:endParaRPr lang="en-IN" sz="2400" dirty="0" smtClean="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IN" sz="2400" dirty="0" smtClean="0">
                          <a:latin typeface="Times-Roman"/>
                        </a:rPr>
                        <a:t>String</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IN" sz="2400" dirty="0" smtClean="0">
                          <a:latin typeface="Times-Roman"/>
                        </a:rPr>
                        <a:t>String move, string compare, string search</a:t>
                      </a:r>
                      <a:endParaRPr lang="en-IN" sz="2400" dirty="0" smtClean="0">
                        <a:latin typeface="Times-Roma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IN" sz="2400" dirty="0" smtClean="0">
                          <a:latin typeface="Times-Roman"/>
                        </a:rPr>
                        <a:t>Graphics</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400" dirty="0" smtClean="0">
                          <a:latin typeface="Times-Roman"/>
                        </a:rPr>
                        <a:t>Pixel and vertex operations, compression/ decompression operations</a:t>
                      </a:r>
                      <a:endParaRPr lang="en-IN" sz="24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
        <p:nvSpPr>
          <p:cNvPr id="4" name="TextBox 3"/>
          <p:cNvSpPr txBox="1"/>
          <p:nvPr/>
        </p:nvSpPr>
        <p:spPr>
          <a:xfrm>
            <a:off x="860612" y="620688"/>
            <a:ext cx="7826188" cy="864096"/>
          </a:xfrm>
          <a:prstGeom prst="rect">
            <a:avLst/>
          </a:prstGeom>
          <a:noFill/>
        </p:spPr>
        <p:txBody>
          <a:bodyPr wrap="square" rtlCol="0">
            <a:spAutoFit/>
          </a:bodyPr>
          <a:lstStyle/>
          <a:p>
            <a:endParaRPr lang="en-IN" dirty="0"/>
          </a:p>
        </p:txBody>
      </p:sp>
      <p:sp>
        <p:nvSpPr>
          <p:cNvPr id="5" name="TextBox 4"/>
          <p:cNvSpPr txBox="1"/>
          <p:nvPr/>
        </p:nvSpPr>
        <p:spPr>
          <a:xfrm>
            <a:off x="860612" y="404664"/>
            <a:ext cx="8103876" cy="6370975"/>
          </a:xfrm>
          <a:prstGeom prst="rect">
            <a:avLst/>
          </a:prstGeom>
          <a:noFill/>
        </p:spPr>
        <p:txBody>
          <a:bodyPr wrap="square" rtlCol="0">
            <a:spAutoFit/>
          </a:bodyPr>
          <a:lstStyle/>
          <a:p>
            <a:r>
              <a:rPr lang="en-IN" sz="2400" dirty="0" smtClean="0">
                <a:latin typeface="Times New Roman" panose="02020603050405020304" pitchFamily="18" charset="0"/>
                <a:cs typeface="Times New Roman" panose="02020603050405020304" pitchFamily="18" charset="0"/>
              </a:rPr>
              <a:t>6. </a:t>
            </a:r>
            <a:r>
              <a:rPr lang="en-IN" sz="2400" b="1" dirty="0"/>
              <a:t>Instructions for Control </a:t>
            </a:r>
            <a:r>
              <a:rPr lang="en-IN" sz="2400" b="1" dirty="0" smtClean="0"/>
              <a:t>Flow</a:t>
            </a:r>
            <a:endParaRPr lang="en-IN" sz="2400" b="1" dirty="0" smtClean="0"/>
          </a:p>
          <a:p>
            <a:r>
              <a:rPr lang="en-IN" sz="2400" dirty="0"/>
              <a:t>We can distinguish four different types of control flow change:</a:t>
            </a:r>
            <a:endParaRPr lang="en-IN" sz="2400" dirty="0"/>
          </a:p>
          <a:p>
            <a:pPr lvl="1"/>
            <a:r>
              <a:rPr lang="en-IN" sz="2400" dirty="0"/>
              <a:t>■ Conditional branches</a:t>
            </a:r>
            <a:endParaRPr lang="en-IN" sz="2400" dirty="0"/>
          </a:p>
          <a:p>
            <a:pPr lvl="1"/>
            <a:r>
              <a:rPr lang="en-IN" sz="2400" dirty="0"/>
              <a:t>■ </a:t>
            </a:r>
            <a:r>
              <a:rPr lang="en-IN" sz="2400" dirty="0" smtClean="0"/>
              <a:t>Jumps</a:t>
            </a:r>
            <a:endParaRPr lang="en-IN" sz="2400" dirty="0">
              <a:latin typeface="Times New Roman" panose="02020603050405020304" pitchFamily="18" charset="0"/>
              <a:cs typeface="Times New Roman" panose="02020603050405020304" pitchFamily="18" charset="0"/>
            </a:endParaRPr>
          </a:p>
          <a:p>
            <a:pPr marL="443230"/>
            <a:r>
              <a:rPr lang="en-IN" sz="2400" dirty="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Procedure </a:t>
            </a:r>
            <a:r>
              <a:rPr lang="en-IN" sz="2400" dirty="0">
                <a:latin typeface="Times New Roman" panose="02020603050405020304" pitchFamily="18" charset="0"/>
                <a:cs typeface="Times New Roman" panose="02020603050405020304" pitchFamily="18" charset="0"/>
              </a:rPr>
              <a:t>calls</a:t>
            </a:r>
            <a:endParaRPr lang="en-IN" sz="2400" dirty="0">
              <a:latin typeface="Times New Roman" panose="02020603050405020304" pitchFamily="18" charset="0"/>
              <a:cs typeface="Times New Roman" panose="02020603050405020304" pitchFamily="18" charset="0"/>
            </a:endParaRPr>
          </a:p>
          <a:p>
            <a:pPr marL="443230"/>
            <a:r>
              <a:rPr lang="en-IN" sz="2400" dirty="0">
                <a:latin typeface="Times New Roman" panose="02020603050405020304" pitchFamily="18" charset="0"/>
                <a:cs typeface="Times New Roman" panose="02020603050405020304" pitchFamily="18" charset="0"/>
              </a:rPr>
              <a:t>■</a:t>
            </a:r>
            <a:r>
              <a:rPr lang="en-IN" sz="2400" dirty="0" smtClean="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Procedure returns</a:t>
            </a:r>
            <a:endParaRPr lang="en-IN" sz="2400" dirty="0">
              <a:latin typeface="Times New Roman" panose="02020603050405020304" pitchFamily="18" charset="0"/>
              <a:cs typeface="Times New Roman" panose="02020603050405020304" pitchFamily="18" charset="0"/>
            </a:endParaRPr>
          </a:p>
          <a:p>
            <a:pPr marL="0" lvl="1"/>
            <a:endParaRPr lang="en-IN" sz="2400" dirty="0" smtClean="0">
              <a:latin typeface="Times New Roman" panose="02020603050405020304" pitchFamily="18" charset="0"/>
              <a:cs typeface="Times New Roman" panose="02020603050405020304" pitchFamily="18" charset="0"/>
            </a:endParaRPr>
          </a:p>
          <a:p>
            <a:pPr algn="just"/>
            <a:r>
              <a:rPr lang="en-IN" sz="2400" dirty="0" smtClean="0"/>
              <a:t>Control flow </a:t>
            </a:r>
            <a:r>
              <a:rPr lang="en-IN" sz="2400" dirty="0"/>
              <a:t>instructions </a:t>
            </a:r>
            <a:r>
              <a:rPr lang="en-IN" sz="2400" dirty="0" smtClean="0"/>
              <a:t>are best when they are </a:t>
            </a:r>
            <a:r>
              <a:rPr lang="en-IN" sz="2400" i="1" dirty="0" smtClean="0"/>
              <a:t>PC-relative</a:t>
            </a:r>
            <a:r>
              <a:rPr lang="en-IN" sz="2400" dirty="0" smtClean="0"/>
              <a:t>.  It means that the branch takes up by adding the constant provided as an operand to the contents of the PC.</a:t>
            </a:r>
            <a:endParaRPr lang="en-IN" sz="2400" dirty="0" smtClean="0"/>
          </a:p>
          <a:p>
            <a:endParaRPr lang="en-IN" sz="2400" dirty="0">
              <a:latin typeface="Times New Roman" panose="02020603050405020304" pitchFamily="18" charset="0"/>
              <a:cs typeface="Times New Roman" panose="02020603050405020304" pitchFamily="18" charset="0"/>
            </a:endParaRPr>
          </a:p>
          <a:p>
            <a:r>
              <a:rPr lang="en-IN" sz="2400" dirty="0"/>
              <a:t>PC-relative branches </a:t>
            </a:r>
            <a:r>
              <a:rPr lang="en-IN" sz="2400" dirty="0" smtClean="0"/>
              <a:t>or jumps </a:t>
            </a:r>
            <a:r>
              <a:rPr lang="en-IN" sz="2400" dirty="0"/>
              <a:t>are advantageous because the target is often near the current instruction</a:t>
            </a:r>
            <a:r>
              <a:rPr lang="en-IN" sz="2400" dirty="0" smtClean="0"/>
              <a:t>, and </a:t>
            </a:r>
            <a:r>
              <a:rPr lang="en-IN" sz="2400" dirty="0"/>
              <a:t>specifying the position relative to the current PC requires fewer bits</a:t>
            </a:r>
            <a:r>
              <a:rPr lang="en-IN" sz="2400" dirty="0" smtClean="0"/>
              <a:t>. </a:t>
            </a:r>
            <a:r>
              <a:rPr lang="en-IN" sz="2400" dirty="0"/>
              <a:t>Using</a:t>
            </a:r>
            <a:endParaRPr lang="en-IN" sz="2400" dirty="0"/>
          </a:p>
          <a:p>
            <a:r>
              <a:rPr lang="en-IN" sz="2400" dirty="0"/>
              <a:t>PC-relative addressing also permits the code to run </a:t>
            </a:r>
            <a:r>
              <a:rPr lang="en-IN" sz="2400" dirty="0" smtClean="0"/>
              <a:t>independently </a:t>
            </a:r>
            <a:r>
              <a:rPr lang="en-IN" sz="2400" dirty="0"/>
              <a:t>of where it </a:t>
            </a:r>
            <a:r>
              <a:rPr lang="en-IN" sz="2400" dirty="0" smtClean="0"/>
              <a:t>is loaded</a:t>
            </a:r>
            <a:r>
              <a:rPr lang="en-IN" sz="2400" dirty="0"/>
              <a:t>. This property, called </a:t>
            </a:r>
            <a:r>
              <a:rPr lang="en-IN" sz="2400" i="1" dirty="0"/>
              <a:t>position independence</a:t>
            </a:r>
            <a:endParaRPr lang="en-IN" sz="2400" dirty="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
        <p:nvSpPr>
          <p:cNvPr id="4" name="TextBox 3"/>
          <p:cNvSpPr txBox="1"/>
          <p:nvPr/>
        </p:nvSpPr>
        <p:spPr>
          <a:xfrm>
            <a:off x="860612" y="620688"/>
            <a:ext cx="7826188" cy="864096"/>
          </a:xfrm>
          <a:prstGeom prst="rect">
            <a:avLst/>
          </a:prstGeom>
          <a:noFill/>
        </p:spPr>
        <p:txBody>
          <a:bodyPr wrap="square" rtlCol="0">
            <a:spAutoFit/>
          </a:bodyPr>
          <a:lstStyle/>
          <a:p>
            <a:endParaRPr lang="en-IN" dirty="0"/>
          </a:p>
        </p:txBody>
      </p:sp>
      <p:sp>
        <p:nvSpPr>
          <p:cNvPr id="5" name="TextBox 4"/>
          <p:cNvSpPr txBox="1"/>
          <p:nvPr/>
        </p:nvSpPr>
        <p:spPr>
          <a:xfrm>
            <a:off x="860612" y="620688"/>
            <a:ext cx="7826188" cy="6001643"/>
          </a:xfrm>
          <a:prstGeom prst="rect">
            <a:avLst/>
          </a:prstGeom>
          <a:noFill/>
        </p:spPr>
        <p:txBody>
          <a:bodyPr wrap="square" rtlCol="0">
            <a:spAutoFit/>
          </a:bodyPr>
          <a:lstStyle/>
          <a:p>
            <a:pPr algn="just"/>
            <a:r>
              <a:rPr lang="en-IN" sz="2400" dirty="0" smtClean="0"/>
              <a:t>To </a:t>
            </a:r>
            <a:r>
              <a:rPr lang="en-IN" sz="2400" dirty="0"/>
              <a:t>implement returns and indirect jumps when the target is not known </a:t>
            </a:r>
            <a:r>
              <a:rPr lang="en-IN" sz="2400" dirty="0" smtClean="0"/>
              <a:t>at compile </a:t>
            </a:r>
            <a:r>
              <a:rPr lang="en-IN" sz="2400" dirty="0"/>
              <a:t>time, a method other than PC-relative addressing is required</a:t>
            </a:r>
            <a:r>
              <a:rPr lang="en-IN" sz="2400" dirty="0" smtClean="0"/>
              <a:t>. It means dynamically address need to be specified.</a:t>
            </a:r>
            <a:endParaRPr lang="en-IN" sz="2400" dirty="0" smtClean="0"/>
          </a:p>
          <a:p>
            <a:pPr algn="just"/>
            <a:endParaRPr lang="en-IN" sz="2400" dirty="0" smtClean="0"/>
          </a:p>
          <a:p>
            <a:pPr algn="just"/>
            <a:r>
              <a:rPr lang="en-IN" sz="2400" dirty="0"/>
              <a:t>D</a:t>
            </a:r>
            <a:r>
              <a:rPr lang="en-IN" sz="2400" dirty="0" smtClean="0"/>
              <a:t>ynamic </a:t>
            </a:r>
            <a:r>
              <a:rPr lang="en-IN" sz="2400" dirty="0"/>
              <a:t>address may be as simple as naming a register that contains the </a:t>
            </a:r>
            <a:r>
              <a:rPr lang="en-IN" sz="2400" dirty="0" smtClean="0"/>
              <a:t>target address</a:t>
            </a:r>
            <a:r>
              <a:rPr lang="en-IN" sz="2400" dirty="0"/>
              <a:t>; alternatively, the jump may permit any addressing mode to be </a:t>
            </a:r>
            <a:r>
              <a:rPr lang="en-IN" sz="2400" dirty="0" smtClean="0"/>
              <a:t>used to </a:t>
            </a:r>
            <a:r>
              <a:rPr lang="en-IN" sz="2400" dirty="0"/>
              <a:t>supply the target address</a:t>
            </a:r>
            <a:r>
              <a:rPr lang="en-IN" sz="2400" dirty="0" smtClean="0"/>
              <a:t>.</a:t>
            </a:r>
            <a:endParaRPr lang="en-IN" sz="2400" dirty="0" smtClean="0"/>
          </a:p>
          <a:p>
            <a:pPr algn="just"/>
            <a:endParaRPr lang="en-IN" sz="2400" dirty="0">
              <a:latin typeface="Times New Roman" panose="02020603050405020304" pitchFamily="18" charset="0"/>
              <a:cs typeface="Times New Roman" panose="02020603050405020304" pitchFamily="18" charset="0"/>
            </a:endParaRPr>
          </a:p>
          <a:p>
            <a:r>
              <a:rPr lang="en-IN" sz="2400" dirty="0"/>
              <a:t>These register indirect jumps are also useful for four other important features</a:t>
            </a:r>
            <a:r>
              <a:rPr lang="en-IN" sz="2400" dirty="0" smtClean="0"/>
              <a:t>:</a:t>
            </a:r>
            <a:endParaRPr lang="en-IN" sz="2400" dirty="0" smtClean="0"/>
          </a:p>
          <a:p>
            <a:endParaRPr lang="en-IN" sz="2400" dirty="0"/>
          </a:p>
          <a:p>
            <a:r>
              <a:rPr lang="en-IN" sz="2400" dirty="0"/>
              <a:t>■ </a:t>
            </a:r>
            <a:r>
              <a:rPr lang="en-IN" sz="2400" i="1" dirty="0"/>
              <a:t>Case </a:t>
            </a:r>
            <a:r>
              <a:rPr lang="en-IN" sz="2400" dirty="0"/>
              <a:t>or </a:t>
            </a:r>
            <a:r>
              <a:rPr lang="en-IN" sz="2400" i="1" dirty="0"/>
              <a:t>switch </a:t>
            </a:r>
            <a:r>
              <a:rPr lang="en-IN" sz="2400" dirty="0" smtClean="0"/>
              <a:t>statements</a:t>
            </a:r>
            <a:endParaRPr lang="en-IN" sz="2400" dirty="0"/>
          </a:p>
          <a:p>
            <a:r>
              <a:rPr lang="en-IN" sz="2400" dirty="0"/>
              <a:t>■ </a:t>
            </a:r>
            <a:r>
              <a:rPr lang="en-IN" sz="2400" i="1" dirty="0"/>
              <a:t>Virtual functions </a:t>
            </a:r>
            <a:r>
              <a:rPr lang="en-IN" sz="2400" dirty="0"/>
              <a:t>or </a:t>
            </a:r>
            <a:r>
              <a:rPr lang="en-IN" sz="2400" i="1" dirty="0"/>
              <a:t>methods </a:t>
            </a:r>
            <a:r>
              <a:rPr lang="en-IN" sz="2400" dirty="0"/>
              <a:t>in object-oriented languages like C++ or </a:t>
            </a:r>
            <a:r>
              <a:rPr lang="en-IN" sz="2400" dirty="0" smtClean="0"/>
              <a:t>Java </a:t>
            </a:r>
            <a:endParaRPr lang="en-IN" sz="2400" dirty="0" smtClean="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
        <p:nvSpPr>
          <p:cNvPr id="4" name="TextBox 3"/>
          <p:cNvSpPr txBox="1"/>
          <p:nvPr/>
        </p:nvSpPr>
        <p:spPr>
          <a:xfrm>
            <a:off x="860612" y="620688"/>
            <a:ext cx="7826188" cy="864096"/>
          </a:xfrm>
          <a:prstGeom prst="rect">
            <a:avLst/>
          </a:prstGeom>
          <a:noFill/>
        </p:spPr>
        <p:txBody>
          <a:bodyPr wrap="square" rtlCol="0">
            <a:spAutoFit/>
          </a:bodyPr>
          <a:lstStyle/>
          <a:p>
            <a:endParaRPr lang="en-IN" dirty="0"/>
          </a:p>
        </p:txBody>
      </p:sp>
      <p:sp>
        <p:nvSpPr>
          <p:cNvPr id="5" name="TextBox 4"/>
          <p:cNvSpPr txBox="1"/>
          <p:nvPr/>
        </p:nvSpPr>
        <p:spPr>
          <a:xfrm>
            <a:off x="860612" y="620688"/>
            <a:ext cx="7826188" cy="4893647"/>
          </a:xfrm>
          <a:prstGeom prst="rect">
            <a:avLst/>
          </a:prstGeom>
          <a:noFill/>
        </p:spPr>
        <p:txBody>
          <a:bodyPr wrap="square" rtlCol="0">
            <a:spAutoFit/>
          </a:bodyPr>
          <a:lstStyle/>
          <a:p>
            <a:r>
              <a:rPr lang="en-IN" sz="2400" dirty="0" smtClean="0"/>
              <a:t>■ </a:t>
            </a:r>
            <a:r>
              <a:rPr lang="en-IN" sz="2400" i="1" dirty="0"/>
              <a:t>High-order functions </a:t>
            </a:r>
            <a:r>
              <a:rPr lang="en-IN" sz="2400" dirty="0"/>
              <a:t>or </a:t>
            </a:r>
            <a:r>
              <a:rPr lang="en-IN" sz="2400" i="1" dirty="0"/>
              <a:t>function pointers </a:t>
            </a:r>
            <a:r>
              <a:rPr lang="en-IN" sz="2400" dirty="0"/>
              <a:t>in languages like C or C</a:t>
            </a:r>
            <a:r>
              <a:rPr lang="en-IN" sz="2400" dirty="0" smtClean="0"/>
              <a:t>++ </a:t>
            </a:r>
            <a:endParaRPr lang="en-IN" sz="2400" dirty="0"/>
          </a:p>
          <a:p>
            <a:r>
              <a:rPr lang="en-IN" sz="2400" dirty="0"/>
              <a:t>■ </a:t>
            </a:r>
            <a:r>
              <a:rPr lang="en-IN" sz="2400" i="1" dirty="0"/>
              <a:t>Dynamically shared </a:t>
            </a:r>
            <a:r>
              <a:rPr lang="en-IN" sz="2400" i="1" dirty="0" smtClean="0"/>
              <a:t>libraries </a:t>
            </a:r>
            <a:endParaRPr lang="en-IN" sz="2400" i="1" dirty="0" smtClean="0"/>
          </a:p>
          <a:p>
            <a:endParaRPr lang="en-IN" sz="2400" i="1" dirty="0">
              <a:latin typeface="Times New Roman" panose="02020603050405020304" pitchFamily="18" charset="0"/>
              <a:cs typeface="Times New Roman" panose="02020603050405020304" pitchFamily="18" charset="0"/>
            </a:endParaRPr>
          </a:p>
          <a:p>
            <a:pPr algn="just"/>
            <a:r>
              <a:rPr lang="en-IN" sz="2400" dirty="0"/>
              <a:t>In all four cases the target address is not known at compile time, and hence </a:t>
            </a:r>
            <a:r>
              <a:rPr lang="en-IN" sz="2400" dirty="0" smtClean="0"/>
              <a:t>is usually </a:t>
            </a:r>
            <a:r>
              <a:rPr lang="en-IN" sz="2400" dirty="0"/>
              <a:t>loaded from memory into a register before the register indirect jump</a:t>
            </a:r>
            <a:r>
              <a:rPr lang="en-IN" sz="2400" dirty="0" smtClean="0"/>
              <a:t>.</a:t>
            </a:r>
            <a:endParaRPr lang="en-IN" sz="2400" dirty="0" smtClean="0"/>
          </a:p>
          <a:p>
            <a:pPr algn="just"/>
            <a:endParaRPr lang="en-IN" sz="2400" dirty="0">
              <a:latin typeface="Times New Roman" panose="02020603050405020304" pitchFamily="18" charset="0"/>
              <a:cs typeface="Times New Roman" panose="02020603050405020304" pitchFamily="18" charset="0"/>
            </a:endParaRPr>
          </a:p>
          <a:p>
            <a:r>
              <a:rPr lang="en-IN" sz="2400" b="1" dirty="0"/>
              <a:t>Conditional Branch Options</a:t>
            </a:r>
            <a:endParaRPr lang="en-IN" sz="2400" b="1" dirty="0"/>
          </a:p>
          <a:p>
            <a:r>
              <a:rPr lang="en-IN" sz="2400" dirty="0"/>
              <a:t>Since most changes in control flow are branches, deciding how to specify </a:t>
            </a:r>
            <a:r>
              <a:rPr lang="en-IN" sz="2400" dirty="0" smtClean="0"/>
              <a:t>the branch </a:t>
            </a:r>
            <a:r>
              <a:rPr lang="en-IN" sz="2400" dirty="0"/>
              <a:t>condition is important. </a:t>
            </a:r>
            <a:r>
              <a:rPr lang="en-IN" sz="2400" dirty="0" smtClean="0"/>
              <a:t>The </a:t>
            </a:r>
            <a:r>
              <a:rPr lang="en-IN" sz="2400" dirty="0"/>
              <a:t>three primary techniques </a:t>
            </a:r>
            <a:r>
              <a:rPr lang="en-IN" sz="2400" dirty="0" smtClean="0"/>
              <a:t>used and their </a:t>
            </a:r>
            <a:r>
              <a:rPr lang="en-IN" sz="2400" dirty="0"/>
              <a:t>advantages and </a:t>
            </a:r>
            <a:r>
              <a:rPr lang="en-IN" sz="2400" dirty="0" smtClean="0"/>
              <a:t>disadvantages are:</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
        <p:nvSpPr>
          <p:cNvPr id="4" name="TextBox 3"/>
          <p:cNvSpPr txBox="1"/>
          <p:nvPr/>
        </p:nvSpPr>
        <p:spPr>
          <a:xfrm>
            <a:off x="860612" y="620688"/>
            <a:ext cx="7826188" cy="864096"/>
          </a:xfrm>
          <a:prstGeom prst="rect">
            <a:avLst/>
          </a:prstGeom>
          <a:noFill/>
        </p:spPr>
        <p:txBody>
          <a:bodyPr wrap="square" rtlCol="0">
            <a:spAutoFit/>
          </a:bodyPr>
          <a:lstStyle/>
          <a:p>
            <a:endParaRPr lang="en-IN" dirty="0"/>
          </a:p>
        </p:txBody>
      </p:sp>
      <p:sp>
        <p:nvSpPr>
          <p:cNvPr id="5" name="TextBox 4"/>
          <p:cNvSpPr txBox="1"/>
          <p:nvPr/>
        </p:nvSpPr>
        <p:spPr>
          <a:xfrm>
            <a:off x="430306" y="5157192"/>
            <a:ext cx="8462174" cy="1569660"/>
          </a:xfrm>
          <a:prstGeom prst="rect">
            <a:avLst/>
          </a:prstGeom>
          <a:noFill/>
        </p:spPr>
        <p:txBody>
          <a:bodyPr wrap="square" rtlCol="0">
            <a:spAutoFit/>
          </a:bodyPr>
          <a:lstStyle/>
          <a:p>
            <a:r>
              <a:rPr lang="en-IN" sz="2400" b="1" dirty="0"/>
              <a:t>Procedure Invocation </a:t>
            </a:r>
            <a:r>
              <a:rPr lang="en-IN" sz="2400" b="1" dirty="0" smtClean="0"/>
              <a:t>Options</a:t>
            </a:r>
            <a:endParaRPr lang="en-IN" sz="2400" b="1" dirty="0" smtClean="0"/>
          </a:p>
          <a:p>
            <a:endParaRPr lang="en-IN" sz="2400" b="1" dirty="0"/>
          </a:p>
          <a:p>
            <a:r>
              <a:rPr lang="en-IN" sz="2400" dirty="0"/>
              <a:t>Procedure calls and returns include control transfer and possibly some state saving</a:t>
            </a:r>
            <a:r>
              <a:rPr lang="en-IN" sz="2400" dirty="0" smtClean="0"/>
              <a:t>; at </a:t>
            </a:r>
            <a:r>
              <a:rPr lang="en-IN" sz="2400" dirty="0"/>
              <a:t>a minimum the return address must be </a:t>
            </a:r>
            <a:r>
              <a:rPr lang="en-IN" sz="2400" dirty="0" smtClean="0"/>
              <a:t>saved</a:t>
            </a:r>
            <a:endParaRPr lang="en-IN" sz="2400" dirty="0">
              <a:latin typeface="Times New Roman" panose="02020603050405020304" pitchFamily="18" charset="0"/>
              <a:cs typeface="Times New Roman" panose="02020603050405020304" pitchFamily="18" charset="0"/>
            </a:endParaRPr>
          </a:p>
        </p:txBody>
      </p:sp>
      <p:graphicFrame>
        <p:nvGraphicFramePr>
          <p:cNvPr id="6" name="Table 5"/>
          <p:cNvGraphicFramePr>
            <a:graphicFrameLocks noGrp="1"/>
          </p:cNvGraphicFramePr>
          <p:nvPr/>
        </p:nvGraphicFramePr>
        <p:xfrm>
          <a:off x="179512" y="692696"/>
          <a:ext cx="8820475" cy="4297680"/>
        </p:xfrm>
        <a:graphic>
          <a:graphicData uri="http://schemas.openxmlformats.org/drawingml/2006/table">
            <a:tbl>
              <a:tblPr firstRow="1" bandRow="1">
                <a:tableStyleId>{5C22544A-7EE6-4342-B048-85BDC9FD1C3A}</a:tableStyleId>
              </a:tblPr>
              <a:tblGrid>
                <a:gridCol w="1584176"/>
                <a:gridCol w="2160240"/>
                <a:gridCol w="1728192"/>
                <a:gridCol w="3347867"/>
              </a:tblGrid>
              <a:tr h="411480">
                <a:tc>
                  <a:txBody>
                    <a:bodyPr/>
                    <a:lstStyle/>
                    <a:p>
                      <a:r>
                        <a:rPr lang="en-IN" sz="2400" dirty="0" smtClean="0">
                          <a:solidFill>
                            <a:schemeClr val="tx1"/>
                          </a:solidFill>
                        </a:rPr>
                        <a:t>Name</a:t>
                      </a:r>
                      <a:endParaRPr lang="en-IN"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400" b="1" i="0" u="none" strike="noStrike" kern="1200" baseline="0" dirty="0" smtClean="0">
                          <a:solidFill>
                            <a:schemeClr val="tx1"/>
                          </a:solidFill>
                          <a:latin typeface="+mn-lt"/>
                          <a:ea typeface="+mn-ea"/>
                          <a:cs typeface="+mn-cs"/>
                        </a:rPr>
                        <a:t>condition</a:t>
                      </a:r>
                      <a:endParaRPr lang="en-IN"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400" b="1" i="0" u="none" strike="noStrike" kern="1200" baseline="0" dirty="0" smtClean="0">
                          <a:solidFill>
                            <a:schemeClr val="tx1"/>
                          </a:solidFill>
                          <a:latin typeface="+mn-lt"/>
                          <a:ea typeface="+mn-ea"/>
                          <a:cs typeface="+mn-cs"/>
                        </a:rPr>
                        <a:t>Advantages</a:t>
                      </a:r>
                      <a:endParaRPr lang="en-IN"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400" b="1" i="0" u="none" strike="noStrike" kern="1200" baseline="0" dirty="0" smtClean="0">
                          <a:solidFill>
                            <a:schemeClr val="tx1"/>
                          </a:solidFill>
                          <a:latin typeface="+mn-lt"/>
                          <a:ea typeface="+mn-ea"/>
                          <a:cs typeface="+mn-cs"/>
                        </a:rPr>
                        <a:t>Disadvantages</a:t>
                      </a:r>
                      <a:endParaRPr lang="en-IN"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1148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IN" sz="1800" b="0" i="0" u="none" strike="noStrike" kern="1200" baseline="0" dirty="0" smtClean="0">
                          <a:solidFill>
                            <a:schemeClr val="tx1"/>
                          </a:solidFill>
                          <a:latin typeface="+mn-lt"/>
                          <a:ea typeface="+mn-ea"/>
                          <a:cs typeface="+mn-cs"/>
                        </a:rPr>
                        <a:t>Condition code (CC)</a:t>
                      </a:r>
                      <a:endParaRPr lang="en-IN" sz="18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800" b="0" i="0" u="none" strike="noStrike" kern="1200" baseline="0" dirty="0" smtClean="0">
                          <a:solidFill>
                            <a:schemeClr val="dk1"/>
                          </a:solidFill>
                          <a:latin typeface="+mn-lt"/>
                          <a:ea typeface="+mn-ea"/>
                          <a:cs typeface="+mn-cs"/>
                        </a:rPr>
                        <a:t>Tests special bits set by ALU operations, possibly under program control.</a:t>
                      </a:r>
                      <a:endParaRPr lang="en-IN"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800" b="0" i="0" u="none" strike="noStrike" kern="1200" baseline="0" dirty="0" smtClean="0">
                          <a:solidFill>
                            <a:schemeClr val="dk1"/>
                          </a:solidFill>
                          <a:latin typeface="+mn-lt"/>
                          <a:ea typeface="+mn-ea"/>
                          <a:cs typeface="+mn-cs"/>
                        </a:rPr>
                        <a:t>Sometimes condition is set for free.</a:t>
                      </a:r>
                      <a:endParaRPr lang="en-IN"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800" dirty="0" smtClean="0"/>
                        <a:t>Condition is extra state. It</a:t>
                      </a:r>
                      <a:r>
                        <a:rPr lang="en-IN" sz="1800" baseline="0" dirty="0" smtClean="0"/>
                        <a:t> may be true or false resulting multiple operations.</a:t>
                      </a:r>
                      <a:endParaRPr lang="en-IN"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11480">
                <a:tc>
                  <a:txBody>
                    <a:bodyPr/>
                    <a:lstStyle/>
                    <a:p>
                      <a:r>
                        <a:rPr lang="en-IN" sz="1800" b="0" i="0" u="none" strike="noStrike" kern="1200" baseline="0" dirty="0" smtClean="0">
                          <a:solidFill>
                            <a:schemeClr val="dk1"/>
                          </a:solidFill>
                          <a:latin typeface="+mn-lt"/>
                          <a:ea typeface="+mn-ea"/>
                          <a:cs typeface="+mn-cs"/>
                        </a:rPr>
                        <a:t>Condition</a:t>
                      </a:r>
                      <a:endParaRPr lang="en-IN" sz="1800" b="0" i="0" u="none" strike="noStrike" kern="1200" baseline="0" dirty="0" smtClean="0">
                        <a:solidFill>
                          <a:schemeClr val="dk1"/>
                        </a:solidFill>
                        <a:latin typeface="+mn-lt"/>
                        <a:ea typeface="+mn-ea"/>
                        <a:cs typeface="+mn-cs"/>
                      </a:endParaRPr>
                    </a:p>
                    <a:p>
                      <a:r>
                        <a:rPr lang="en-IN" sz="1800" b="0" i="0" u="none" strike="noStrike" kern="1200" baseline="0" dirty="0" smtClean="0">
                          <a:solidFill>
                            <a:schemeClr val="dk1"/>
                          </a:solidFill>
                          <a:latin typeface="+mn-lt"/>
                          <a:ea typeface="+mn-ea"/>
                          <a:cs typeface="+mn-cs"/>
                        </a:rPr>
                        <a:t>register</a:t>
                      </a:r>
                      <a:endParaRPr lang="en-IN" sz="18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800" b="0" i="0" u="none" strike="noStrike" kern="1200" baseline="0" dirty="0" smtClean="0">
                          <a:solidFill>
                            <a:schemeClr val="dk1"/>
                          </a:solidFill>
                          <a:latin typeface="+mn-lt"/>
                          <a:ea typeface="+mn-ea"/>
                          <a:cs typeface="+mn-cs"/>
                        </a:rPr>
                        <a:t>Tests arbitrary register with the result of a</a:t>
                      </a:r>
                      <a:endParaRPr lang="en-IN" sz="1800" b="0" i="0" u="none" strike="noStrike" kern="1200" baseline="0" dirty="0" smtClean="0">
                        <a:solidFill>
                          <a:schemeClr val="dk1"/>
                        </a:solidFill>
                        <a:latin typeface="+mn-lt"/>
                        <a:ea typeface="+mn-ea"/>
                        <a:cs typeface="+mn-cs"/>
                      </a:endParaRPr>
                    </a:p>
                    <a:p>
                      <a:r>
                        <a:rPr lang="en-IN" sz="1800" b="0" i="0" u="none" strike="noStrike" kern="1200" baseline="0" dirty="0" smtClean="0">
                          <a:solidFill>
                            <a:schemeClr val="dk1"/>
                          </a:solidFill>
                          <a:latin typeface="+mn-lt"/>
                          <a:ea typeface="+mn-ea"/>
                          <a:cs typeface="+mn-cs"/>
                        </a:rPr>
                        <a:t>comparison.</a:t>
                      </a:r>
                      <a:endParaRPr lang="en-IN"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800" b="0" i="0" u="none" strike="noStrike" kern="1200" baseline="0" dirty="0" smtClean="0">
                          <a:solidFill>
                            <a:schemeClr val="dk1"/>
                          </a:solidFill>
                          <a:latin typeface="+mn-lt"/>
                          <a:ea typeface="+mn-ea"/>
                          <a:cs typeface="+mn-cs"/>
                        </a:rPr>
                        <a:t>Simple.</a:t>
                      </a:r>
                      <a:endParaRPr lang="en-IN"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800" b="0" i="0" u="none" strike="noStrike" kern="1200" baseline="0" dirty="0" smtClean="0">
                          <a:solidFill>
                            <a:schemeClr val="dk1"/>
                          </a:solidFill>
                          <a:latin typeface="+mn-lt"/>
                          <a:ea typeface="+mn-ea"/>
                          <a:cs typeface="+mn-cs"/>
                        </a:rPr>
                        <a:t>Uses up a register.</a:t>
                      </a:r>
                      <a:endParaRPr lang="en-IN"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11480">
                <a:tc>
                  <a:txBody>
                    <a:bodyPr/>
                    <a:lstStyle/>
                    <a:p>
                      <a:r>
                        <a:rPr lang="en-IN" sz="1800" b="0" i="0" u="none" strike="noStrike" kern="1200" baseline="0" dirty="0" smtClean="0">
                          <a:solidFill>
                            <a:schemeClr val="dk1"/>
                          </a:solidFill>
                          <a:latin typeface="+mn-lt"/>
                          <a:ea typeface="+mn-ea"/>
                          <a:cs typeface="+mn-cs"/>
                        </a:rPr>
                        <a:t>Compare</a:t>
                      </a:r>
                      <a:endParaRPr lang="en-IN" sz="1800" b="0" i="0" u="none" strike="noStrike" kern="1200" baseline="0" dirty="0" smtClean="0">
                        <a:solidFill>
                          <a:schemeClr val="dk1"/>
                        </a:solidFill>
                        <a:latin typeface="+mn-lt"/>
                        <a:ea typeface="+mn-ea"/>
                        <a:cs typeface="+mn-cs"/>
                      </a:endParaRPr>
                    </a:p>
                    <a:p>
                      <a:r>
                        <a:rPr lang="en-IN" sz="1800" b="0" i="0" u="none" strike="noStrike" kern="1200" baseline="0" dirty="0" smtClean="0">
                          <a:solidFill>
                            <a:schemeClr val="dk1"/>
                          </a:solidFill>
                          <a:latin typeface="+mn-lt"/>
                          <a:ea typeface="+mn-ea"/>
                          <a:cs typeface="+mn-cs"/>
                        </a:rPr>
                        <a:t>and branch</a:t>
                      </a:r>
                      <a:endParaRPr lang="en-IN" sz="18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800" b="0" i="0" u="none" strike="noStrike" kern="1200" baseline="0" dirty="0" smtClean="0">
                          <a:solidFill>
                            <a:schemeClr val="dk1"/>
                          </a:solidFill>
                          <a:latin typeface="+mn-lt"/>
                          <a:ea typeface="+mn-ea"/>
                          <a:cs typeface="+mn-cs"/>
                        </a:rPr>
                        <a:t>Compare is part of the</a:t>
                      </a:r>
                      <a:endParaRPr lang="en-IN" sz="1800" b="0" i="0" u="none" strike="noStrike" kern="1200" baseline="0" dirty="0" smtClean="0">
                        <a:solidFill>
                          <a:schemeClr val="dk1"/>
                        </a:solidFill>
                        <a:latin typeface="+mn-lt"/>
                        <a:ea typeface="+mn-ea"/>
                        <a:cs typeface="+mn-cs"/>
                      </a:endParaRPr>
                    </a:p>
                    <a:p>
                      <a:r>
                        <a:rPr lang="en-IN" sz="1800" b="0" i="0" u="none" strike="noStrike" kern="1200" baseline="0" dirty="0" smtClean="0">
                          <a:solidFill>
                            <a:schemeClr val="dk1"/>
                          </a:solidFill>
                          <a:latin typeface="+mn-lt"/>
                          <a:ea typeface="+mn-ea"/>
                          <a:cs typeface="+mn-cs"/>
                        </a:rPr>
                        <a:t>branch. Often compare is</a:t>
                      </a:r>
                      <a:endParaRPr lang="en-IN" sz="1800" b="0" i="0" u="none" strike="noStrike" kern="1200" baseline="0" dirty="0" smtClean="0">
                        <a:solidFill>
                          <a:schemeClr val="dk1"/>
                        </a:solidFill>
                        <a:latin typeface="+mn-lt"/>
                        <a:ea typeface="+mn-ea"/>
                        <a:cs typeface="+mn-cs"/>
                      </a:endParaRPr>
                    </a:p>
                    <a:p>
                      <a:r>
                        <a:rPr lang="en-IN" sz="1800" b="0" i="0" u="none" strike="noStrike" kern="1200" baseline="0" dirty="0" smtClean="0">
                          <a:solidFill>
                            <a:schemeClr val="dk1"/>
                          </a:solidFill>
                          <a:latin typeface="+mn-lt"/>
                          <a:ea typeface="+mn-ea"/>
                          <a:cs typeface="+mn-cs"/>
                        </a:rPr>
                        <a:t>limited to subset.</a:t>
                      </a:r>
                      <a:endParaRPr lang="en-IN"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800" b="0" i="0" u="none" strike="noStrike" kern="1200" baseline="0" dirty="0" smtClean="0">
                          <a:solidFill>
                            <a:schemeClr val="dk1"/>
                          </a:solidFill>
                          <a:latin typeface="+mn-lt"/>
                          <a:ea typeface="+mn-ea"/>
                          <a:cs typeface="+mn-cs"/>
                        </a:rPr>
                        <a:t>One instruction rather than two for a branch.</a:t>
                      </a:r>
                      <a:endParaRPr lang="en-IN"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800" b="0" i="0" u="none" strike="noStrike" kern="1200" baseline="0" dirty="0" smtClean="0">
                          <a:solidFill>
                            <a:schemeClr val="dk1"/>
                          </a:solidFill>
                          <a:latin typeface="+mn-lt"/>
                          <a:ea typeface="+mn-ea"/>
                          <a:cs typeface="+mn-cs"/>
                        </a:rPr>
                        <a:t>May be too much work per</a:t>
                      </a:r>
                      <a:endParaRPr lang="en-IN" sz="1800" b="0" i="0" u="none" strike="noStrike" kern="1200" baseline="0" dirty="0" smtClean="0">
                        <a:solidFill>
                          <a:schemeClr val="dk1"/>
                        </a:solidFill>
                        <a:latin typeface="+mn-lt"/>
                        <a:ea typeface="+mn-ea"/>
                        <a:cs typeface="+mn-cs"/>
                      </a:endParaRPr>
                    </a:p>
                    <a:p>
                      <a:r>
                        <a:rPr lang="en-IN" sz="1800" b="0" i="0" u="none" strike="noStrike" kern="1200" baseline="0" dirty="0" smtClean="0">
                          <a:solidFill>
                            <a:schemeClr val="dk1"/>
                          </a:solidFill>
                          <a:latin typeface="+mn-lt"/>
                          <a:ea typeface="+mn-ea"/>
                          <a:cs typeface="+mn-cs"/>
                        </a:rPr>
                        <a:t>instruction for pipelined</a:t>
                      </a:r>
                      <a:endParaRPr lang="en-IN" sz="1800" b="0" i="0" u="none" strike="noStrike" kern="1200" baseline="0" dirty="0" smtClean="0">
                        <a:solidFill>
                          <a:schemeClr val="dk1"/>
                        </a:solidFill>
                        <a:latin typeface="+mn-lt"/>
                        <a:ea typeface="+mn-ea"/>
                        <a:cs typeface="+mn-cs"/>
                      </a:endParaRPr>
                    </a:p>
                    <a:p>
                      <a:r>
                        <a:rPr lang="en-IN" sz="1800" b="0" i="0" u="none" strike="noStrike" kern="1200" baseline="0" dirty="0" smtClean="0">
                          <a:solidFill>
                            <a:schemeClr val="dk1"/>
                          </a:solidFill>
                          <a:latin typeface="+mn-lt"/>
                          <a:ea typeface="+mn-ea"/>
                          <a:cs typeface="+mn-cs"/>
                        </a:rPr>
                        <a:t>execution.</a:t>
                      </a:r>
                      <a:endParaRPr lang="en-IN"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
        <p:nvSpPr>
          <p:cNvPr id="5" name="TextBox 4"/>
          <p:cNvSpPr txBox="1"/>
          <p:nvPr/>
        </p:nvSpPr>
        <p:spPr>
          <a:xfrm>
            <a:off x="860612" y="620688"/>
            <a:ext cx="8031868" cy="6001643"/>
          </a:xfrm>
          <a:prstGeom prst="rect">
            <a:avLst/>
          </a:prstGeom>
          <a:noFill/>
        </p:spPr>
        <p:txBody>
          <a:bodyPr wrap="square" rtlCol="0">
            <a:spAutoFit/>
          </a:bodyPr>
          <a:lstStyle/>
          <a:p>
            <a:r>
              <a:rPr lang="en-IN" sz="2400" dirty="0"/>
              <a:t>somewhere, sometimes in </a:t>
            </a:r>
            <a:r>
              <a:rPr lang="en-IN" sz="2400" dirty="0" smtClean="0"/>
              <a:t>a special </a:t>
            </a:r>
            <a:r>
              <a:rPr lang="en-IN" sz="2400" dirty="0"/>
              <a:t>link register or just a GPR. Some older architectures provide a </a:t>
            </a:r>
            <a:r>
              <a:rPr lang="en-IN" sz="2400" dirty="0" smtClean="0"/>
              <a:t>mechanism to </a:t>
            </a:r>
            <a:r>
              <a:rPr lang="en-IN" sz="2400" dirty="0"/>
              <a:t>save many registers, while newer architectures require the compiler to</a:t>
            </a:r>
            <a:endParaRPr lang="en-IN" sz="2400" dirty="0"/>
          </a:p>
          <a:p>
            <a:r>
              <a:rPr lang="en-IN" sz="2400" dirty="0"/>
              <a:t>generate stores and loads for each register saved and </a:t>
            </a:r>
            <a:r>
              <a:rPr lang="en-IN" sz="2400" dirty="0" smtClean="0"/>
              <a:t>restored</a:t>
            </a:r>
            <a:r>
              <a:rPr lang="en-IN" sz="2400" dirty="0"/>
              <a:t>.</a:t>
            </a:r>
            <a:endParaRPr lang="en-IN" sz="2400" dirty="0">
              <a:latin typeface="Times New Roman" panose="02020603050405020304" pitchFamily="18" charset="0"/>
              <a:cs typeface="Times New Roman" panose="02020603050405020304" pitchFamily="18" charset="0"/>
            </a:endParaRPr>
          </a:p>
          <a:p>
            <a:endParaRPr lang="en-IN" sz="2400" dirty="0" smtClean="0">
              <a:latin typeface="Times New Roman" panose="02020603050405020304" pitchFamily="18" charset="0"/>
              <a:cs typeface="Times New Roman" panose="02020603050405020304" pitchFamily="18" charset="0"/>
            </a:endParaRPr>
          </a:p>
          <a:p>
            <a:r>
              <a:rPr lang="en-IN" sz="2400" b="1" dirty="0" smtClean="0"/>
              <a:t>7. Encoding </a:t>
            </a:r>
            <a:r>
              <a:rPr lang="en-IN" sz="2400" b="1" dirty="0"/>
              <a:t>an Instruction </a:t>
            </a:r>
            <a:r>
              <a:rPr lang="en-IN" sz="2400" b="1" dirty="0" smtClean="0"/>
              <a:t>Set</a:t>
            </a:r>
            <a:endParaRPr lang="en-IN" sz="2400" b="1" dirty="0" smtClean="0"/>
          </a:p>
          <a:p>
            <a:endParaRPr lang="en-IN" sz="2400" dirty="0" smtClean="0">
              <a:latin typeface="Times New Roman" panose="02020603050405020304" pitchFamily="18" charset="0"/>
              <a:cs typeface="Times New Roman" panose="02020603050405020304" pitchFamily="18" charset="0"/>
            </a:endParaRPr>
          </a:p>
          <a:p>
            <a:pPr algn="just"/>
            <a:r>
              <a:rPr lang="en-IN" sz="2400" dirty="0"/>
              <a:t>When encoding the instructions, the number of registers and the number </a:t>
            </a:r>
            <a:r>
              <a:rPr lang="en-IN" sz="2400" dirty="0" smtClean="0"/>
              <a:t>of addressing </a:t>
            </a:r>
            <a:r>
              <a:rPr lang="en-IN" sz="2400" dirty="0"/>
              <a:t>modes both have a significant impact on the size of instructions, as </a:t>
            </a:r>
            <a:r>
              <a:rPr lang="en-IN" sz="2400" dirty="0" smtClean="0"/>
              <a:t>the register </a:t>
            </a:r>
            <a:r>
              <a:rPr lang="en-IN" sz="2400" dirty="0"/>
              <a:t>field and addressing mode field may appear many times in a </a:t>
            </a:r>
            <a:r>
              <a:rPr lang="en-IN" sz="2400" dirty="0" smtClean="0"/>
              <a:t>single instruction.</a:t>
            </a:r>
            <a:endParaRPr lang="en-IN" sz="2400" dirty="0" smtClean="0"/>
          </a:p>
          <a:p>
            <a:r>
              <a:rPr lang="en-IN" sz="2400" dirty="0"/>
              <a:t>M</a:t>
            </a:r>
            <a:r>
              <a:rPr lang="en-IN" sz="2400" dirty="0" smtClean="0"/>
              <a:t>ost </a:t>
            </a:r>
            <a:r>
              <a:rPr lang="en-IN" sz="2400" dirty="0"/>
              <a:t>instructions many more bits are consumed in encoding</a:t>
            </a:r>
            <a:endParaRPr lang="en-IN" sz="2400" dirty="0"/>
          </a:p>
          <a:p>
            <a:r>
              <a:rPr lang="en-IN" sz="2400" dirty="0"/>
              <a:t>addressing modes and register fields than in specifying the </a:t>
            </a:r>
            <a:r>
              <a:rPr lang="en-IN" sz="2400" dirty="0" err="1"/>
              <a:t>opcode</a:t>
            </a:r>
            <a:r>
              <a:rPr lang="en-IN" sz="2400" dirty="0"/>
              <a:t>. The </a:t>
            </a:r>
            <a:r>
              <a:rPr lang="en-IN" sz="2400" dirty="0" smtClean="0"/>
              <a:t>architect must </a:t>
            </a:r>
            <a:r>
              <a:rPr lang="en-IN" sz="2400" dirty="0"/>
              <a:t>balance several competing forces when encoding the instruction set:</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12620" y="831491"/>
            <a:ext cx="8551868" cy="5632311"/>
          </a:xfrm>
          <a:prstGeom prst="rect">
            <a:avLst/>
          </a:prstGeom>
          <a:noFill/>
        </p:spPr>
        <p:txBody>
          <a:bodyPr wrap="square">
            <a:spAutoFit/>
          </a:bodyPr>
          <a:lstStyle/>
          <a:p>
            <a:pPr marL="457200" indent="-457200">
              <a:buFont typeface="+mj-lt"/>
              <a:buAutoNum type="arabicPeriod"/>
              <a:defRPr/>
            </a:pPr>
            <a:r>
              <a:rPr lang="en-IN" sz="2400" dirty="0" smtClean="0"/>
              <a:t>The growth of computer usage has grown in multiple folds. Use of computers in application has gone in all walks of life. The highest-performance microprocessors of today outperforms the supercomputer of less than 10 years ago.</a:t>
            </a:r>
            <a:endParaRPr lang="en-IN" sz="2400" dirty="0" smtClean="0"/>
          </a:p>
          <a:p>
            <a:pPr marL="457200" indent="-457200">
              <a:buFont typeface="+mj-lt"/>
              <a:buAutoNum type="arabicPeriod"/>
              <a:defRPr/>
            </a:pPr>
            <a:endParaRPr lang="en-IN" sz="2400" dirty="0"/>
          </a:p>
          <a:p>
            <a:pPr marL="457200" indent="-457200">
              <a:buFont typeface="+mj-lt"/>
              <a:buAutoNum type="arabicPeriod"/>
              <a:defRPr/>
            </a:pPr>
            <a:r>
              <a:rPr lang="en-IN" sz="2400" dirty="0" smtClean="0"/>
              <a:t>Cost-Performance has improved to large extent and hence there is large applications to which the computers have entered. </a:t>
            </a:r>
            <a:endParaRPr lang="en-IN" sz="2400" dirty="0" smtClean="0"/>
          </a:p>
          <a:p>
            <a:pPr marL="514350" indent="-114300">
              <a:buFont typeface="+mj-lt"/>
              <a:buAutoNum type="romanLcPeriod"/>
              <a:defRPr/>
            </a:pPr>
            <a:r>
              <a:rPr lang="en-IN" sz="2400" dirty="0"/>
              <a:t>	</a:t>
            </a:r>
            <a:r>
              <a:rPr lang="en-IN" sz="2400" dirty="0" smtClean="0"/>
              <a:t>Starting from personal computers in 1980, </a:t>
            </a:r>
            <a:endParaRPr lang="en-IN" sz="2400" dirty="0" smtClean="0"/>
          </a:p>
          <a:p>
            <a:pPr marL="514350" indent="-114300">
              <a:buFont typeface="+mj-lt"/>
              <a:buAutoNum type="romanLcPeriod"/>
              <a:defRPr/>
            </a:pPr>
            <a:r>
              <a:rPr lang="en-IN" sz="2400" dirty="0"/>
              <a:t>	</a:t>
            </a:r>
            <a:r>
              <a:rPr lang="en-IN" sz="2400" dirty="0" smtClean="0"/>
              <a:t>Smart cell phones and tablet computers in 1990 </a:t>
            </a:r>
            <a:endParaRPr lang="en-IN" sz="2400" dirty="0" smtClean="0"/>
          </a:p>
          <a:p>
            <a:pPr marL="971550" indent="-571500">
              <a:buFont typeface="+mj-lt"/>
              <a:buAutoNum type="romanLcPeriod"/>
              <a:defRPr/>
            </a:pPr>
            <a:r>
              <a:rPr lang="en-IN" sz="2400" dirty="0" smtClean="0"/>
              <a:t>Mobile client devices usage has resulted in increasing use of internet to access warehouses containing tens of thousands of servers.</a:t>
            </a:r>
            <a:endParaRPr lang="en-IN" sz="2400" dirty="0" smtClean="0"/>
          </a:p>
          <a:p>
            <a:pPr>
              <a:defRPr/>
            </a:pPr>
            <a:endParaRPr lang="en-IN" sz="2400" dirty="0"/>
          </a:p>
          <a:p>
            <a:pPr>
              <a:defRPr/>
            </a:pPr>
            <a:endParaRPr lang="en-IN" sz="2400" dirty="0"/>
          </a:p>
        </p:txBody>
      </p:sp>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
        <p:nvSpPr>
          <p:cNvPr id="4" name="TextBox 3"/>
          <p:cNvSpPr txBox="1"/>
          <p:nvPr/>
        </p:nvSpPr>
        <p:spPr>
          <a:xfrm>
            <a:off x="860612" y="620688"/>
            <a:ext cx="7826188" cy="864096"/>
          </a:xfrm>
          <a:prstGeom prst="rect">
            <a:avLst/>
          </a:prstGeom>
          <a:noFill/>
        </p:spPr>
        <p:txBody>
          <a:bodyPr wrap="square" rtlCol="0">
            <a:spAutoFit/>
          </a:bodyPr>
          <a:lstStyle/>
          <a:p>
            <a:endParaRPr lang="en-IN" dirty="0"/>
          </a:p>
        </p:txBody>
      </p:sp>
      <p:sp>
        <p:nvSpPr>
          <p:cNvPr id="5" name="TextBox 4"/>
          <p:cNvSpPr txBox="1"/>
          <p:nvPr/>
        </p:nvSpPr>
        <p:spPr>
          <a:xfrm>
            <a:off x="860612" y="620688"/>
            <a:ext cx="7826188" cy="3785652"/>
          </a:xfrm>
          <a:prstGeom prst="rect">
            <a:avLst/>
          </a:prstGeom>
          <a:noFill/>
        </p:spPr>
        <p:txBody>
          <a:bodyPr wrap="square" rtlCol="0">
            <a:spAutoFit/>
          </a:bodyPr>
          <a:lstStyle/>
          <a:p>
            <a:r>
              <a:rPr lang="en-IN" sz="2400" dirty="0" smtClean="0"/>
              <a:t>1. The </a:t>
            </a:r>
            <a:r>
              <a:rPr lang="en-IN" sz="2400" dirty="0"/>
              <a:t>desire to have as many registers and addressing modes as possible.</a:t>
            </a:r>
            <a:endParaRPr lang="en-IN" sz="2400" dirty="0"/>
          </a:p>
          <a:p>
            <a:r>
              <a:rPr lang="en-IN" sz="2400" dirty="0"/>
              <a:t>2. The impact of the size of the register and addressing mode fields on the </a:t>
            </a:r>
            <a:r>
              <a:rPr lang="en-IN" sz="2400" dirty="0" smtClean="0"/>
              <a:t>average instruction </a:t>
            </a:r>
            <a:r>
              <a:rPr lang="en-IN" sz="2400" dirty="0"/>
              <a:t>size and hence on the average program size.</a:t>
            </a:r>
            <a:endParaRPr lang="en-IN" sz="2400" dirty="0"/>
          </a:p>
          <a:p>
            <a:pPr algn="just"/>
            <a:r>
              <a:rPr lang="en-IN" sz="2400" dirty="0"/>
              <a:t>3. A desire to have instructions encoded into lengths that will be easy to </a:t>
            </a:r>
            <a:r>
              <a:rPr lang="en-IN" sz="2400" dirty="0" smtClean="0"/>
              <a:t>handle in </a:t>
            </a:r>
            <a:r>
              <a:rPr lang="en-IN" sz="2400" dirty="0"/>
              <a:t>a pipelined implementation. Many desktop and server architects have chosen to use a fixed-length </a:t>
            </a:r>
            <a:r>
              <a:rPr lang="en-IN" sz="2400" dirty="0" smtClean="0"/>
              <a:t>instruction to </a:t>
            </a:r>
            <a:r>
              <a:rPr lang="en-IN" sz="2400" dirty="0"/>
              <a:t>gain implementation benefits while sacrificing average code size.</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Box 3"/>
          <p:cNvSpPr txBox="1">
            <a:spLocks noChangeArrowheads="1"/>
          </p:cNvSpPr>
          <p:nvPr/>
        </p:nvSpPr>
        <p:spPr bwMode="auto">
          <a:xfrm>
            <a:off x="476250" y="476250"/>
            <a:ext cx="344767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b="1">
                <a:solidFill>
                  <a:schemeClr val="hlink"/>
                </a:solidFill>
                <a:latin typeface="Arial" panose="020B0604020202020204" pitchFamily="34" charset="0"/>
              </a:defRPr>
            </a:lvl1pPr>
            <a:lvl2pPr marL="742950" indent="-285750">
              <a:defRPr sz="1600" b="1">
                <a:solidFill>
                  <a:schemeClr val="hlink"/>
                </a:solidFill>
                <a:latin typeface="Arial" panose="020B0604020202020204" pitchFamily="34" charset="0"/>
              </a:defRPr>
            </a:lvl2pPr>
            <a:lvl3pPr marL="1143000" indent="-228600">
              <a:defRPr sz="1600" b="1">
                <a:solidFill>
                  <a:schemeClr val="hlink"/>
                </a:solidFill>
                <a:latin typeface="Arial" panose="020B0604020202020204" pitchFamily="34" charset="0"/>
              </a:defRPr>
            </a:lvl3pPr>
            <a:lvl4pPr marL="1600200" indent="-228600">
              <a:defRPr sz="1600" b="1">
                <a:solidFill>
                  <a:schemeClr val="hlink"/>
                </a:solidFill>
                <a:latin typeface="Arial" panose="020B0604020202020204" pitchFamily="34" charset="0"/>
              </a:defRPr>
            </a:lvl4pPr>
            <a:lvl5pPr marL="2057400" indent="-228600">
              <a:defRPr sz="1600" b="1">
                <a:solidFill>
                  <a:schemeClr val="hlink"/>
                </a:solidFill>
                <a:latin typeface="Arial" panose="020B0604020202020204" pitchFamily="34" charset="0"/>
              </a:defRPr>
            </a:lvl5pPr>
            <a:lvl6pPr marL="2514600" indent="-228600" eaLnBrk="0" fontAlgn="base" hangingPunct="0">
              <a:spcBef>
                <a:spcPct val="50000"/>
              </a:spcBef>
              <a:spcAft>
                <a:spcPct val="0"/>
              </a:spcAft>
              <a:defRPr sz="1600" b="1">
                <a:solidFill>
                  <a:schemeClr val="hlink"/>
                </a:solidFill>
                <a:latin typeface="Arial" panose="020B0604020202020204" pitchFamily="34" charset="0"/>
              </a:defRPr>
            </a:lvl6pPr>
            <a:lvl7pPr marL="2971800" indent="-228600" eaLnBrk="0" fontAlgn="base" hangingPunct="0">
              <a:spcBef>
                <a:spcPct val="50000"/>
              </a:spcBef>
              <a:spcAft>
                <a:spcPct val="0"/>
              </a:spcAft>
              <a:defRPr sz="1600" b="1">
                <a:solidFill>
                  <a:schemeClr val="hlink"/>
                </a:solidFill>
                <a:latin typeface="Arial" panose="020B0604020202020204" pitchFamily="34" charset="0"/>
              </a:defRPr>
            </a:lvl7pPr>
            <a:lvl8pPr marL="3429000" indent="-228600" eaLnBrk="0" fontAlgn="base" hangingPunct="0">
              <a:spcBef>
                <a:spcPct val="50000"/>
              </a:spcBef>
              <a:spcAft>
                <a:spcPct val="0"/>
              </a:spcAft>
              <a:defRPr sz="1600" b="1">
                <a:solidFill>
                  <a:schemeClr val="hlink"/>
                </a:solidFill>
                <a:latin typeface="Arial" panose="020B0604020202020204" pitchFamily="34" charset="0"/>
              </a:defRPr>
            </a:lvl8pPr>
            <a:lvl9pPr marL="3886200" indent="-228600" eaLnBrk="0" fontAlgn="base" hangingPunct="0">
              <a:spcBef>
                <a:spcPct val="50000"/>
              </a:spcBef>
              <a:spcAft>
                <a:spcPct val="0"/>
              </a:spcAft>
              <a:defRPr sz="1600" b="1">
                <a:solidFill>
                  <a:schemeClr val="hlink"/>
                </a:solidFill>
                <a:latin typeface="Arial" panose="020B0604020202020204" pitchFamily="34" charset="0"/>
              </a:defRPr>
            </a:lvl9pPr>
          </a:lstStyle>
          <a:p>
            <a:r>
              <a:rPr lang="en-US" sz="3200" dirty="0" smtClean="0"/>
              <a:t>    Outline</a:t>
            </a:r>
            <a:r>
              <a:rPr lang="en-US" sz="3200" dirty="0"/>
              <a:t>:</a:t>
            </a:r>
            <a:endParaRPr lang="en-US" sz="3200" dirty="0"/>
          </a:p>
          <a:p>
            <a:r>
              <a:rPr lang="en-US" dirty="0" smtClean="0"/>
              <a:t> </a:t>
            </a:r>
            <a:endParaRPr lang="en-US" dirty="0"/>
          </a:p>
        </p:txBody>
      </p:sp>
      <p:sp>
        <p:nvSpPr>
          <p:cNvPr id="4" name="TextBox 3"/>
          <p:cNvSpPr txBox="1"/>
          <p:nvPr/>
        </p:nvSpPr>
        <p:spPr>
          <a:xfrm>
            <a:off x="690414" y="1124744"/>
            <a:ext cx="7996386" cy="4401205"/>
          </a:xfrm>
          <a:prstGeom prst="rect">
            <a:avLst/>
          </a:prstGeom>
          <a:noFill/>
        </p:spPr>
        <p:txBody>
          <a:bodyPr wrap="square">
            <a:spAutoFit/>
          </a:bodyPr>
          <a:lstStyle/>
          <a:p>
            <a:pPr>
              <a:defRPr/>
            </a:pPr>
            <a:r>
              <a:rPr lang="en-US" sz="2800" dirty="0">
                <a:solidFill>
                  <a:schemeClr val="bg1">
                    <a:lumMod val="75000"/>
                  </a:schemeClr>
                </a:solidFill>
                <a:latin typeface="Arial" panose="020B0604020202020204" pitchFamily="34" charset="0"/>
                <a:cs typeface="Arial" panose="020B0604020202020204" pitchFamily="34" charset="0"/>
              </a:rPr>
              <a:t>Introduction</a:t>
            </a:r>
            <a:endParaRPr lang="en-US" sz="2800" dirty="0">
              <a:solidFill>
                <a:schemeClr val="bg1">
                  <a:lumMod val="75000"/>
                </a:schemeClr>
              </a:solidFill>
              <a:latin typeface="Arial" panose="020B0604020202020204" pitchFamily="34" charset="0"/>
              <a:cs typeface="Arial" panose="020B0604020202020204" pitchFamily="34" charset="0"/>
            </a:endParaRPr>
          </a:p>
          <a:p>
            <a:pPr>
              <a:defRPr/>
            </a:pPr>
            <a:r>
              <a:rPr lang="en-US" sz="2800" dirty="0" smtClean="0">
                <a:solidFill>
                  <a:schemeClr val="bg1">
                    <a:lumMod val="75000"/>
                  </a:schemeClr>
                </a:solidFill>
                <a:latin typeface="Arial" panose="020B0604020202020204" pitchFamily="34" charset="0"/>
                <a:cs typeface="Arial" panose="020B0604020202020204" pitchFamily="34" charset="0"/>
              </a:rPr>
              <a:t>Classes </a:t>
            </a:r>
            <a:r>
              <a:rPr lang="en-US" sz="2800" dirty="0">
                <a:solidFill>
                  <a:schemeClr val="bg1">
                    <a:lumMod val="75000"/>
                  </a:schemeClr>
                </a:solidFill>
                <a:latin typeface="Arial" panose="020B0604020202020204" pitchFamily="34" charset="0"/>
                <a:cs typeface="Arial" panose="020B0604020202020204" pitchFamily="34" charset="0"/>
              </a:rPr>
              <a:t>of Computers</a:t>
            </a:r>
            <a:endParaRPr lang="en-US" sz="2800" dirty="0">
              <a:solidFill>
                <a:schemeClr val="bg1">
                  <a:lumMod val="75000"/>
                </a:schemeClr>
              </a:solidFill>
              <a:latin typeface="Arial" panose="020B0604020202020204" pitchFamily="34" charset="0"/>
              <a:cs typeface="Arial" panose="020B0604020202020204" pitchFamily="34" charset="0"/>
            </a:endParaRPr>
          </a:p>
          <a:p>
            <a:pPr>
              <a:defRPr/>
            </a:pPr>
            <a:r>
              <a:rPr lang="en-US" sz="2800" dirty="0" smtClean="0">
                <a:solidFill>
                  <a:schemeClr val="bg1">
                    <a:lumMod val="75000"/>
                  </a:schemeClr>
                </a:solidFill>
                <a:latin typeface="Arial" panose="020B0604020202020204" pitchFamily="34" charset="0"/>
                <a:cs typeface="Arial" panose="020B0604020202020204" pitchFamily="34" charset="0"/>
              </a:rPr>
              <a:t>Defining Computer </a:t>
            </a:r>
            <a:r>
              <a:rPr lang="en-US" sz="2800" dirty="0">
                <a:solidFill>
                  <a:schemeClr val="bg1">
                    <a:lumMod val="75000"/>
                  </a:schemeClr>
                </a:solidFill>
                <a:latin typeface="Arial" panose="020B0604020202020204" pitchFamily="34" charset="0"/>
                <a:cs typeface="Arial" panose="020B0604020202020204" pitchFamily="34" charset="0"/>
              </a:rPr>
              <a:t>Architecture</a:t>
            </a:r>
            <a:endParaRPr lang="en-US" sz="2800" dirty="0">
              <a:solidFill>
                <a:schemeClr val="bg1">
                  <a:lumMod val="75000"/>
                </a:schemeClr>
              </a:solidFill>
              <a:latin typeface="Arial" panose="020B0604020202020204" pitchFamily="34" charset="0"/>
              <a:cs typeface="Arial" panose="020B0604020202020204" pitchFamily="34" charset="0"/>
            </a:endParaRPr>
          </a:p>
          <a:p>
            <a:pPr>
              <a:defRPr/>
            </a:pPr>
            <a:r>
              <a:rPr lang="en-US" sz="2800" dirty="0">
                <a:solidFill>
                  <a:srgbClr val="FF0000"/>
                </a:solidFill>
                <a:latin typeface="Arial" panose="020B0604020202020204" pitchFamily="34" charset="0"/>
                <a:cs typeface="Arial" panose="020B0604020202020204" pitchFamily="34" charset="0"/>
              </a:rPr>
              <a:t>Trends in Technology</a:t>
            </a:r>
            <a:endParaRPr lang="en-US" sz="2800" dirty="0">
              <a:solidFill>
                <a:srgbClr val="FF0000"/>
              </a:solidFill>
              <a:latin typeface="Arial" panose="020B0604020202020204" pitchFamily="34" charset="0"/>
              <a:cs typeface="Arial" panose="020B0604020202020204" pitchFamily="34" charset="0"/>
            </a:endParaRPr>
          </a:p>
          <a:p>
            <a:pPr>
              <a:defRPr/>
            </a:pPr>
            <a:r>
              <a:rPr lang="en-US" sz="2800" dirty="0">
                <a:solidFill>
                  <a:schemeClr val="bg1">
                    <a:lumMod val="75000"/>
                  </a:schemeClr>
                </a:solidFill>
                <a:latin typeface="Arial" panose="020B0604020202020204" pitchFamily="34" charset="0"/>
                <a:cs typeface="Arial" panose="020B0604020202020204" pitchFamily="34" charset="0"/>
              </a:rPr>
              <a:t>Power in Integrated Circuits</a:t>
            </a:r>
            <a:endParaRPr lang="en-US" sz="2800" dirty="0">
              <a:solidFill>
                <a:schemeClr val="bg1">
                  <a:lumMod val="75000"/>
                </a:schemeClr>
              </a:solidFill>
              <a:latin typeface="Arial" panose="020B0604020202020204" pitchFamily="34" charset="0"/>
              <a:cs typeface="Arial" panose="020B0604020202020204" pitchFamily="34" charset="0"/>
            </a:endParaRPr>
          </a:p>
          <a:p>
            <a:pPr>
              <a:defRPr/>
            </a:pPr>
            <a:r>
              <a:rPr lang="en-US" sz="2800" dirty="0">
                <a:solidFill>
                  <a:schemeClr val="bg1">
                    <a:lumMod val="75000"/>
                  </a:schemeClr>
                </a:solidFill>
                <a:latin typeface="Arial" panose="020B0604020202020204" pitchFamily="34" charset="0"/>
                <a:cs typeface="Arial" panose="020B0604020202020204" pitchFamily="34" charset="0"/>
              </a:rPr>
              <a:t>Trends in Cost</a:t>
            </a:r>
            <a:endParaRPr lang="en-US" sz="2800" dirty="0">
              <a:solidFill>
                <a:schemeClr val="bg1">
                  <a:lumMod val="75000"/>
                </a:schemeClr>
              </a:solidFill>
              <a:latin typeface="Arial" panose="020B0604020202020204" pitchFamily="34" charset="0"/>
              <a:cs typeface="Arial" panose="020B0604020202020204" pitchFamily="34" charset="0"/>
            </a:endParaRPr>
          </a:p>
          <a:p>
            <a:pPr>
              <a:defRPr/>
            </a:pPr>
            <a:r>
              <a:rPr lang="en-US" sz="2800" dirty="0">
                <a:solidFill>
                  <a:schemeClr val="bg1">
                    <a:lumMod val="75000"/>
                  </a:schemeClr>
                </a:solidFill>
                <a:latin typeface="Arial" panose="020B0604020202020204" pitchFamily="34" charset="0"/>
                <a:cs typeface="Arial" panose="020B0604020202020204" pitchFamily="34" charset="0"/>
              </a:rPr>
              <a:t>Dependability </a:t>
            </a:r>
            <a:endParaRPr lang="en-US" sz="2800" dirty="0">
              <a:solidFill>
                <a:schemeClr val="bg1">
                  <a:lumMod val="75000"/>
                </a:schemeClr>
              </a:solidFill>
              <a:latin typeface="Arial" panose="020B0604020202020204" pitchFamily="34" charset="0"/>
              <a:cs typeface="Arial" panose="020B0604020202020204" pitchFamily="34" charset="0"/>
            </a:endParaRPr>
          </a:p>
          <a:p>
            <a:pPr>
              <a:defRPr/>
            </a:pPr>
            <a:r>
              <a:rPr lang="en-US" sz="2800" dirty="0">
                <a:solidFill>
                  <a:schemeClr val="bg1">
                    <a:lumMod val="75000"/>
                  </a:schemeClr>
                </a:solidFill>
                <a:latin typeface="Arial" panose="020B0604020202020204" pitchFamily="34" charset="0"/>
                <a:cs typeface="Arial" panose="020B0604020202020204" pitchFamily="34" charset="0"/>
              </a:rPr>
              <a:t>Performance </a:t>
            </a:r>
            <a:endParaRPr lang="en-US" sz="2800" dirty="0" smtClean="0">
              <a:solidFill>
                <a:schemeClr val="bg1">
                  <a:lumMod val="75000"/>
                </a:schemeClr>
              </a:solidFill>
              <a:latin typeface="Arial" panose="020B0604020202020204" pitchFamily="34" charset="0"/>
              <a:cs typeface="Arial" panose="020B0604020202020204" pitchFamily="34" charset="0"/>
            </a:endParaRPr>
          </a:p>
          <a:p>
            <a:pPr>
              <a:defRPr/>
            </a:pPr>
            <a:r>
              <a:rPr lang="en-US" sz="2800" dirty="0">
                <a:solidFill>
                  <a:schemeClr val="bg1">
                    <a:lumMod val="65000"/>
                  </a:schemeClr>
                </a:solidFill>
                <a:latin typeface="Times New Roman" panose="02020603050405020304" pitchFamily="18" charset="0"/>
                <a:cs typeface="Times New Roman" panose="02020603050405020304" pitchFamily="18" charset="0"/>
              </a:rPr>
              <a:t>Quantitative Principles of computer design</a:t>
            </a:r>
            <a:r>
              <a:rPr lang="en-US" sz="2800" b="1" dirty="0">
                <a:solidFill>
                  <a:schemeClr val="bg1">
                    <a:lumMod val="65000"/>
                  </a:schemeClr>
                </a:solidFill>
                <a:latin typeface="Times New Roman" panose="02020603050405020304" pitchFamily="18" charset="0"/>
                <a:cs typeface="Times New Roman" panose="02020603050405020304" pitchFamily="18" charset="0"/>
              </a:rPr>
              <a:t> </a:t>
            </a:r>
            <a:endParaRPr lang="en-US" sz="2800" b="1" dirty="0">
              <a:solidFill>
                <a:schemeClr val="bg1">
                  <a:lumMod val="65000"/>
                </a:schemeClr>
              </a:solidFill>
              <a:latin typeface="Times New Roman" panose="02020603050405020304" pitchFamily="18" charset="0"/>
              <a:cs typeface="Times New Roman" panose="02020603050405020304" pitchFamily="18" charset="0"/>
            </a:endParaRPr>
          </a:p>
          <a:p>
            <a:pPr>
              <a:defRPr/>
            </a:pPr>
            <a:endParaRPr lang="en-US" sz="2800" dirty="0">
              <a:solidFill>
                <a:schemeClr val="bg1">
                  <a:lumMod val="75000"/>
                </a:schemeClr>
              </a:solidFill>
              <a:latin typeface="Arial" panose="020B0604020202020204" pitchFamily="34" charset="0"/>
              <a:cs typeface="Arial" panose="020B0604020202020204" pitchFamily="34" charset="0"/>
            </a:endParaRPr>
          </a:p>
        </p:txBody>
      </p:sp>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
        <p:nvSpPr>
          <p:cNvPr id="4" name="TextBox 3"/>
          <p:cNvSpPr txBox="1"/>
          <p:nvPr/>
        </p:nvSpPr>
        <p:spPr>
          <a:xfrm>
            <a:off x="860612" y="620688"/>
            <a:ext cx="7826188" cy="864096"/>
          </a:xfrm>
          <a:prstGeom prst="rect">
            <a:avLst/>
          </a:prstGeom>
          <a:noFill/>
        </p:spPr>
        <p:txBody>
          <a:bodyPr wrap="square" rtlCol="0">
            <a:spAutoFit/>
          </a:bodyPr>
          <a:lstStyle/>
          <a:p>
            <a:endParaRPr lang="en-IN" dirty="0"/>
          </a:p>
        </p:txBody>
      </p:sp>
      <p:sp>
        <p:nvSpPr>
          <p:cNvPr id="5" name="TextBox 4"/>
          <p:cNvSpPr txBox="1"/>
          <p:nvPr/>
        </p:nvSpPr>
        <p:spPr>
          <a:xfrm>
            <a:off x="806824" y="620688"/>
            <a:ext cx="7826188" cy="6001643"/>
          </a:xfrm>
          <a:prstGeom prst="rect">
            <a:avLst/>
          </a:prstGeom>
          <a:noFill/>
        </p:spPr>
        <p:txBody>
          <a:bodyPr wrap="square" rtlCol="0">
            <a:spAutoFit/>
          </a:bodyPr>
          <a:lstStyle/>
          <a:p>
            <a:r>
              <a:rPr lang="en-IN" sz="2400" dirty="0" smtClean="0"/>
              <a:t>There are Five </a:t>
            </a:r>
            <a:r>
              <a:rPr lang="en-IN" sz="2400" dirty="0"/>
              <a:t>implementation technologies, </a:t>
            </a:r>
            <a:r>
              <a:rPr lang="en-IN" sz="2400" dirty="0" smtClean="0"/>
              <a:t>which change </a:t>
            </a:r>
            <a:r>
              <a:rPr lang="en-IN" sz="2400" dirty="0"/>
              <a:t>at a dramatic </a:t>
            </a:r>
            <a:r>
              <a:rPr lang="en-IN" sz="2400" dirty="0" smtClean="0"/>
              <a:t>pace that are </a:t>
            </a:r>
            <a:r>
              <a:rPr lang="en-IN" sz="2400" dirty="0"/>
              <a:t>critical to modern implementations</a:t>
            </a:r>
            <a:r>
              <a:rPr lang="en-IN" sz="2400" dirty="0" smtClean="0"/>
              <a:t>:</a:t>
            </a:r>
            <a:endParaRPr lang="en-IN" sz="2400" dirty="0" smtClean="0"/>
          </a:p>
          <a:p>
            <a:endParaRPr lang="en-IN" sz="24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IN" sz="2400" b="1" dirty="0" smtClean="0"/>
              <a:t>Integrated </a:t>
            </a:r>
            <a:r>
              <a:rPr lang="en-IN" sz="2400" b="1" dirty="0"/>
              <a:t>circuit logic </a:t>
            </a:r>
            <a:r>
              <a:rPr lang="en-IN" sz="2400" b="1" dirty="0" smtClean="0"/>
              <a:t>technology: </a:t>
            </a:r>
            <a:r>
              <a:rPr lang="en-IN" sz="2400" dirty="0"/>
              <a:t>Transistor density increases by </a:t>
            </a:r>
            <a:r>
              <a:rPr lang="en-IN" sz="2400" dirty="0" smtClean="0"/>
              <a:t>about 35</a:t>
            </a:r>
            <a:r>
              <a:rPr lang="en-IN" sz="2400" dirty="0"/>
              <a:t>% per year, quadrupling </a:t>
            </a:r>
            <a:r>
              <a:rPr lang="en-IN" sz="2400" dirty="0" smtClean="0"/>
              <a:t>over </a:t>
            </a:r>
            <a:r>
              <a:rPr lang="en-IN" sz="2400" dirty="0"/>
              <a:t>four years</a:t>
            </a:r>
            <a:r>
              <a:rPr lang="en-IN" sz="2400" dirty="0" smtClean="0"/>
              <a:t>. The </a:t>
            </a:r>
            <a:r>
              <a:rPr lang="en-IN" sz="2400" dirty="0"/>
              <a:t>growth rate in transistor count on a chip of about 40% to 55</a:t>
            </a:r>
            <a:r>
              <a:rPr lang="en-IN" sz="2400" dirty="0" smtClean="0"/>
              <a:t>% per </a:t>
            </a:r>
            <a:r>
              <a:rPr lang="en-IN" sz="2400" dirty="0"/>
              <a:t>year, or doubling every 18 to 24 months. This trend is popularly known </a:t>
            </a:r>
            <a:r>
              <a:rPr lang="en-IN" sz="2400" dirty="0" smtClean="0"/>
              <a:t>as Moore’s law.</a:t>
            </a:r>
            <a:endParaRPr lang="en-IN" sz="2400" dirty="0"/>
          </a:p>
          <a:p>
            <a:pPr marL="457200" indent="-457200">
              <a:buFont typeface="+mj-lt"/>
              <a:buAutoNum type="arabicPeriod"/>
            </a:pPr>
            <a:r>
              <a:rPr lang="en-IN" sz="2400" b="1" dirty="0" smtClean="0"/>
              <a:t>Semiconductor DRAM: </a:t>
            </a:r>
            <a:r>
              <a:rPr lang="en-IN" sz="2400" dirty="0"/>
              <a:t>Capacity per DRAM chip </a:t>
            </a:r>
            <a:r>
              <a:rPr lang="en-IN" sz="2400" dirty="0" smtClean="0"/>
              <a:t>has increased </a:t>
            </a:r>
            <a:r>
              <a:rPr lang="en-IN" sz="2400" dirty="0"/>
              <a:t>by about 25% to 40% per year recently, doubling roughly </a:t>
            </a:r>
            <a:r>
              <a:rPr lang="en-IN" sz="2400" dirty="0" smtClean="0"/>
              <a:t>every two </a:t>
            </a:r>
            <a:r>
              <a:rPr lang="en-IN" sz="2400" dirty="0"/>
              <a:t>to three </a:t>
            </a:r>
            <a:r>
              <a:rPr lang="en-IN" sz="2400" dirty="0" smtClean="0"/>
              <a:t>years.</a:t>
            </a:r>
            <a:endParaRPr lang="en-IN" sz="2400" dirty="0" smtClean="0"/>
          </a:p>
          <a:p>
            <a:pPr marL="457200" indent="-457200">
              <a:buFont typeface="+mj-lt"/>
              <a:buAutoNum type="arabicPeriod"/>
            </a:pPr>
            <a:r>
              <a:rPr lang="en-IN" sz="2400" b="1" i="1" dirty="0" smtClean="0"/>
              <a:t>Semiconductor </a:t>
            </a:r>
            <a:r>
              <a:rPr lang="en-IN" sz="2400" b="1" i="1" dirty="0"/>
              <a:t>Flash </a:t>
            </a:r>
            <a:r>
              <a:rPr lang="en-IN" sz="2400" dirty="0"/>
              <a:t>(electrically erasable programmable read-only memory</a:t>
            </a:r>
            <a:r>
              <a:rPr lang="en-IN" sz="2400" dirty="0" smtClean="0"/>
              <a:t>) </a:t>
            </a:r>
            <a:r>
              <a:rPr lang="en-IN" sz="2400" dirty="0"/>
              <a:t>Capacity per Flash chip has increased by about 50% to 60% </a:t>
            </a:r>
            <a:r>
              <a:rPr lang="en-IN" sz="2400" dirty="0" smtClean="0"/>
              <a:t>per year </a:t>
            </a:r>
            <a:r>
              <a:rPr lang="en-IN" sz="2400" dirty="0"/>
              <a:t>recently, doubling roughly every two years.</a:t>
            </a:r>
            <a:endParaRPr lang="en-IN" sz="2400" dirty="0" smtClean="0"/>
          </a:p>
          <a:p>
            <a:pPr marL="457200" indent="-457200">
              <a:buAutoNum type="arabicPeriod"/>
            </a:pPr>
            <a:endParaRPr lang="en-IN" sz="2400"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noChangeArrowheads="1"/>
          </p:cNvPicPr>
          <p:nvPr/>
        </p:nvPicPr>
        <p:blipFill>
          <a:blip r:embed="rId1" cstate="print"/>
          <a:srcRect/>
          <a:stretch>
            <a:fillRect/>
          </a:stretch>
        </p:blipFill>
        <p:spPr bwMode="auto">
          <a:xfrm>
            <a:off x="152399" y="116631"/>
            <a:ext cx="8884097" cy="6604843"/>
          </a:xfrm>
          <a:prstGeom prst="rect">
            <a:avLst/>
          </a:prstGeom>
          <a:noFill/>
          <a:ln w="9525">
            <a:noFill/>
            <a:miter lim="800000"/>
            <a:headEnd/>
            <a:tailEnd/>
          </a:ln>
        </p:spPr>
      </p:pic>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dirty="0"/>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
        <p:nvSpPr>
          <p:cNvPr id="4" name="TextBox 3"/>
          <p:cNvSpPr txBox="1"/>
          <p:nvPr/>
        </p:nvSpPr>
        <p:spPr>
          <a:xfrm>
            <a:off x="860612" y="620688"/>
            <a:ext cx="7826188" cy="864096"/>
          </a:xfrm>
          <a:prstGeom prst="rect">
            <a:avLst/>
          </a:prstGeom>
          <a:noFill/>
        </p:spPr>
        <p:txBody>
          <a:bodyPr wrap="square" rtlCol="0">
            <a:spAutoFit/>
          </a:bodyPr>
          <a:lstStyle/>
          <a:p>
            <a:endParaRPr lang="en-IN" dirty="0"/>
          </a:p>
        </p:txBody>
      </p:sp>
      <p:sp>
        <p:nvSpPr>
          <p:cNvPr id="5" name="TextBox 4"/>
          <p:cNvSpPr txBox="1"/>
          <p:nvPr/>
        </p:nvSpPr>
        <p:spPr>
          <a:xfrm>
            <a:off x="860612" y="620688"/>
            <a:ext cx="7826188" cy="5262979"/>
          </a:xfrm>
          <a:prstGeom prst="rect">
            <a:avLst/>
          </a:prstGeom>
          <a:noFill/>
        </p:spPr>
        <p:txBody>
          <a:bodyPr wrap="square" rtlCol="0">
            <a:spAutoFit/>
          </a:bodyPr>
          <a:lstStyle/>
          <a:p>
            <a:pPr marL="457200" indent="-457200">
              <a:buFont typeface="+mj-lt"/>
              <a:buAutoNum type="arabicPeriod" startAt="4"/>
            </a:pPr>
            <a:r>
              <a:rPr lang="en-IN" sz="2400" b="1" i="1" dirty="0"/>
              <a:t>Magnetic disk </a:t>
            </a:r>
            <a:r>
              <a:rPr lang="en-IN" sz="2400" b="1" i="1" dirty="0" smtClean="0"/>
              <a:t>technology:  </a:t>
            </a:r>
            <a:r>
              <a:rPr lang="en-IN" sz="2400" dirty="0" smtClean="0"/>
              <a:t>Density has increased about </a:t>
            </a:r>
            <a:r>
              <a:rPr lang="en-IN" sz="2400" dirty="0"/>
              <a:t>40% per year, or doubled every three years. Disks are 15 to 25 </a:t>
            </a:r>
            <a:r>
              <a:rPr lang="en-IN" sz="2400" dirty="0" smtClean="0"/>
              <a:t>times cheaper </a:t>
            </a:r>
            <a:r>
              <a:rPr lang="en-IN" sz="2400" dirty="0"/>
              <a:t>per bit than Flash. Given the slowed growth rate of DRAM, </a:t>
            </a:r>
            <a:r>
              <a:rPr lang="en-IN" sz="2400" dirty="0" smtClean="0"/>
              <a:t>disks are </a:t>
            </a:r>
            <a:r>
              <a:rPr lang="en-IN" sz="2400" dirty="0"/>
              <a:t>now 300 to 500 times cheaper per bit than DRAM.</a:t>
            </a:r>
            <a:endParaRPr lang="en-IN" sz="2400" i="1" dirty="0" smtClean="0"/>
          </a:p>
          <a:p>
            <a:pPr marL="457200" indent="-457200">
              <a:buFont typeface="+mj-lt"/>
              <a:buAutoNum type="arabicPeriod" startAt="4"/>
            </a:pPr>
            <a:endParaRPr lang="en-IN" sz="2400" i="1" dirty="0" smtClean="0">
              <a:latin typeface="Times New Roman" panose="02020603050405020304" pitchFamily="18" charset="0"/>
              <a:cs typeface="Times New Roman" panose="02020603050405020304" pitchFamily="18" charset="0"/>
            </a:endParaRPr>
          </a:p>
          <a:p>
            <a:pPr marL="457200" indent="-457200">
              <a:buFont typeface="+mj-lt"/>
              <a:buAutoNum type="arabicPeriod" startAt="4"/>
            </a:pPr>
            <a:r>
              <a:rPr lang="en-IN" sz="2400" b="1" i="1" dirty="0"/>
              <a:t>Network technology</a:t>
            </a:r>
            <a:r>
              <a:rPr lang="en-IN" sz="2400" b="1" dirty="0"/>
              <a:t>—</a:t>
            </a:r>
            <a:r>
              <a:rPr lang="en-IN" sz="2400" dirty="0"/>
              <a:t>Network performance depends both on the </a:t>
            </a:r>
            <a:r>
              <a:rPr lang="en-IN" sz="2400" dirty="0" smtClean="0"/>
              <a:t>performance of </a:t>
            </a:r>
            <a:r>
              <a:rPr lang="en-IN" sz="2400" dirty="0"/>
              <a:t>switches and on the performance of the transmission system</a:t>
            </a:r>
            <a:r>
              <a:rPr lang="en-IN" sz="2400" dirty="0" smtClean="0"/>
              <a:t>.</a:t>
            </a:r>
            <a:endParaRPr lang="en-IN" sz="2400" dirty="0" smtClean="0"/>
          </a:p>
          <a:p>
            <a:endParaRPr lang="en-IN" sz="2400" i="1" dirty="0">
              <a:latin typeface="Times New Roman" panose="02020603050405020304" pitchFamily="18" charset="0"/>
              <a:cs typeface="Times New Roman" panose="02020603050405020304" pitchFamily="18" charset="0"/>
            </a:endParaRPr>
          </a:p>
          <a:p>
            <a:r>
              <a:rPr lang="en-IN" sz="2400" b="1" dirty="0"/>
              <a:t>Performance Trends: Bandwidth over </a:t>
            </a:r>
            <a:r>
              <a:rPr lang="en-IN" sz="2400" b="1" dirty="0" smtClean="0"/>
              <a:t>Latency:</a:t>
            </a:r>
            <a:endParaRPr lang="en-IN" sz="2400" b="1" dirty="0" smtClean="0"/>
          </a:p>
          <a:p>
            <a:endParaRPr lang="en-IN" sz="2400" b="1" dirty="0"/>
          </a:p>
          <a:p>
            <a:r>
              <a:rPr lang="en-IN" sz="2400" i="1" dirty="0"/>
              <a:t>B</a:t>
            </a:r>
            <a:r>
              <a:rPr lang="en-IN" sz="2400" i="1" dirty="0" smtClean="0"/>
              <a:t>andwidth </a:t>
            </a:r>
            <a:r>
              <a:rPr lang="en-IN" sz="2400" dirty="0"/>
              <a:t>or </a:t>
            </a:r>
            <a:r>
              <a:rPr lang="en-IN" sz="2400" i="1" dirty="0"/>
              <a:t>T</a:t>
            </a:r>
            <a:r>
              <a:rPr lang="en-IN" sz="2400" i="1" dirty="0" smtClean="0"/>
              <a:t>hroughput </a:t>
            </a:r>
            <a:r>
              <a:rPr lang="en-IN" sz="2400" dirty="0"/>
              <a:t>is the total amount </a:t>
            </a:r>
            <a:r>
              <a:rPr lang="en-IN" sz="2400" dirty="0" smtClean="0"/>
              <a:t>of work </a:t>
            </a:r>
            <a:r>
              <a:rPr lang="en-IN" sz="2400" dirty="0"/>
              <a:t>done in a given time, such as megabytes per second for a disk </a:t>
            </a:r>
            <a:r>
              <a:rPr lang="en-IN" sz="2400" dirty="0" smtClean="0"/>
              <a:t>transfer</a:t>
            </a:r>
            <a:endParaRPr lang="en-IN" sz="2400" i="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
        <p:nvSpPr>
          <p:cNvPr id="4" name="TextBox 3"/>
          <p:cNvSpPr txBox="1"/>
          <p:nvPr/>
        </p:nvSpPr>
        <p:spPr>
          <a:xfrm>
            <a:off x="860612" y="620688"/>
            <a:ext cx="7826188" cy="864096"/>
          </a:xfrm>
          <a:prstGeom prst="rect">
            <a:avLst/>
          </a:prstGeom>
          <a:noFill/>
        </p:spPr>
        <p:txBody>
          <a:bodyPr wrap="square" rtlCol="0">
            <a:spAutoFit/>
          </a:bodyPr>
          <a:lstStyle/>
          <a:p>
            <a:endParaRPr lang="en-IN" dirty="0"/>
          </a:p>
        </p:txBody>
      </p:sp>
      <p:sp>
        <p:nvSpPr>
          <p:cNvPr id="5" name="TextBox 4"/>
          <p:cNvSpPr txBox="1"/>
          <p:nvPr/>
        </p:nvSpPr>
        <p:spPr>
          <a:xfrm>
            <a:off x="1020267" y="8509"/>
            <a:ext cx="8136904" cy="1569660"/>
          </a:xfrm>
          <a:prstGeom prst="rect">
            <a:avLst/>
          </a:prstGeom>
          <a:noFill/>
        </p:spPr>
        <p:txBody>
          <a:bodyPr wrap="square" rtlCol="0">
            <a:spAutoFit/>
          </a:bodyPr>
          <a:lstStyle/>
          <a:p>
            <a:r>
              <a:rPr lang="en-IN" sz="2400" i="1" dirty="0"/>
              <a:t>L</a:t>
            </a:r>
            <a:r>
              <a:rPr lang="en-IN" sz="2400" i="1" dirty="0" smtClean="0"/>
              <a:t>atency </a:t>
            </a:r>
            <a:r>
              <a:rPr lang="en-IN" sz="2400" dirty="0"/>
              <a:t>or </a:t>
            </a:r>
            <a:r>
              <a:rPr lang="en-IN" sz="2400" i="1" dirty="0"/>
              <a:t>R</a:t>
            </a:r>
            <a:r>
              <a:rPr lang="en-IN" sz="2400" i="1" dirty="0" smtClean="0"/>
              <a:t>esponse </a:t>
            </a:r>
            <a:r>
              <a:rPr lang="en-IN" sz="2400" i="1" dirty="0"/>
              <a:t>time </a:t>
            </a:r>
            <a:r>
              <a:rPr lang="en-IN" sz="2400" dirty="0"/>
              <a:t>is the time between the start and the </a:t>
            </a:r>
            <a:r>
              <a:rPr lang="en-IN" sz="2400" dirty="0" smtClean="0"/>
              <a:t>completion of </a:t>
            </a:r>
            <a:r>
              <a:rPr lang="en-IN" sz="2400" dirty="0"/>
              <a:t>an event, such as milliseconds for a disk access</a:t>
            </a:r>
            <a:r>
              <a:rPr lang="en-IN" sz="2400" dirty="0" smtClean="0"/>
              <a:t>.</a:t>
            </a:r>
            <a:endParaRPr lang="en-IN" sz="2400" dirty="0" smtClean="0"/>
          </a:p>
          <a:p>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860612" y="860612"/>
            <a:ext cx="7826188" cy="5697723"/>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Box 3"/>
          <p:cNvSpPr txBox="1">
            <a:spLocks noChangeArrowheads="1"/>
          </p:cNvSpPr>
          <p:nvPr/>
        </p:nvSpPr>
        <p:spPr bwMode="auto">
          <a:xfrm>
            <a:off x="476250" y="476250"/>
            <a:ext cx="344767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b="1">
                <a:solidFill>
                  <a:schemeClr val="hlink"/>
                </a:solidFill>
                <a:latin typeface="Arial" panose="020B0604020202020204" pitchFamily="34" charset="0"/>
              </a:defRPr>
            </a:lvl1pPr>
            <a:lvl2pPr marL="742950" indent="-285750">
              <a:defRPr sz="1600" b="1">
                <a:solidFill>
                  <a:schemeClr val="hlink"/>
                </a:solidFill>
                <a:latin typeface="Arial" panose="020B0604020202020204" pitchFamily="34" charset="0"/>
              </a:defRPr>
            </a:lvl2pPr>
            <a:lvl3pPr marL="1143000" indent="-228600">
              <a:defRPr sz="1600" b="1">
                <a:solidFill>
                  <a:schemeClr val="hlink"/>
                </a:solidFill>
                <a:latin typeface="Arial" panose="020B0604020202020204" pitchFamily="34" charset="0"/>
              </a:defRPr>
            </a:lvl3pPr>
            <a:lvl4pPr marL="1600200" indent="-228600">
              <a:defRPr sz="1600" b="1">
                <a:solidFill>
                  <a:schemeClr val="hlink"/>
                </a:solidFill>
                <a:latin typeface="Arial" panose="020B0604020202020204" pitchFamily="34" charset="0"/>
              </a:defRPr>
            </a:lvl4pPr>
            <a:lvl5pPr marL="2057400" indent="-228600">
              <a:defRPr sz="1600" b="1">
                <a:solidFill>
                  <a:schemeClr val="hlink"/>
                </a:solidFill>
                <a:latin typeface="Arial" panose="020B0604020202020204" pitchFamily="34" charset="0"/>
              </a:defRPr>
            </a:lvl5pPr>
            <a:lvl6pPr marL="2514600" indent="-228600" eaLnBrk="0" fontAlgn="base" hangingPunct="0">
              <a:spcBef>
                <a:spcPct val="50000"/>
              </a:spcBef>
              <a:spcAft>
                <a:spcPct val="0"/>
              </a:spcAft>
              <a:defRPr sz="1600" b="1">
                <a:solidFill>
                  <a:schemeClr val="hlink"/>
                </a:solidFill>
                <a:latin typeface="Arial" panose="020B0604020202020204" pitchFamily="34" charset="0"/>
              </a:defRPr>
            </a:lvl6pPr>
            <a:lvl7pPr marL="2971800" indent="-228600" eaLnBrk="0" fontAlgn="base" hangingPunct="0">
              <a:spcBef>
                <a:spcPct val="50000"/>
              </a:spcBef>
              <a:spcAft>
                <a:spcPct val="0"/>
              </a:spcAft>
              <a:defRPr sz="1600" b="1">
                <a:solidFill>
                  <a:schemeClr val="hlink"/>
                </a:solidFill>
                <a:latin typeface="Arial" panose="020B0604020202020204" pitchFamily="34" charset="0"/>
              </a:defRPr>
            </a:lvl7pPr>
            <a:lvl8pPr marL="3429000" indent="-228600" eaLnBrk="0" fontAlgn="base" hangingPunct="0">
              <a:spcBef>
                <a:spcPct val="50000"/>
              </a:spcBef>
              <a:spcAft>
                <a:spcPct val="0"/>
              </a:spcAft>
              <a:defRPr sz="1600" b="1">
                <a:solidFill>
                  <a:schemeClr val="hlink"/>
                </a:solidFill>
                <a:latin typeface="Arial" panose="020B0604020202020204" pitchFamily="34" charset="0"/>
              </a:defRPr>
            </a:lvl8pPr>
            <a:lvl9pPr marL="3886200" indent="-228600" eaLnBrk="0" fontAlgn="base" hangingPunct="0">
              <a:spcBef>
                <a:spcPct val="50000"/>
              </a:spcBef>
              <a:spcAft>
                <a:spcPct val="0"/>
              </a:spcAft>
              <a:defRPr sz="1600" b="1">
                <a:solidFill>
                  <a:schemeClr val="hlink"/>
                </a:solidFill>
                <a:latin typeface="Arial" panose="020B0604020202020204" pitchFamily="34" charset="0"/>
              </a:defRPr>
            </a:lvl9pPr>
          </a:lstStyle>
          <a:p>
            <a:r>
              <a:rPr lang="en-US" sz="3200" dirty="0" smtClean="0"/>
              <a:t>    Outline</a:t>
            </a:r>
            <a:r>
              <a:rPr lang="en-US" sz="3200" dirty="0"/>
              <a:t>:</a:t>
            </a:r>
            <a:endParaRPr lang="en-US" sz="3200" dirty="0"/>
          </a:p>
          <a:p>
            <a:r>
              <a:rPr lang="en-US" dirty="0" smtClean="0"/>
              <a:t> </a:t>
            </a:r>
            <a:endParaRPr lang="en-US" dirty="0"/>
          </a:p>
        </p:txBody>
      </p:sp>
      <p:sp>
        <p:nvSpPr>
          <p:cNvPr id="4" name="TextBox 3"/>
          <p:cNvSpPr txBox="1"/>
          <p:nvPr/>
        </p:nvSpPr>
        <p:spPr>
          <a:xfrm>
            <a:off x="690414" y="1124744"/>
            <a:ext cx="7996386" cy="4401205"/>
          </a:xfrm>
          <a:prstGeom prst="rect">
            <a:avLst/>
          </a:prstGeom>
          <a:noFill/>
        </p:spPr>
        <p:txBody>
          <a:bodyPr wrap="square">
            <a:spAutoFit/>
          </a:bodyPr>
          <a:lstStyle/>
          <a:p>
            <a:pPr>
              <a:defRPr/>
            </a:pPr>
            <a:r>
              <a:rPr lang="en-US" sz="2800" dirty="0">
                <a:solidFill>
                  <a:schemeClr val="bg1">
                    <a:lumMod val="75000"/>
                  </a:schemeClr>
                </a:solidFill>
                <a:latin typeface="Arial" panose="020B0604020202020204" pitchFamily="34" charset="0"/>
                <a:cs typeface="Arial" panose="020B0604020202020204" pitchFamily="34" charset="0"/>
              </a:rPr>
              <a:t>Introduction</a:t>
            </a:r>
            <a:endParaRPr lang="en-US" sz="2800" dirty="0">
              <a:solidFill>
                <a:schemeClr val="bg1">
                  <a:lumMod val="75000"/>
                </a:schemeClr>
              </a:solidFill>
              <a:latin typeface="Arial" panose="020B0604020202020204" pitchFamily="34" charset="0"/>
              <a:cs typeface="Arial" panose="020B0604020202020204" pitchFamily="34" charset="0"/>
            </a:endParaRPr>
          </a:p>
          <a:p>
            <a:pPr>
              <a:defRPr/>
            </a:pPr>
            <a:r>
              <a:rPr lang="en-US" sz="2800" dirty="0" smtClean="0">
                <a:solidFill>
                  <a:schemeClr val="bg1">
                    <a:lumMod val="75000"/>
                  </a:schemeClr>
                </a:solidFill>
                <a:latin typeface="Arial" panose="020B0604020202020204" pitchFamily="34" charset="0"/>
                <a:cs typeface="Arial" panose="020B0604020202020204" pitchFamily="34" charset="0"/>
              </a:rPr>
              <a:t>Classes </a:t>
            </a:r>
            <a:r>
              <a:rPr lang="en-US" sz="2800" dirty="0">
                <a:solidFill>
                  <a:schemeClr val="bg1">
                    <a:lumMod val="75000"/>
                  </a:schemeClr>
                </a:solidFill>
                <a:latin typeface="Arial" panose="020B0604020202020204" pitchFamily="34" charset="0"/>
                <a:cs typeface="Arial" panose="020B0604020202020204" pitchFamily="34" charset="0"/>
              </a:rPr>
              <a:t>of Computers</a:t>
            </a:r>
            <a:endParaRPr lang="en-US" sz="2800" dirty="0">
              <a:solidFill>
                <a:schemeClr val="bg1">
                  <a:lumMod val="75000"/>
                </a:schemeClr>
              </a:solidFill>
              <a:latin typeface="Arial" panose="020B0604020202020204" pitchFamily="34" charset="0"/>
              <a:cs typeface="Arial" panose="020B0604020202020204" pitchFamily="34" charset="0"/>
            </a:endParaRPr>
          </a:p>
          <a:p>
            <a:pPr>
              <a:defRPr/>
            </a:pPr>
            <a:r>
              <a:rPr lang="en-US" sz="2800" dirty="0" smtClean="0">
                <a:solidFill>
                  <a:schemeClr val="bg1">
                    <a:lumMod val="75000"/>
                  </a:schemeClr>
                </a:solidFill>
                <a:latin typeface="Arial" panose="020B0604020202020204" pitchFamily="34" charset="0"/>
                <a:cs typeface="Arial" panose="020B0604020202020204" pitchFamily="34" charset="0"/>
              </a:rPr>
              <a:t>Defining Computer </a:t>
            </a:r>
            <a:r>
              <a:rPr lang="en-US" sz="2800" dirty="0">
                <a:solidFill>
                  <a:schemeClr val="bg1">
                    <a:lumMod val="75000"/>
                  </a:schemeClr>
                </a:solidFill>
                <a:latin typeface="Arial" panose="020B0604020202020204" pitchFamily="34" charset="0"/>
                <a:cs typeface="Arial" panose="020B0604020202020204" pitchFamily="34" charset="0"/>
              </a:rPr>
              <a:t>Architecture</a:t>
            </a:r>
            <a:endParaRPr lang="en-US" sz="2800" dirty="0">
              <a:solidFill>
                <a:schemeClr val="bg1">
                  <a:lumMod val="75000"/>
                </a:schemeClr>
              </a:solidFill>
              <a:latin typeface="Arial" panose="020B0604020202020204" pitchFamily="34" charset="0"/>
              <a:cs typeface="Arial" panose="020B0604020202020204" pitchFamily="34" charset="0"/>
            </a:endParaRPr>
          </a:p>
          <a:p>
            <a:pPr>
              <a:defRPr/>
            </a:pPr>
            <a:r>
              <a:rPr lang="en-US" sz="2800" dirty="0">
                <a:solidFill>
                  <a:schemeClr val="bg1">
                    <a:lumMod val="75000"/>
                  </a:schemeClr>
                </a:solidFill>
                <a:latin typeface="Arial" panose="020B0604020202020204" pitchFamily="34" charset="0"/>
                <a:cs typeface="Arial" panose="020B0604020202020204" pitchFamily="34" charset="0"/>
              </a:rPr>
              <a:t>Trends in Technology</a:t>
            </a:r>
            <a:endParaRPr lang="en-US" sz="2800" dirty="0">
              <a:solidFill>
                <a:schemeClr val="bg1">
                  <a:lumMod val="75000"/>
                </a:schemeClr>
              </a:solidFill>
              <a:latin typeface="Arial" panose="020B0604020202020204" pitchFamily="34" charset="0"/>
              <a:cs typeface="Arial" panose="020B0604020202020204" pitchFamily="34" charset="0"/>
            </a:endParaRPr>
          </a:p>
          <a:p>
            <a:pPr>
              <a:defRPr/>
            </a:pPr>
            <a:r>
              <a:rPr lang="en-US" sz="2800" b="1" dirty="0">
                <a:solidFill>
                  <a:srgbClr val="FF0000"/>
                </a:solidFill>
                <a:latin typeface="Arial" panose="020B0604020202020204" pitchFamily="34" charset="0"/>
                <a:cs typeface="Arial" panose="020B0604020202020204" pitchFamily="34" charset="0"/>
              </a:rPr>
              <a:t>Power in Integrated Circuits</a:t>
            </a:r>
            <a:endParaRPr lang="en-US" sz="2800" b="1" dirty="0">
              <a:solidFill>
                <a:srgbClr val="FF0000"/>
              </a:solidFill>
              <a:latin typeface="Arial" panose="020B0604020202020204" pitchFamily="34" charset="0"/>
              <a:cs typeface="Arial" panose="020B0604020202020204" pitchFamily="34" charset="0"/>
            </a:endParaRPr>
          </a:p>
          <a:p>
            <a:pPr>
              <a:defRPr/>
            </a:pPr>
            <a:r>
              <a:rPr lang="en-US" sz="2800" dirty="0">
                <a:solidFill>
                  <a:schemeClr val="bg1">
                    <a:lumMod val="75000"/>
                  </a:schemeClr>
                </a:solidFill>
                <a:latin typeface="Arial" panose="020B0604020202020204" pitchFamily="34" charset="0"/>
                <a:cs typeface="Arial" panose="020B0604020202020204" pitchFamily="34" charset="0"/>
              </a:rPr>
              <a:t>Trends in Cost</a:t>
            </a:r>
            <a:endParaRPr lang="en-US" sz="2800" dirty="0">
              <a:solidFill>
                <a:schemeClr val="bg1">
                  <a:lumMod val="75000"/>
                </a:schemeClr>
              </a:solidFill>
              <a:latin typeface="Arial" panose="020B0604020202020204" pitchFamily="34" charset="0"/>
              <a:cs typeface="Arial" panose="020B0604020202020204" pitchFamily="34" charset="0"/>
            </a:endParaRPr>
          </a:p>
          <a:p>
            <a:pPr>
              <a:defRPr/>
            </a:pPr>
            <a:r>
              <a:rPr lang="en-US" sz="2800" dirty="0">
                <a:solidFill>
                  <a:schemeClr val="bg1">
                    <a:lumMod val="75000"/>
                  </a:schemeClr>
                </a:solidFill>
                <a:latin typeface="Arial" panose="020B0604020202020204" pitchFamily="34" charset="0"/>
                <a:cs typeface="Arial" panose="020B0604020202020204" pitchFamily="34" charset="0"/>
              </a:rPr>
              <a:t>Dependability </a:t>
            </a:r>
            <a:endParaRPr lang="en-US" sz="2800" dirty="0">
              <a:solidFill>
                <a:schemeClr val="bg1">
                  <a:lumMod val="75000"/>
                </a:schemeClr>
              </a:solidFill>
              <a:latin typeface="Arial" panose="020B0604020202020204" pitchFamily="34" charset="0"/>
              <a:cs typeface="Arial" panose="020B0604020202020204" pitchFamily="34" charset="0"/>
            </a:endParaRPr>
          </a:p>
          <a:p>
            <a:pPr>
              <a:defRPr/>
            </a:pPr>
            <a:r>
              <a:rPr lang="en-US" sz="2800" dirty="0">
                <a:solidFill>
                  <a:schemeClr val="bg1">
                    <a:lumMod val="75000"/>
                  </a:schemeClr>
                </a:solidFill>
                <a:latin typeface="Arial" panose="020B0604020202020204" pitchFamily="34" charset="0"/>
                <a:cs typeface="Arial" panose="020B0604020202020204" pitchFamily="34" charset="0"/>
              </a:rPr>
              <a:t>Performance </a:t>
            </a:r>
            <a:endParaRPr lang="en-US" sz="2800" dirty="0" smtClean="0">
              <a:solidFill>
                <a:schemeClr val="bg1">
                  <a:lumMod val="75000"/>
                </a:schemeClr>
              </a:solidFill>
              <a:latin typeface="Arial" panose="020B0604020202020204" pitchFamily="34" charset="0"/>
              <a:cs typeface="Arial" panose="020B0604020202020204" pitchFamily="34" charset="0"/>
            </a:endParaRPr>
          </a:p>
          <a:p>
            <a:pPr>
              <a:defRPr/>
            </a:pPr>
            <a:r>
              <a:rPr lang="en-US" sz="2800" dirty="0">
                <a:solidFill>
                  <a:schemeClr val="bg1">
                    <a:lumMod val="65000"/>
                  </a:schemeClr>
                </a:solidFill>
                <a:latin typeface="Times New Roman" panose="02020603050405020304" pitchFamily="18" charset="0"/>
                <a:cs typeface="Times New Roman" panose="02020603050405020304" pitchFamily="18" charset="0"/>
              </a:rPr>
              <a:t>Quantitative Principles of computer design</a:t>
            </a:r>
            <a:r>
              <a:rPr lang="en-US" sz="2800" b="1" dirty="0">
                <a:solidFill>
                  <a:schemeClr val="bg1">
                    <a:lumMod val="65000"/>
                  </a:schemeClr>
                </a:solidFill>
                <a:latin typeface="Times New Roman" panose="02020603050405020304" pitchFamily="18" charset="0"/>
                <a:cs typeface="Times New Roman" panose="02020603050405020304" pitchFamily="18" charset="0"/>
              </a:rPr>
              <a:t> </a:t>
            </a:r>
            <a:endParaRPr lang="en-US" sz="2800" b="1" dirty="0">
              <a:solidFill>
                <a:schemeClr val="bg1">
                  <a:lumMod val="65000"/>
                </a:schemeClr>
              </a:solidFill>
              <a:latin typeface="Times New Roman" panose="02020603050405020304" pitchFamily="18" charset="0"/>
              <a:cs typeface="Times New Roman" panose="02020603050405020304" pitchFamily="18" charset="0"/>
            </a:endParaRPr>
          </a:p>
          <a:p>
            <a:pPr>
              <a:defRPr/>
            </a:pPr>
            <a:endParaRPr lang="en-US" sz="2800" dirty="0">
              <a:solidFill>
                <a:schemeClr val="bg1">
                  <a:lumMod val="75000"/>
                </a:schemeClr>
              </a:solidFill>
              <a:latin typeface="Arial" panose="020B0604020202020204" pitchFamily="34" charset="0"/>
              <a:cs typeface="Arial" panose="020B0604020202020204" pitchFamily="34" charset="0"/>
            </a:endParaRPr>
          </a:p>
        </p:txBody>
      </p:sp>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
        <p:nvSpPr>
          <p:cNvPr id="4" name="TextBox 3"/>
          <p:cNvSpPr txBox="1"/>
          <p:nvPr/>
        </p:nvSpPr>
        <p:spPr>
          <a:xfrm>
            <a:off x="860612" y="620688"/>
            <a:ext cx="7826188" cy="864096"/>
          </a:xfrm>
          <a:prstGeom prst="rect">
            <a:avLst/>
          </a:prstGeom>
          <a:noFill/>
        </p:spPr>
        <p:txBody>
          <a:bodyPr wrap="square" rtlCol="0">
            <a:spAutoFit/>
          </a:bodyPr>
          <a:lstStyle/>
          <a:p>
            <a:endParaRPr lang="en-IN" dirty="0"/>
          </a:p>
        </p:txBody>
      </p:sp>
      <p:sp>
        <p:nvSpPr>
          <p:cNvPr id="5" name="TextBox 4"/>
          <p:cNvSpPr txBox="1"/>
          <p:nvPr/>
        </p:nvSpPr>
        <p:spPr>
          <a:xfrm>
            <a:off x="860612" y="620688"/>
            <a:ext cx="7826188" cy="6001643"/>
          </a:xfrm>
          <a:prstGeom prst="rect">
            <a:avLst/>
          </a:prstGeom>
          <a:noFill/>
        </p:spPr>
        <p:txBody>
          <a:bodyPr wrap="square" rtlCol="0">
            <a:spAutoFit/>
          </a:bodyPr>
          <a:lstStyle/>
          <a:p>
            <a:r>
              <a:rPr lang="en-IN" sz="2400" b="1" dirty="0"/>
              <a:t>Trends in Power and Energy in Integrated </a:t>
            </a:r>
            <a:r>
              <a:rPr lang="en-IN" sz="2400" b="1" dirty="0" smtClean="0"/>
              <a:t>Circuits</a:t>
            </a:r>
            <a:endParaRPr lang="en-IN" sz="2400" b="1" dirty="0" smtClean="0"/>
          </a:p>
          <a:p>
            <a:endParaRPr lang="en-IN" sz="2400" b="1" dirty="0">
              <a:latin typeface="Times New Roman" panose="02020603050405020304" pitchFamily="18" charset="0"/>
              <a:cs typeface="Times New Roman" panose="02020603050405020304" pitchFamily="18" charset="0"/>
            </a:endParaRPr>
          </a:p>
          <a:p>
            <a:r>
              <a:rPr lang="en-IN" sz="2400" dirty="0" smtClean="0"/>
              <a:t>Power </a:t>
            </a:r>
            <a:r>
              <a:rPr lang="en-IN" sz="2400" dirty="0"/>
              <a:t>is the biggest challenge facing the computer designer for </a:t>
            </a:r>
            <a:r>
              <a:rPr lang="en-IN" sz="2400" dirty="0" smtClean="0"/>
              <a:t>nearly every </a:t>
            </a:r>
            <a:r>
              <a:rPr lang="en-IN" sz="2400" dirty="0"/>
              <a:t>class of computer. </a:t>
            </a:r>
            <a:endParaRPr lang="en-IN" sz="2400" dirty="0" smtClean="0"/>
          </a:p>
          <a:p>
            <a:endParaRPr lang="en-IN" sz="2400" dirty="0"/>
          </a:p>
          <a:p>
            <a:pPr marL="457200" indent="-457200">
              <a:buFont typeface="+mj-lt"/>
              <a:buAutoNum type="arabicPeriod"/>
            </a:pPr>
            <a:r>
              <a:rPr lang="en-IN" sz="2400" dirty="0" smtClean="0"/>
              <a:t>Power </a:t>
            </a:r>
            <a:r>
              <a:rPr lang="en-IN" sz="2400" dirty="0"/>
              <a:t>must be brought in and distributed </a:t>
            </a:r>
            <a:r>
              <a:rPr lang="en-IN" sz="2400" dirty="0" smtClean="0"/>
              <a:t>around the </a:t>
            </a:r>
            <a:r>
              <a:rPr lang="en-IN" sz="2400" dirty="0"/>
              <a:t>chip, and modern microprocessors use hundreds of pins and multiple </a:t>
            </a:r>
            <a:r>
              <a:rPr lang="en-IN" sz="2400" dirty="0" smtClean="0"/>
              <a:t>interconnect layers </a:t>
            </a:r>
            <a:r>
              <a:rPr lang="en-IN" sz="2400" dirty="0"/>
              <a:t>just for power and ground. </a:t>
            </a:r>
            <a:endParaRPr lang="en-IN" sz="2400" dirty="0" smtClean="0"/>
          </a:p>
          <a:p>
            <a:pPr marL="457200" indent="-457200">
              <a:buFont typeface="+mj-lt"/>
              <a:buAutoNum type="arabicPeriod"/>
            </a:pPr>
            <a:r>
              <a:rPr lang="en-IN" sz="2400" dirty="0" smtClean="0"/>
              <a:t>Power </a:t>
            </a:r>
            <a:r>
              <a:rPr lang="en-IN" sz="2400" dirty="0"/>
              <a:t>is dissipated as heat </a:t>
            </a:r>
            <a:r>
              <a:rPr lang="en-IN" sz="2400" dirty="0" smtClean="0"/>
              <a:t>and must </a:t>
            </a:r>
            <a:r>
              <a:rPr lang="en-IN" sz="2400" dirty="0"/>
              <a:t>be removed</a:t>
            </a:r>
            <a:r>
              <a:rPr lang="en-IN" sz="2400" dirty="0" smtClean="0"/>
              <a:t>.</a:t>
            </a:r>
            <a:endParaRPr lang="en-IN" sz="2400" dirty="0" smtClean="0"/>
          </a:p>
          <a:p>
            <a:pPr marL="457200" indent="-457200">
              <a:buFont typeface="+mj-lt"/>
              <a:buAutoNum type="arabicPeriod"/>
            </a:pPr>
            <a:endParaRPr lang="en-IN" sz="2400" dirty="0">
              <a:latin typeface="Times New Roman" panose="02020603050405020304" pitchFamily="18" charset="0"/>
              <a:cs typeface="Times New Roman" panose="02020603050405020304" pitchFamily="18" charset="0"/>
            </a:endParaRPr>
          </a:p>
          <a:p>
            <a:r>
              <a:rPr lang="en-IN" sz="2400" b="1" dirty="0"/>
              <a:t>Power and Energy: A Systems </a:t>
            </a:r>
            <a:r>
              <a:rPr lang="en-IN" sz="2400" b="1" dirty="0" smtClean="0"/>
              <a:t>Perspective</a:t>
            </a:r>
            <a:endParaRPr lang="en-IN" sz="2400" b="1" dirty="0" smtClean="0"/>
          </a:p>
          <a:p>
            <a:endParaRPr lang="en-IN" sz="2400" b="1" dirty="0"/>
          </a:p>
          <a:p>
            <a:r>
              <a:rPr lang="en-IN" sz="2400" dirty="0"/>
              <a:t>How should a system architect or a user think about performance, power, </a:t>
            </a:r>
            <a:r>
              <a:rPr lang="en-IN" sz="2400" dirty="0" smtClean="0"/>
              <a:t>and energy</a:t>
            </a:r>
            <a:r>
              <a:rPr lang="en-IN" sz="2400" dirty="0"/>
              <a:t>? </a:t>
            </a:r>
            <a:r>
              <a:rPr lang="en-IN" sz="2400" dirty="0" smtClean="0"/>
              <a:t>There </a:t>
            </a:r>
            <a:r>
              <a:rPr lang="en-IN" sz="2400" dirty="0"/>
              <a:t>are three primary concerns.</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
        <p:nvSpPr>
          <p:cNvPr id="4" name="TextBox 3"/>
          <p:cNvSpPr txBox="1"/>
          <p:nvPr/>
        </p:nvSpPr>
        <p:spPr>
          <a:xfrm>
            <a:off x="860612" y="620688"/>
            <a:ext cx="7826188" cy="864096"/>
          </a:xfrm>
          <a:prstGeom prst="rect">
            <a:avLst/>
          </a:prstGeom>
          <a:noFill/>
        </p:spPr>
        <p:txBody>
          <a:bodyPr wrap="square" rtlCol="0">
            <a:spAutoFit/>
          </a:bodyPr>
          <a:lstStyle/>
          <a:p>
            <a:endParaRPr lang="en-IN" dirty="0"/>
          </a:p>
        </p:txBody>
      </p:sp>
      <p:sp>
        <p:nvSpPr>
          <p:cNvPr id="5" name="TextBox 4"/>
          <p:cNvSpPr txBox="1"/>
          <p:nvPr/>
        </p:nvSpPr>
        <p:spPr>
          <a:xfrm>
            <a:off x="860612" y="620688"/>
            <a:ext cx="7826188" cy="5632311"/>
          </a:xfrm>
          <a:prstGeom prst="rect">
            <a:avLst/>
          </a:prstGeom>
          <a:noFill/>
        </p:spPr>
        <p:txBody>
          <a:bodyPr wrap="square" rtlCol="0">
            <a:spAutoFit/>
          </a:bodyPr>
          <a:lstStyle/>
          <a:p>
            <a:pPr marL="457200" indent="-457200">
              <a:buAutoNum type="arabicPeriod"/>
            </a:pPr>
            <a:r>
              <a:rPr lang="en-IN" sz="2400" dirty="0" smtClean="0"/>
              <a:t>what </a:t>
            </a:r>
            <a:r>
              <a:rPr lang="en-IN" sz="2400" dirty="0"/>
              <a:t>is the maximum power a processor ever requires</a:t>
            </a:r>
            <a:r>
              <a:rPr lang="en-IN" sz="2400" dirty="0" smtClean="0"/>
              <a:t>?</a:t>
            </a:r>
            <a:endParaRPr lang="en-IN" sz="2400" dirty="0" smtClean="0"/>
          </a:p>
          <a:p>
            <a:pPr algn="just"/>
            <a:r>
              <a:rPr lang="en-IN" sz="2400" dirty="0" smtClean="0">
                <a:latin typeface="Times New Roman" panose="02020603050405020304" pitchFamily="18" charset="0"/>
                <a:cs typeface="Times New Roman" panose="02020603050405020304" pitchFamily="18" charset="0"/>
              </a:rPr>
              <a:t>Based on this input, system designer need to provide correct SMPS (Switch Mode Power Supply). </a:t>
            </a:r>
            <a:r>
              <a:rPr lang="en-IN" sz="2400" dirty="0"/>
              <a:t>if a </a:t>
            </a:r>
            <a:r>
              <a:rPr lang="en-IN" sz="2400" dirty="0" smtClean="0"/>
              <a:t>processor attempts </a:t>
            </a:r>
            <a:r>
              <a:rPr lang="en-IN" sz="2400" dirty="0"/>
              <a:t>to draw more power than a power supply system can provide (</a:t>
            </a:r>
            <a:r>
              <a:rPr lang="en-IN" sz="2400" dirty="0" smtClean="0"/>
              <a:t>by drawing </a:t>
            </a:r>
            <a:r>
              <a:rPr lang="en-IN" sz="2400" dirty="0"/>
              <a:t>more current than the system can supply), the result is typically a </a:t>
            </a:r>
            <a:r>
              <a:rPr lang="en-IN" sz="2400" dirty="0" smtClean="0"/>
              <a:t>voltage drop</a:t>
            </a:r>
            <a:r>
              <a:rPr lang="en-IN" sz="2400" dirty="0"/>
              <a:t>, which can cause the device to malfunction</a:t>
            </a:r>
            <a:r>
              <a:rPr lang="en-IN" sz="2400" dirty="0" smtClean="0"/>
              <a:t>.</a:t>
            </a:r>
            <a:endParaRPr lang="en-IN" sz="2400" dirty="0" smtClean="0"/>
          </a:p>
          <a:p>
            <a:endParaRPr lang="en-IN" sz="2400" dirty="0">
              <a:latin typeface="Times New Roman" panose="02020603050405020304" pitchFamily="18" charset="0"/>
              <a:cs typeface="Times New Roman" panose="02020603050405020304" pitchFamily="18" charset="0"/>
            </a:endParaRPr>
          </a:p>
          <a:p>
            <a:pPr algn="just"/>
            <a:r>
              <a:rPr lang="en-IN" sz="2400" dirty="0" smtClean="0"/>
              <a:t>2. What </a:t>
            </a:r>
            <a:r>
              <a:rPr lang="en-IN" sz="2400" dirty="0"/>
              <a:t>is the sustained power consumption? This metric is </a:t>
            </a:r>
            <a:r>
              <a:rPr lang="en-IN" sz="2400" dirty="0" smtClean="0"/>
              <a:t>widely called </a:t>
            </a:r>
            <a:r>
              <a:rPr lang="en-IN" sz="2400" dirty="0"/>
              <a:t>the </a:t>
            </a:r>
            <a:r>
              <a:rPr lang="en-IN" sz="2400" i="1" dirty="0"/>
              <a:t>thermal design power </a:t>
            </a:r>
            <a:r>
              <a:rPr lang="en-IN" sz="2400" dirty="0"/>
              <a:t>(TDP), since it determines the cooling requirement</a:t>
            </a:r>
            <a:r>
              <a:rPr lang="en-IN" sz="2400" dirty="0" smtClean="0"/>
              <a:t>.</a:t>
            </a:r>
            <a:endParaRPr lang="en-IN" sz="2400" dirty="0" smtClean="0"/>
          </a:p>
          <a:p>
            <a:pPr algn="just"/>
            <a:endParaRPr lang="en-IN" sz="2400" dirty="0"/>
          </a:p>
          <a:p>
            <a:pPr algn="just"/>
            <a:r>
              <a:rPr lang="en-IN" sz="2400" dirty="0"/>
              <a:t>TDP is neither peak power, which is often 1.5 times higher, nor is it </a:t>
            </a:r>
            <a:r>
              <a:rPr lang="en-IN" sz="2400" dirty="0" smtClean="0"/>
              <a:t>the actual </a:t>
            </a:r>
            <a:r>
              <a:rPr lang="en-IN" sz="2400" dirty="0"/>
              <a:t>average power that will be consumed during a given computation, which </a:t>
            </a:r>
            <a:r>
              <a:rPr lang="en-IN" sz="2400" dirty="0" smtClean="0"/>
              <a:t>is likely </a:t>
            </a:r>
            <a:r>
              <a:rPr lang="en-IN" sz="2400" dirty="0"/>
              <a:t>to be lower </a:t>
            </a:r>
            <a:r>
              <a:rPr lang="en-IN" sz="2400" dirty="0" smtClean="0"/>
              <a:t>still.</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
        <p:nvSpPr>
          <p:cNvPr id="4" name="TextBox 3"/>
          <p:cNvSpPr txBox="1"/>
          <p:nvPr/>
        </p:nvSpPr>
        <p:spPr>
          <a:xfrm>
            <a:off x="860612" y="620688"/>
            <a:ext cx="7826188" cy="864096"/>
          </a:xfrm>
          <a:prstGeom prst="rect">
            <a:avLst/>
          </a:prstGeom>
          <a:noFill/>
        </p:spPr>
        <p:txBody>
          <a:bodyPr wrap="square" rtlCol="0">
            <a:spAutoFit/>
          </a:bodyPr>
          <a:lstStyle/>
          <a:p>
            <a:endParaRPr lang="en-IN" dirty="0"/>
          </a:p>
        </p:txBody>
      </p:sp>
      <p:sp>
        <p:nvSpPr>
          <p:cNvPr id="5" name="TextBox 4"/>
          <p:cNvSpPr txBox="1"/>
          <p:nvPr/>
        </p:nvSpPr>
        <p:spPr>
          <a:xfrm>
            <a:off x="860612" y="620688"/>
            <a:ext cx="7826188" cy="1569660"/>
          </a:xfrm>
          <a:prstGeom prst="rect">
            <a:avLst/>
          </a:prstGeom>
          <a:noFill/>
        </p:spPr>
        <p:txBody>
          <a:bodyPr wrap="square" rtlCol="0">
            <a:spAutoFit/>
          </a:bodyPr>
          <a:lstStyle/>
          <a:p>
            <a:pPr algn="just"/>
            <a:r>
              <a:rPr lang="en-IN" sz="2400" dirty="0" smtClean="0"/>
              <a:t>A system is required for cooling to </a:t>
            </a:r>
            <a:r>
              <a:rPr lang="en-IN" sz="2400" dirty="0"/>
              <a:t>match or exceed TDP. Failure to provide adequate cooling will allow the junction temperature in the processor to exceed its maximum value, resulting in device failure and possibly permanent damage. </a:t>
            </a:r>
            <a:endParaRPr lang="en-IN" sz="24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860612" y="2581890"/>
            <a:ext cx="7014359" cy="4159007"/>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12620" y="831491"/>
            <a:ext cx="8551868" cy="5724644"/>
          </a:xfrm>
          <a:prstGeom prst="rect">
            <a:avLst/>
          </a:prstGeom>
          <a:noFill/>
        </p:spPr>
        <p:txBody>
          <a:bodyPr wrap="square">
            <a:spAutoFit/>
          </a:bodyPr>
          <a:lstStyle/>
          <a:p>
            <a:pPr marL="457200" indent="-457200">
              <a:spcBef>
                <a:spcPts val="600"/>
              </a:spcBef>
              <a:spcAft>
                <a:spcPts val="600"/>
              </a:spcAft>
              <a:buFont typeface="+mj-lt"/>
              <a:buAutoNum type="arabicPeriod" startAt="3"/>
              <a:defRPr/>
            </a:pPr>
            <a:r>
              <a:rPr lang="en-US" sz="2400" dirty="0" smtClean="0"/>
              <a:t>Hardware innovations has led to rebirth in computer design.</a:t>
            </a:r>
            <a:endParaRPr lang="en-US" sz="2400" dirty="0" smtClean="0"/>
          </a:p>
          <a:p>
            <a:pPr marL="457200" indent="-457200" algn="just">
              <a:spcBef>
                <a:spcPts val="600"/>
              </a:spcBef>
              <a:spcAft>
                <a:spcPts val="600"/>
              </a:spcAft>
              <a:buFont typeface="+mj-lt"/>
              <a:buAutoNum type="arabicPeriod" startAt="3"/>
              <a:defRPr/>
            </a:pPr>
            <a:r>
              <a:rPr lang="en-US" sz="2400" dirty="0" smtClean="0"/>
              <a:t>Software development has taken place 25000 folds in performance since 1978. Apart from programming languages such as </a:t>
            </a:r>
            <a:r>
              <a:rPr lang="en-US" sz="2400" dirty="0" err="1" smtClean="0"/>
              <a:t>Jave</a:t>
            </a:r>
            <a:r>
              <a:rPr lang="en-US" sz="2400" dirty="0" smtClean="0"/>
              <a:t>, C and C++, scripting languages like Python and Ruby are more productive.</a:t>
            </a:r>
            <a:endParaRPr lang="en-US" sz="2400" dirty="0" smtClean="0"/>
          </a:p>
          <a:p>
            <a:pPr marL="457200" indent="-457200" algn="just">
              <a:spcBef>
                <a:spcPts val="600"/>
              </a:spcBef>
              <a:spcAft>
                <a:spcPts val="600"/>
              </a:spcAft>
              <a:buFont typeface="+mj-lt"/>
              <a:buAutoNum type="arabicPeriod" startAt="3"/>
              <a:defRPr/>
            </a:pPr>
            <a:r>
              <a:rPr lang="en-US" sz="2400" dirty="0" smtClean="0"/>
              <a:t>Innumerable application has been developed. Example: Google Goggles application provided interesting information by holding cell phone to point its camera at an object.  The image that is sent wirelessly over the internet to the warehouse-scale computer that recognizes the object and tells interesting information about it.</a:t>
            </a:r>
            <a:endParaRPr lang="en-US" sz="2400" dirty="0" smtClean="0"/>
          </a:p>
          <a:p>
            <a:pPr marL="457200" indent="-457200" algn="just">
              <a:spcBef>
                <a:spcPts val="600"/>
              </a:spcBef>
              <a:spcAft>
                <a:spcPts val="600"/>
              </a:spcAft>
              <a:buFont typeface="+mj-lt"/>
              <a:buAutoNum type="arabicPeriod" startAt="3"/>
              <a:defRPr/>
            </a:pPr>
            <a:r>
              <a:rPr lang="en-US" sz="2400" dirty="0" smtClean="0"/>
              <a:t>The hardware architecture has switched from relaying solely on instruction level parallelism (ILP), to data level parallelism (DLP) and thread-level parallelism (TLP). </a:t>
            </a:r>
            <a:endParaRPr lang="en-IN" sz="2400" dirty="0"/>
          </a:p>
        </p:txBody>
      </p:sp>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
        <p:nvSpPr>
          <p:cNvPr id="4" name="TextBox 3"/>
          <p:cNvSpPr txBox="1"/>
          <p:nvPr/>
        </p:nvSpPr>
        <p:spPr>
          <a:xfrm>
            <a:off x="860612" y="620688"/>
            <a:ext cx="7826188" cy="864096"/>
          </a:xfrm>
          <a:prstGeom prst="rect">
            <a:avLst/>
          </a:prstGeom>
          <a:noFill/>
        </p:spPr>
        <p:txBody>
          <a:bodyPr wrap="square" rtlCol="0">
            <a:spAutoFit/>
          </a:bodyPr>
          <a:lstStyle/>
          <a:p>
            <a:endParaRPr lang="en-IN" dirty="0"/>
          </a:p>
        </p:txBody>
      </p:sp>
      <p:sp>
        <p:nvSpPr>
          <p:cNvPr id="5" name="TextBox 4"/>
          <p:cNvSpPr txBox="1"/>
          <p:nvPr/>
        </p:nvSpPr>
        <p:spPr>
          <a:xfrm>
            <a:off x="860612" y="332656"/>
            <a:ext cx="8031868" cy="6370975"/>
          </a:xfrm>
          <a:prstGeom prst="rect">
            <a:avLst/>
          </a:prstGeom>
          <a:noFill/>
        </p:spPr>
        <p:txBody>
          <a:bodyPr wrap="square" rtlCol="0">
            <a:spAutoFit/>
          </a:bodyPr>
          <a:lstStyle/>
          <a:p>
            <a:r>
              <a:rPr lang="en-IN" sz="2400" dirty="0" smtClean="0"/>
              <a:t>3. Energy and energy efficiency is the next factor. </a:t>
            </a:r>
            <a:endParaRPr lang="en-IN" sz="2400" dirty="0" smtClean="0"/>
          </a:p>
          <a:p>
            <a:endParaRPr lang="en-IN" sz="2400" dirty="0"/>
          </a:p>
          <a:p>
            <a:r>
              <a:rPr lang="en-IN" sz="2400" dirty="0" smtClean="0"/>
              <a:t>Power </a:t>
            </a:r>
            <a:r>
              <a:rPr lang="en-IN" sz="2400" dirty="0"/>
              <a:t>is </a:t>
            </a:r>
            <a:r>
              <a:rPr lang="en-IN" sz="2400" dirty="0" smtClean="0"/>
              <a:t>energy </a:t>
            </a:r>
            <a:r>
              <a:rPr lang="en-IN" sz="2400" dirty="0"/>
              <a:t>per unit time: 1 watt </a:t>
            </a:r>
            <a:r>
              <a:rPr lang="en-IN" sz="2400" dirty="0" smtClean="0"/>
              <a:t>= 1 </a:t>
            </a:r>
            <a:r>
              <a:rPr lang="en-IN" sz="2400" dirty="0"/>
              <a:t>joule per second. </a:t>
            </a:r>
            <a:endParaRPr lang="en-IN" sz="2400" dirty="0" smtClean="0"/>
          </a:p>
          <a:p>
            <a:endParaRPr lang="en-IN" sz="2400" dirty="0"/>
          </a:p>
          <a:p>
            <a:r>
              <a:rPr lang="en-IN" sz="2400" dirty="0" smtClean="0"/>
              <a:t>Which </a:t>
            </a:r>
            <a:r>
              <a:rPr lang="en-IN" sz="2400" dirty="0"/>
              <a:t>metric is the right one for comparing </a:t>
            </a:r>
            <a:r>
              <a:rPr lang="en-IN" sz="2400" dirty="0" smtClean="0"/>
              <a:t>processors: energy </a:t>
            </a:r>
            <a:r>
              <a:rPr lang="en-IN" sz="2400" dirty="0"/>
              <a:t>or power? In general, energy is always a better metric because it is tied </a:t>
            </a:r>
            <a:r>
              <a:rPr lang="en-IN" sz="2400" dirty="0" smtClean="0"/>
              <a:t>to a </a:t>
            </a:r>
            <a:r>
              <a:rPr lang="en-IN" sz="2400" dirty="0"/>
              <a:t>specific task and the time required for that task. In particular, the energy to </a:t>
            </a:r>
            <a:r>
              <a:rPr lang="en-IN" sz="2400" dirty="0" smtClean="0"/>
              <a:t>execute a </a:t>
            </a:r>
            <a:r>
              <a:rPr lang="en-IN" sz="2400" dirty="0"/>
              <a:t>workload is equal to the average power times the execution time for the</a:t>
            </a:r>
            <a:endParaRPr lang="en-IN" sz="2400" dirty="0"/>
          </a:p>
          <a:p>
            <a:r>
              <a:rPr lang="en-IN" sz="2400" dirty="0"/>
              <a:t>workload</a:t>
            </a:r>
            <a:r>
              <a:rPr lang="en-IN" sz="2400" dirty="0" smtClean="0"/>
              <a:t>.</a:t>
            </a:r>
            <a:endParaRPr lang="en-IN" sz="2400" dirty="0" smtClean="0"/>
          </a:p>
          <a:p>
            <a:endParaRPr lang="en-IN" sz="2400" dirty="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Compare processor A having 20% higher average power consumption over a processor B. A executes a task only 70% of the time needed by B. Which processor is better?</a:t>
            </a:r>
            <a:endParaRPr lang="en-IN" sz="2400" dirty="0" smtClean="0">
              <a:latin typeface="Times New Roman" panose="02020603050405020304" pitchFamily="18" charset="0"/>
              <a:cs typeface="Times New Roman" panose="02020603050405020304" pitchFamily="18" charset="0"/>
            </a:endParaRPr>
          </a:p>
          <a:p>
            <a:endParaRPr lang="en-IN" sz="2400" dirty="0" smtClean="0">
              <a:latin typeface="Times New Roman" panose="02020603050405020304" pitchFamily="18" charset="0"/>
              <a:cs typeface="Times New Roman" panose="02020603050405020304" pitchFamily="18" charset="0"/>
            </a:endParaRPr>
          </a:p>
          <a:p>
            <a:r>
              <a:rPr lang="en-IN" sz="2400" dirty="0" smtClean="0"/>
              <a:t>A energy </a:t>
            </a:r>
            <a:r>
              <a:rPr lang="en-IN" sz="2400" dirty="0"/>
              <a:t>consumption will be 1.2 × 0.7 = </a:t>
            </a:r>
            <a:r>
              <a:rPr lang="en-IN" sz="2400" dirty="0" smtClean="0"/>
              <a:t>0.84. Hence Processor A is </a:t>
            </a:r>
            <a:r>
              <a:rPr lang="en-IN" sz="2400" dirty="0"/>
              <a:t>better.</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
        <p:nvSpPr>
          <p:cNvPr id="4" name="TextBox 3"/>
          <p:cNvSpPr txBox="1"/>
          <p:nvPr/>
        </p:nvSpPr>
        <p:spPr>
          <a:xfrm>
            <a:off x="860612" y="620688"/>
            <a:ext cx="7826188" cy="864096"/>
          </a:xfrm>
          <a:prstGeom prst="rect">
            <a:avLst/>
          </a:prstGeom>
          <a:noFill/>
        </p:spPr>
        <p:txBody>
          <a:bodyPr wrap="square" rtlCol="0">
            <a:spAutoFit/>
          </a:bodyPr>
          <a:lstStyle/>
          <a:p>
            <a:endParaRPr lang="en-IN" dirty="0"/>
          </a:p>
        </p:txBody>
      </p:sp>
      <p:sp>
        <p:nvSpPr>
          <p:cNvPr id="5" name="TextBox 4"/>
          <p:cNvSpPr txBox="1"/>
          <p:nvPr/>
        </p:nvSpPr>
        <p:spPr>
          <a:xfrm>
            <a:off x="683568" y="116632"/>
            <a:ext cx="8280920" cy="6617196"/>
          </a:xfrm>
          <a:prstGeom prst="rect">
            <a:avLst/>
          </a:prstGeom>
          <a:noFill/>
        </p:spPr>
        <p:txBody>
          <a:bodyPr wrap="square" rtlCol="0">
            <a:spAutoFit/>
          </a:bodyPr>
          <a:lstStyle/>
          <a:p>
            <a:r>
              <a:rPr lang="en-IN" sz="2400" b="1" dirty="0"/>
              <a:t>Energy and Power within a </a:t>
            </a:r>
            <a:r>
              <a:rPr lang="en-IN" sz="2400" b="1" dirty="0" smtClean="0"/>
              <a:t>Microprocessor</a:t>
            </a:r>
            <a:endParaRPr lang="en-IN" sz="2400" b="1" dirty="0" smtClean="0"/>
          </a:p>
          <a:p>
            <a:endParaRPr lang="en-IN" sz="800" b="1" dirty="0">
              <a:latin typeface="Times New Roman" panose="02020603050405020304" pitchFamily="18" charset="0"/>
              <a:cs typeface="Times New Roman" panose="02020603050405020304" pitchFamily="18" charset="0"/>
            </a:endParaRPr>
          </a:p>
          <a:p>
            <a:r>
              <a:rPr lang="en-IN" sz="2400" i="1" dirty="0"/>
              <a:t>D</a:t>
            </a:r>
            <a:r>
              <a:rPr lang="en-IN" sz="2400" i="1" dirty="0" smtClean="0"/>
              <a:t>ynamic energy </a:t>
            </a:r>
            <a:r>
              <a:rPr lang="en-IN" sz="2400" dirty="0" smtClean="0"/>
              <a:t>required </a:t>
            </a:r>
            <a:r>
              <a:rPr lang="en-IN" sz="2400" dirty="0"/>
              <a:t>per transistor </a:t>
            </a:r>
            <a:r>
              <a:rPr lang="en-IN" sz="2400" dirty="0" smtClean="0"/>
              <a:t>is proportional </a:t>
            </a:r>
            <a:r>
              <a:rPr lang="en-IN" sz="2400" dirty="0"/>
              <a:t>to the product of the capacitive load driven by the transistor and </a:t>
            </a:r>
            <a:r>
              <a:rPr lang="en-IN" sz="2400" dirty="0" smtClean="0"/>
              <a:t>the square </a:t>
            </a:r>
            <a:r>
              <a:rPr lang="en-IN" sz="2400" dirty="0"/>
              <a:t>of the voltage</a:t>
            </a:r>
            <a:r>
              <a:rPr lang="en-IN" sz="2400" dirty="0" smtClean="0"/>
              <a:t>:</a:t>
            </a:r>
            <a:endParaRPr lang="en-IN" sz="2400" dirty="0" smtClean="0"/>
          </a:p>
          <a:p>
            <a:endParaRPr lang="en-IN" sz="800" dirty="0">
              <a:latin typeface="Times New Roman" panose="02020603050405020304" pitchFamily="18" charset="0"/>
              <a:cs typeface="Times New Roman" panose="02020603050405020304" pitchFamily="18" charset="0"/>
            </a:endParaRPr>
          </a:p>
          <a:p>
            <a:r>
              <a:rPr lang="en-IN" sz="2400" dirty="0" err="1"/>
              <a:t>Energy</a:t>
            </a:r>
            <a:r>
              <a:rPr lang="en-IN" sz="2400" baseline="-25000" dirty="0" err="1"/>
              <a:t>dynamic</a:t>
            </a:r>
            <a:r>
              <a:rPr lang="en-IN" sz="2400" dirty="0"/>
              <a:t> ∝ Capacitive load × </a:t>
            </a:r>
            <a:r>
              <a:rPr lang="en-IN" sz="2400" dirty="0" smtClean="0"/>
              <a:t>Voltage</a:t>
            </a:r>
            <a:r>
              <a:rPr lang="en-IN" sz="2400" baseline="30000" dirty="0" smtClean="0"/>
              <a:t>2</a:t>
            </a:r>
            <a:endParaRPr lang="en-IN" sz="2400" baseline="30000" dirty="0" smtClean="0"/>
          </a:p>
          <a:p>
            <a:endParaRPr lang="en-IN" sz="2400" baseline="30000" dirty="0">
              <a:latin typeface="Times New Roman" panose="02020603050405020304" pitchFamily="18" charset="0"/>
              <a:cs typeface="Times New Roman" panose="02020603050405020304" pitchFamily="18" charset="0"/>
            </a:endParaRPr>
          </a:p>
          <a:p>
            <a:r>
              <a:rPr lang="en-IN" sz="2400" dirty="0"/>
              <a:t>This equation is the energy of pulse of the logic transition of 0→1→0 or 1→0→1</a:t>
            </a:r>
            <a:r>
              <a:rPr lang="en-IN" sz="2400" dirty="0" smtClean="0"/>
              <a:t>.</a:t>
            </a:r>
            <a:endParaRPr lang="en-IN" sz="2400" dirty="0" smtClean="0"/>
          </a:p>
          <a:p>
            <a:endParaRPr lang="en-IN" sz="800" dirty="0">
              <a:latin typeface="Times New Roman" panose="02020603050405020304" pitchFamily="18" charset="0"/>
              <a:cs typeface="Times New Roman" panose="02020603050405020304" pitchFamily="18" charset="0"/>
            </a:endParaRPr>
          </a:p>
          <a:p>
            <a:r>
              <a:rPr lang="en-IN" sz="2400" dirty="0"/>
              <a:t>The energy of a single transition (0→1 or 1→0) is then</a:t>
            </a:r>
            <a:r>
              <a:rPr lang="en-IN" sz="2400" dirty="0" smtClean="0"/>
              <a:t>:</a:t>
            </a:r>
            <a:endParaRPr lang="en-IN" sz="2400" dirty="0" smtClean="0"/>
          </a:p>
          <a:p>
            <a:endParaRPr lang="en-IN" sz="800" dirty="0">
              <a:latin typeface="Times New Roman" panose="02020603050405020304" pitchFamily="18" charset="0"/>
              <a:cs typeface="Times New Roman" panose="02020603050405020304" pitchFamily="18" charset="0"/>
            </a:endParaRPr>
          </a:p>
          <a:p>
            <a:r>
              <a:rPr lang="en-IN" sz="2400" dirty="0" err="1"/>
              <a:t>Energy</a:t>
            </a:r>
            <a:r>
              <a:rPr lang="en-IN" sz="2400" baseline="-25000" dirty="0" err="1"/>
              <a:t>dynamic</a:t>
            </a:r>
            <a:r>
              <a:rPr lang="en-IN" sz="2400" dirty="0"/>
              <a:t> ∝ </a:t>
            </a:r>
            <a:r>
              <a:rPr lang="en-IN" sz="2400" dirty="0" smtClean="0"/>
              <a:t> (½)Capacitive </a:t>
            </a:r>
            <a:r>
              <a:rPr lang="en-IN" sz="2400" dirty="0"/>
              <a:t>load × Voltage</a:t>
            </a:r>
            <a:r>
              <a:rPr lang="en-IN" sz="2400" baseline="30000" dirty="0"/>
              <a:t>2</a:t>
            </a:r>
            <a:endParaRPr lang="en-IN" sz="2400" baseline="30000" dirty="0"/>
          </a:p>
          <a:p>
            <a:endParaRPr lang="en-IN" sz="800" dirty="0" smtClean="0">
              <a:latin typeface="Times New Roman" panose="02020603050405020304" pitchFamily="18" charset="0"/>
              <a:cs typeface="Times New Roman" panose="02020603050405020304" pitchFamily="18" charset="0"/>
            </a:endParaRPr>
          </a:p>
          <a:p>
            <a:r>
              <a:rPr lang="en-IN" sz="2400" dirty="0"/>
              <a:t>The power required per transistor is just the product of the energy of a </a:t>
            </a:r>
            <a:r>
              <a:rPr lang="en-IN" sz="2400" dirty="0" smtClean="0"/>
              <a:t>transition multiplied </a:t>
            </a:r>
            <a:r>
              <a:rPr lang="en-IN" sz="2400" dirty="0"/>
              <a:t>by the frequency of transitions</a:t>
            </a:r>
            <a:r>
              <a:rPr lang="en-IN" sz="2400" dirty="0" smtClean="0"/>
              <a:t>:</a:t>
            </a:r>
            <a:endParaRPr lang="en-IN" sz="2400" dirty="0" smtClean="0"/>
          </a:p>
          <a:p>
            <a:endParaRPr lang="en-IN" sz="800" dirty="0">
              <a:latin typeface="Times New Roman" panose="02020603050405020304" pitchFamily="18" charset="0"/>
              <a:cs typeface="Times New Roman" panose="02020603050405020304" pitchFamily="18" charset="0"/>
            </a:endParaRPr>
          </a:p>
          <a:p>
            <a:r>
              <a:rPr lang="en-IN" sz="2400" dirty="0" err="1"/>
              <a:t>Power</a:t>
            </a:r>
            <a:r>
              <a:rPr lang="en-IN" sz="2400" baseline="-25000" dirty="0" err="1"/>
              <a:t>dynamic</a:t>
            </a:r>
            <a:r>
              <a:rPr lang="en-IN" sz="2400" dirty="0"/>
              <a:t> ∝  (½) </a:t>
            </a:r>
            <a:r>
              <a:rPr lang="en-IN" sz="2400" dirty="0" smtClean="0"/>
              <a:t>× </a:t>
            </a:r>
            <a:r>
              <a:rPr lang="en-IN" sz="2400" dirty="0"/>
              <a:t>Capacitive load </a:t>
            </a:r>
            <a:r>
              <a:rPr lang="en-IN" sz="2400" dirty="0" smtClean="0"/>
              <a:t>x Voltage</a:t>
            </a:r>
            <a:r>
              <a:rPr lang="en-IN" sz="2400" baseline="30000" dirty="0" smtClean="0"/>
              <a:t>2</a:t>
            </a:r>
            <a:r>
              <a:rPr lang="en-IN" sz="2400" dirty="0" smtClean="0"/>
              <a:t>  </a:t>
            </a:r>
            <a:r>
              <a:rPr lang="en-IN" sz="2400" dirty="0"/>
              <a:t>× Frequency </a:t>
            </a:r>
            <a:endParaRPr lang="en-IN" sz="2400" dirty="0" smtClean="0"/>
          </a:p>
          <a:p>
            <a:r>
              <a:rPr lang="en-IN" sz="2400" dirty="0"/>
              <a:t>	</a:t>
            </a:r>
            <a:r>
              <a:rPr lang="en-IN" sz="2400" dirty="0" smtClean="0"/>
              <a:t>						switched</a:t>
            </a:r>
            <a:endParaRPr lang="en-IN" sz="2400" dirty="0" smtClean="0"/>
          </a:p>
          <a:p>
            <a:r>
              <a:rPr lang="en-IN" sz="2400" dirty="0"/>
              <a:t>For a fixed task, slowing clock rate reduces power, but not energy.</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
        <p:nvSpPr>
          <p:cNvPr id="4" name="TextBox 3"/>
          <p:cNvSpPr txBox="1"/>
          <p:nvPr/>
        </p:nvSpPr>
        <p:spPr>
          <a:xfrm>
            <a:off x="860612" y="620688"/>
            <a:ext cx="7826188" cy="864096"/>
          </a:xfrm>
          <a:prstGeom prst="rect">
            <a:avLst/>
          </a:prstGeom>
          <a:noFill/>
        </p:spPr>
        <p:txBody>
          <a:bodyPr wrap="square" rtlCol="0">
            <a:spAutoFit/>
          </a:bodyPr>
          <a:lstStyle/>
          <a:p>
            <a:endParaRPr lang="en-IN" dirty="0"/>
          </a:p>
        </p:txBody>
      </p:sp>
      <mc:AlternateContent xmlns:mc="http://schemas.openxmlformats.org/markup-compatibility/2006">
        <mc:Choice xmlns:a14="http://schemas.microsoft.com/office/drawing/2010/main" Requires="a14">
          <p:sp>
            <p:nvSpPr>
              <p:cNvPr id="5" name="TextBox 4"/>
              <p:cNvSpPr txBox="1"/>
              <p:nvPr/>
            </p:nvSpPr>
            <p:spPr>
              <a:xfrm>
                <a:off x="179512" y="692696"/>
                <a:ext cx="8784976" cy="5697778"/>
              </a:xfrm>
              <a:prstGeom prst="rect">
                <a:avLst/>
              </a:prstGeom>
              <a:noFill/>
            </p:spPr>
            <p:txBody>
              <a:bodyPr wrap="square" rtlCol="0">
                <a:spAutoFit/>
              </a:bodyPr>
              <a:lstStyle/>
              <a:p>
                <a:pPr algn="just"/>
                <a:r>
                  <a:rPr lang="en-IN" sz="2400" dirty="0" smtClean="0"/>
                  <a:t>Some microprocessors today are designed to have adjustable voltage, so a 15% reduction </a:t>
                </a:r>
                <a:r>
                  <a:rPr lang="en-IN" sz="2400" dirty="0"/>
                  <a:t>in voltage may result in a 15% reduction in frequency. What would </a:t>
                </a:r>
                <a:r>
                  <a:rPr lang="en-IN" sz="2400" dirty="0" smtClean="0"/>
                  <a:t>be the </a:t>
                </a:r>
                <a:r>
                  <a:rPr lang="en-IN" sz="2400" dirty="0"/>
                  <a:t>impact on dynamic energy and on dynamic power</a:t>
                </a:r>
                <a:r>
                  <a:rPr lang="en-IN" sz="2400" dirty="0" smtClean="0"/>
                  <a:t>?</a:t>
                </a:r>
                <a:endParaRPr lang="en-IN" sz="2400" dirty="0" smtClean="0"/>
              </a:p>
              <a:p>
                <a:pPr algn="just"/>
                <a:endParaRPr lang="en-IN" sz="1000" dirty="0">
                  <a:latin typeface="Times New Roman" panose="02020603050405020304" pitchFamily="18" charset="0"/>
                  <a:cs typeface="Times New Roman" panose="02020603050405020304" pitchFamily="18" charset="0"/>
                </a:endParaRPr>
              </a:p>
              <a:p>
                <a:r>
                  <a:rPr lang="en-IN" sz="2400" b="1" i="1" dirty="0"/>
                  <a:t>Answer </a:t>
                </a:r>
                <a:r>
                  <a:rPr lang="en-IN" sz="2400" dirty="0"/>
                  <a:t>Since the capacitance is unchanged, the answer for energy is the ratio of the </a:t>
                </a:r>
                <a:r>
                  <a:rPr lang="en-IN" sz="2400" dirty="0" smtClean="0"/>
                  <a:t>voltages since </a:t>
                </a:r>
                <a:r>
                  <a:rPr lang="en-IN" sz="2400" dirty="0"/>
                  <a:t>the capacitance is unchanged</a:t>
                </a:r>
                <a:r>
                  <a:rPr lang="en-IN" sz="2400" dirty="0" smtClean="0"/>
                  <a:t>:</a:t>
                </a:r>
                <a:endParaRPr lang="en-IN" sz="2400" dirty="0" smtClean="0"/>
              </a:p>
              <a:p>
                <a:endParaRPr lang="en-IN" sz="1000" dirty="0" smtClean="0">
                  <a:latin typeface="Times New Roman" panose="02020603050405020304" pitchFamily="18" charset="0"/>
                  <a:cs typeface="Times New Roman" panose="02020603050405020304" pitchFamily="18" charset="0"/>
                </a:endParaRPr>
              </a:p>
              <a:p>
                <a14:m>
                  <m:oMath xmlns:m="http://schemas.openxmlformats.org/officeDocument/2006/math">
                    <m:f>
                      <m:fPr>
                        <m:ctrlPr>
                          <a:rPr lang="en-IN" sz="2400" i="1" smtClean="0">
                            <a:latin typeface="Cambria Math" panose="02040503050406030204" pitchFamily="18" charset="0"/>
                            <a:cs typeface="Times New Roman" panose="02020603050405020304" pitchFamily="18" charset="0"/>
                          </a:rPr>
                        </m:ctrlPr>
                      </m:fPr>
                      <m:num>
                        <m:r>
                          <m:rPr>
                            <m:nor/>
                          </m:rPr>
                          <a:rPr lang="en-IN" sz="2400" dirty="0">
                            <a:latin typeface="Cambria Math" panose="02040503050406030204" pitchFamily="18" charset="0"/>
                          </a:rPr>
                          <m:t>Energy</m:t>
                        </m:r>
                        <m:r>
                          <m:rPr>
                            <m:nor/>
                          </m:rPr>
                          <a:rPr lang="en-IN" sz="2400" baseline="-25000" dirty="0">
                            <a:latin typeface="Cambria Math" panose="02040503050406030204" pitchFamily="18" charset="0"/>
                          </a:rPr>
                          <m:t>new</m:t>
                        </m:r>
                        <m:r>
                          <m:rPr>
                            <m:nor/>
                          </m:rPr>
                          <a:rPr lang="en-IN" sz="2400" baseline="-25000" dirty="0">
                            <a:latin typeface="Cambria Math" panose="02040503050406030204" pitchFamily="18" charset="0"/>
                          </a:rPr>
                          <m:t> </m:t>
                        </m:r>
                      </m:num>
                      <m:den>
                        <m:r>
                          <m:rPr>
                            <m:nor/>
                          </m:rPr>
                          <a:rPr lang="en-IN" sz="2400" dirty="0">
                            <a:latin typeface="Cambria Math" panose="02040503050406030204" pitchFamily="18" charset="0"/>
                          </a:rPr>
                          <m:t>Energy</m:t>
                        </m:r>
                        <m:r>
                          <m:rPr>
                            <m:nor/>
                          </m:rPr>
                          <a:rPr lang="en-IN" sz="2400" baseline="-25000" dirty="0">
                            <a:latin typeface="Cambria Math" panose="02040503050406030204" pitchFamily="18" charset="0"/>
                          </a:rPr>
                          <m:t>old</m:t>
                        </m:r>
                        <m:r>
                          <m:rPr>
                            <m:nor/>
                          </m:rPr>
                          <a:rPr lang="en-IN" sz="2400" dirty="0">
                            <a:latin typeface="Cambria Math" panose="02040503050406030204" pitchFamily="18" charset="0"/>
                          </a:rPr>
                          <m:t> </m:t>
                        </m:r>
                      </m:den>
                    </m:f>
                  </m:oMath>
                </a14:m>
                <a:r>
                  <a:rPr lang="en-IN" sz="2400" dirty="0" smtClean="0">
                    <a:latin typeface="Times New Roman" panose="02020603050405020304" pitchFamily="18" charset="0"/>
                    <a:cs typeface="Times New Roman" panose="02020603050405020304" pitchFamily="18" charset="0"/>
                  </a:rPr>
                  <a:t> = </a:t>
                </a:r>
                <a14:m>
                  <m:oMath xmlns:m="http://schemas.openxmlformats.org/officeDocument/2006/math">
                    <m:f>
                      <m:fPr>
                        <m:ctrlPr>
                          <a:rPr lang="en-IN" sz="2400" i="1" smtClean="0">
                            <a:latin typeface="Cambria Math" panose="02040503050406030204" pitchFamily="18" charset="0"/>
                            <a:cs typeface="Times New Roman" panose="02020603050405020304" pitchFamily="18" charset="0"/>
                          </a:rPr>
                        </m:ctrlPr>
                      </m:fPr>
                      <m:num>
                        <m:r>
                          <m:rPr>
                            <m:nor/>
                          </m:rPr>
                          <a:rPr lang="en-IN" sz="2400" dirty="0">
                            <a:latin typeface="Cambria Math" panose="02040503050406030204" pitchFamily="18" charset="0"/>
                          </a:rPr>
                          <m:t>(</m:t>
                        </m:r>
                        <m:r>
                          <m:rPr>
                            <m:nor/>
                          </m:rPr>
                          <a:rPr lang="en-IN" sz="2400" dirty="0">
                            <a:latin typeface="Cambria Math" panose="02040503050406030204" pitchFamily="18" charset="0"/>
                          </a:rPr>
                          <m:t>Voltage</m:t>
                        </m:r>
                        <m:r>
                          <m:rPr>
                            <m:nor/>
                          </m:rPr>
                          <a:rPr lang="en-IN" sz="2400" dirty="0">
                            <a:latin typeface="Cambria Math" panose="02040503050406030204" pitchFamily="18" charset="0"/>
                          </a:rPr>
                          <m:t> × </m:t>
                        </m:r>
                        <m:r>
                          <m:rPr>
                            <m:nor/>
                          </m:rPr>
                          <a:rPr lang="en-IN" sz="2400" dirty="0">
                            <a:latin typeface="Cambria Math" panose="02040503050406030204" pitchFamily="18" charset="0"/>
                          </a:rPr>
                          <m:t>0</m:t>
                        </m:r>
                        <m:r>
                          <m:rPr>
                            <m:nor/>
                          </m:rPr>
                          <a:rPr lang="en-IN" sz="2400" dirty="0">
                            <a:latin typeface="Cambria Math" panose="02040503050406030204" pitchFamily="18" charset="0"/>
                          </a:rPr>
                          <m:t>.</m:t>
                        </m:r>
                        <m:r>
                          <m:rPr>
                            <m:nor/>
                          </m:rPr>
                          <a:rPr lang="en-IN" sz="2400" dirty="0">
                            <a:latin typeface="Cambria Math" panose="02040503050406030204" pitchFamily="18" charset="0"/>
                          </a:rPr>
                          <m:t>85</m:t>
                        </m:r>
                        <m:r>
                          <m:rPr>
                            <m:nor/>
                          </m:rPr>
                          <a:rPr lang="en-IN" sz="2400" dirty="0">
                            <a:latin typeface="Cambria Math" panose="02040503050406030204" pitchFamily="18" charset="0"/>
                          </a:rPr>
                          <m:t>)</m:t>
                        </m:r>
                        <m:r>
                          <m:rPr>
                            <m:nor/>
                          </m:rPr>
                          <a:rPr lang="en-IN" sz="2400" dirty="0">
                            <a:latin typeface="Cambria Math" panose="02040503050406030204" pitchFamily="18" charset="0"/>
                          </a:rPr>
                          <m:t>2</m:t>
                        </m:r>
                        <m:r>
                          <m:rPr>
                            <m:nor/>
                          </m:rPr>
                          <a:rPr lang="en-IN" sz="2400" dirty="0">
                            <a:latin typeface="Cambria Math" panose="02040503050406030204" pitchFamily="18" charset="0"/>
                          </a:rPr>
                          <m:t> </m:t>
                        </m:r>
                      </m:num>
                      <m:den>
                        <m:r>
                          <m:rPr>
                            <m:nor/>
                          </m:rPr>
                          <a:rPr lang="en-IN" sz="2400" dirty="0">
                            <a:latin typeface="Cambria Math" panose="02040503050406030204" pitchFamily="18" charset="0"/>
                          </a:rPr>
                          <m:t>Voltage</m:t>
                        </m:r>
                        <m:r>
                          <m:rPr>
                            <m:nor/>
                          </m:rPr>
                          <a:rPr lang="en-IN" sz="2400" baseline="30000" dirty="0">
                            <a:latin typeface="Cambria Math" panose="02040503050406030204" pitchFamily="18" charset="0"/>
                          </a:rPr>
                          <m:t>2</m:t>
                        </m:r>
                      </m:den>
                    </m:f>
                    <m:r>
                      <a:rPr lang="en-IN" sz="2400" b="0" i="0" smtClean="0">
                        <a:latin typeface="Cambria Math" panose="02040503050406030204" pitchFamily="18" charset="0"/>
                        <a:cs typeface="Times New Roman" panose="02020603050405020304" pitchFamily="18" charset="0"/>
                      </a:rPr>
                      <m:t>= </m:t>
                    </m:r>
                  </m:oMath>
                </a14:m>
                <a:r>
                  <a:rPr lang="en-IN" sz="2400" dirty="0" smtClean="0"/>
                  <a:t>0.85 </a:t>
                </a:r>
                <a:r>
                  <a:rPr lang="en-IN" sz="2400" baseline="30000" dirty="0"/>
                  <a:t>2</a:t>
                </a:r>
                <a:r>
                  <a:rPr lang="en-IN" sz="2400" dirty="0"/>
                  <a:t> </a:t>
                </a:r>
                <a:r>
                  <a:rPr lang="en-IN" sz="2400" dirty="0" smtClean="0"/>
                  <a:t>=  0.72</a:t>
                </a:r>
                <a:endParaRPr lang="en-IN" sz="2400" dirty="0" smtClean="0"/>
              </a:p>
              <a:p>
                <a:endParaRPr lang="en-IN" sz="1000" dirty="0">
                  <a:latin typeface="Times New Roman" panose="02020603050405020304" pitchFamily="18" charset="0"/>
                  <a:cs typeface="Times New Roman" panose="02020603050405020304" pitchFamily="18" charset="0"/>
                </a:endParaRPr>
              </a:p>
              <a:p>
                <a:r>
                  <a:rPr lang="en-IN" sz="2400" dirty="0"/>
                  <a:t>thereby reducing energy to about 72% of the original. For power, we add the </a:t>
                </a:r>
                <a:r>
                  <a:rPr lang="en-IN" sz="2400" dirty="0" smtClean="0"/>
                  <a:t>ratio of </a:t>
                </a:r>
                <a:r>
                  <a:rPr lang="en-IN" sz="2400" dirty="0"/>
                  <a:t>the </a:t>
                </a:r>
                <a:r>
                  <a:rPr lang="en-IN" sz="2400" dirty="0" smtClean="0"/>
                  <a:t>frequencies</a:t>
                </a:r>
                <a:endParaRPr lang="en-IN" sz="2400" dirty="0" smtClean="0"/>
              </a:p>
              <a:p>
                <a:endParaRPr lang="en-IN" sz="1000" dirty="0">
                  <a:latin typeface="Times New Roman" panose="02020603050405020304" pitchFamily="18" charset="0"/>
                  <a:cs typeface="Times New Roman" panose="02020603050405020304" pitchFamily="18" charset="0"/>
                </a:endParaRPr>
              </a:p>
              <a:p>
                <a14:m>
                  <m:oMath xmlns:m="http://schemas.openxmlformats.org/officeDocument/2006/math">
                    <m:f>
                      <m:fPr>
                        <m:ctrlPr>
                          <a:rPr lang="en-IN" sz="2400" i="1">
                            <a:latin typeface="Cambria Math" panose="02040503050406030204" pitchFamily="18" charset="0"/>
                            <a:cs typeface="Times New Roman" panose="02020603050405020304" pitchFamily="18" charset="0"/>
                          </a:rPr>
                        </m:ctrlPr>
                      </m:fPr>
                      <m:num>
                        <m:r>
                          <m:rPr>
                            <m:nor/>
                          </m:rPr>
                          <a:rPr lang="en-IN" sz="2400" b="0" i="0" smtClean="0">
                            <a:latin typeface="Cambria Math" panose="02040503050406030204" pitchFamily="18" charset="0"/>
                            <a:cs typeface="Times New Roman" panose="02020603050405020304" pitchFamily="18" charset="0"/>
                          </a:rPr>
                          <m:t>Power</m:t>
                        </m:r>
                        <m:r>
                          <m:rPr>
                            <m:nor/>
                          </m:rPr>
                          <a:rPr lang="en-IN" sz="2400" baseline="-25000" dirty="0">
                            <a:latin typeface="Cambria Math" panose="02040503050406030204" pitchFamily="18" charset="0"/>
                          </a:rPr>
                          <m:t>new</m:t>
                        </m:r>
                        <m:r>
                          <m:rPr>
                            <m:nor/>
                          </m:rPr>
                          <a:rPr lang="en-IN" sz="2400" baseline="-25000" dirty="0">
                            <a:latin typeface="Cambria Math" panose="02040503050406030204" pitchFamily="18" charset="0"/>
                          </a:rPr>
                          <m:t> </m:t>
                        </m:r>
                      </m:num>
                      <m:den>
                        <m:r>
                          <m:rPr>
                            <m:nor/>
                          </m:rPr>
                          <a:rPr lang="en-IN" sz="2400" b="0" i="0" dirty="0" smtClean="0">
                            <a:latin typeface="Cambria Math" panose="02040503050406030204" pitchFamily="18" charset="0"/>
                          </a:rPr>
                          <m:t>Powe</m:t>
                        </m:r>
                        <m:r>
                          <m:rPr>
                            <m:nor/>
                          </m:rPr>
                          <a:rPr lang="en-IN" sz="2400" dirty="0">
                            <a:latin typeface="Cambria Math" panose="02040503050406030204" pitchFamily="18" charset="0"/>
                          </a:rPr>
                          <m:t>r</m:t>
                        </m:r>
                        <m:r>
                          <m:rPr>
                            <m:nor/>
                          </m:rPr>
                          <a:rPr lang="en-IN" sz="2400" baseline="-25000" dirty="0">
                            <a:latin typeface="Cambria Math" panose="02040503050406030204" pitchFamily="18" charset="0"/>
                          </a:rPr>
                          <m:t>old</m:t>
                        </m:r>
                        <m:r>
                          <m:rPr>
                            <m:nor/>
                          </m:rPr>
                          <a:rPr lang="en-IN" sz="2400" dirty="0">
                            <a:latin typeface="Cambria Math" panose="02040503050406030204" pitchFamily="18" charset="0"/>
                          </a:rPr>
                          <m:t> </m:t>
                        </m:r>
                      </m:den>
                    </m:f>
                  </m:oMath>
                </a14:m>
                <a:r>
                  <a:rPr lang="en-IN" sz="2400" dirty="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 </a:t>
                </a:r>
                <a:r>
                  <a:rPr lang="en-IN" sz="2400" dirty="0" smtClean="0"/>
                  <a:t>0.72</a:t>
                </a:r>
                <a:r>
                  <a:rPr lang="en-IN" sz="2400" dirty="0" smtClean="0">
                    <a:latin typeface="Times New Roman" panose="02020603050405020304" pitchFamily="18" charset="0"/>
                    <a:cs typeface="Times New Roman" panose="02020603050405020304" pitchFamily="18" charset="0"/>
                  </a:rPr>
                  <a:t>  </a:t>
                </a:r>
                <a14:m>
                  <m:oMath xmlns:m="http://schemas.openxmlformats.org/officeDocument/2006/math">
                    <m:f>
                      <m:fPr>
                        <m:ctrlPr>
                          <a:rPr lang="en-IN" sz="2400" i="1">
                            <a:latin typeface="Cambria Math" panose="02040503050406030204" pitchFamily="18" charset="0"/>
                            <a:cs typeface="Times New Roman" panose="02020603050405020304" pitchFamily="18" charset="0"/>
                          </a:rPr>
                        </m:ctrlPr>
                      </m:fPr>
                      <m:num>
                        <m:r>
                          <m:rPr>
                            <m:nor/>
                          </m:rPr>
                          <a:rPr lang="en-IN" sz="2400" dirty="0">
                            <a:latin typeface="Cambria Math" panose="02040503050406030204" pitchFamily="18" charset="0"/>
                          </a:rPr>
                          <m:t>(</m:t>
                        </m:r>
                        <m:r>
                          <m:rPr>
                            <m:nor/>
                          </m:rPr>
                          <a:rPr lang="en-IN" sz="2400" b="0" i="0" dirty="0" smtClean="0">
                            <a:latin typeface="Cambria Math" panose="02040503050406030204" pitchFamily="18" charset="0"/>
                          </a:rPr>
                          <m:t>Frequency</m:t>
                        </m:r>
                        <m:r>
                          <m:rPr>
                            <m:nor/>
                          </m:rPr>
                          <a:rPr lang="en-IN" sz="2400" b="0" i="0" dirty="0" smtClean="0">
                            <a:latin typeface="Cambria Math" panose="02040503050406030204" pitchFamily="18" charset="0"/>
                          </a:rPr>
                          <m:t> </m:t>
                        </m:r>
                        <m:r>
                          <m:rPr>
                            <m:nor/>
                          </m:rPr>
                          <a:rPr lang="en-IN" sz="2400" b="0" i="0" dirty="0" smtClean="0">
                            <a:latin typeface="Cambria Math" panose="02040503050406030204" pitchFamily="18" charset="0"/>
                          </a:rPr>
                          <m:t>switched</m:t>
                        </m:r>
                        <m:r>
                          <m:rPr>
                            <m:nor/>
                          </m:rPr>
                          <a:rPr lang="en-IN" sz="2400" dirty="0">
                            <a:latin typeface="Cambria Math" panose="02040503050406030204" pitchFamily="18" charset="0"/>
                          </a:rPr>
                          <m:t> × </m:t>
                        </m:r>
                        <m:r>
                          <m:rPr>
                            <m:nor/>
                          </m:rPr>
                          <a:rPr lang="en-IN" sz="2400" dirty="0">
                            <a:latin typeface="Cambria Math" panose="02040503050406030204" pitchFamily="18" charset="0"/>
                          </a:rPr>
                          <m:t>0</m:t>
                        </m:r>
                        <m:r>
                          <m:rPr>
                            <m:nor/>
                          </m:rPr>
                          <a:rPr lang="en-IN" sz="2400" dirty="0">
                            <a:latin typeface="Cambria Math" panose="02040503050406030204" pitchFamily="18" charset="0"/>
                          </a:rPr>
                          <m:t>.</m:t>
                        </m:r>
                        <m:r>
                          <m:rPr>
                            <m:nor/>
                          </m:rPr>
                          <a:rPr lang="en-IN" sz="2400" dirty="0">
                            <a:latin typeface="Cambria Math" panose="02040503050406030204" pitchFamily="18" charset="0"/>
                          </a:rPr>
                          <m:t>85</m:t>
                        </m:r>
                        <m:r>
                          <m:rPr>
                            <m:nor/>
                          </m:rPr>
                          <a:rPr lang="en-IN" sz="2400" dirty="0">
                            <a:latin typeface="Cambria Math" panose="02040503050406030204" pitchFamily="18" charset="0"/>
                          </a:rPr>
                          <m:t>) </m:t>
                        </m:r>
                      </m:num>
                      <m:den>
                        <m:r>
                          <m:rPr>
                            <m:nor/>
                          </m:rPr>
                          <a:rPr lang="en-IN" sz="2400" b="0" i="0" dirty="0" smtClean="0">
                            <a:latin typeface="Cambria Math" panose="02040503050406030204" pitchFamily="18" charset="0"/>
                          </a:rPr>
                          <m:t>Fr</m:t>
                        </m:r>
                        <m:r>
                          <m:rPr>
                            <m:nor/>
                          </m:rPr>
                          <a:rPr lang="en-IN" sz="2400" dirty="0" smtClean="0">
                            <a:latin typeface="Cambria Math" panose="02040503050406030204" pitchFamily="18" charset="0"/>
                          </a:rPr>
                          <m:t>e</m:t>
                        </m:r>
                        <m:r>
                          <m:rPr>
                            <m:nor/>
                          </m:rPr>
                          <a:rPr lang="en-IN" sz="2400" b="0" i="0" dirty="0" smtClean="0">
                            <a:latin typeface="Cambria Math" panose="02040503050406030204" pitchFamily="18" charset="0"/>
                          </a:rPr>
                          <m:t>quency</m:t>
                        </m:r>
                      </m:den>
                    </m:f>
                    <m:r>
                      <a:rPr lang="en-IN" sz="2400">
                        <a:latin typeface="Cambria Math" panose="02040503050406030204" pitchFamily="18" charset="0"/>
                        <a:cs typeface="Times New Roman" panose="02020603050405020304" pitchFamily="18" charset="0"/>
                      </a:rPr>
                      <m:t>= </m:t>
                    </m:r>
                  </m:oMath>
                </a14:m>
                <a:r>
                  <a:rPr lang="en-IN" sz="2400" dirty="0" smtClean="0"/>
                  <a:t>0.61</a:t>
                </a:r>
                <a:endParaRPr lang="en-IN" sz="2400" dirty="0" smtClean="0"/>
              </a:p>
              <a:p>
                <a:endParaRPr lang="en-IN" sz="2400" dirty="0">
                  <a:latin typeface="Times New Roman" panose="02020603050405020304" pitchFamily="18" charset="0"/>
                  <a:cs typeface="Times New Roman" panose="02020603050405020304" pitchFamily="18" charset="0"/>
                </a:endParaRPr>
              </a:p>
              <a:p>
                <a:r>
                  <a:rPr lang="en-IN" sz="2400" dirty="0"/>
                  <a:t>shrinking power to about 61% of the original.</a:t>
                </a:r>
                <a:endParaRPr lang="en-IN" sz="2400" dirty="0">
                  <a:latin typeface="Times New Roman" panose="02020603050405020304" pitchFamily="18" charset="0"/>
                  <a:cs typeface="Times New Roman" panose="02020603050405020304" pitchFamily="18" charset="0"/>
                </a:endParaRPr>
              </a:p>
            </p:txBody>
          </p:sp>
        </mc:Choice>
        <mc:Fallback>
          <p:sp>
            <p:nvSpPr>
              <p:cNvPr id="5" name="TextBox 4"/>
              <p:cNvSpPr txBox="1">
                <a:spLocks noRot="1" noChangeAspect="1" noMove="1" noResize="1" noEditPoints="1" noAdjustHandles="1" noChangeArrowheads="1" noChangeShapeType="1" noTextEdit="1"/>
              </p:cNvSpPr>
              <p:nvPr/>
            </p:nvSpPr>
            <p:spPr>
              <a:xfrm>
                <a:off x="179512" y="692696"/>
                <a:ext cx="8784976" cy="5697778"/>
              </a:xfrm>
              <a:prstGeom prst="rect">
                <a:avLst/>
              </a:prstGeom>
              <a:blipFill rotWithShape="1">
                <a:blip r:embed="rId2"/>
                <a:stretch>
                  <a:fillRect l="-5" t="-10" r="2" b="8"/>
                </a:stretch>
              </a:blipFill>
            </p:spPr>
            <p:txBody>
              <a:bodyPr/>
              <a:lstStyle/>
              <a:p>
                <a:r>
                  <a:rPr lang="en-US" altLang="en-US">
                    <a:noFill/>
                  </a:rPr>
                  <a:t> </a:t>
                </a:r>
              </a:p>
            </p:txBody>
          </p:sp>
        </mc:Fallback>
      </mc:AlternateContent>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
        <p:nvSpPr>
          <p:cNvPr id="4" name="TextBox 3"/>
          <p:cNvSpPr txBox="1"/>
          <p:nvPr/>
        </p:nvSpPr>
        <p:spPr>
          <a:xfrm>
            <a:off x="860612" y="620688"/>
            <a:ext cx="7826188" cy="864096"/>
          </a:xfrm>
          <a:prstGeom prst="rect">
            <a:avLst/>
          </a:prstGeom>
          <a:noFill/>
        </p:spPr>
        <p:txBody>
          <a:bodyPr wrap="square" rtlCol="0">
            <a:spAutoFit/>
          </a:bodyPr>
          <a:lstStyle/>
          <a:p>
            <a:endParaRPr lang="en-IN" dirty="0"/>
          </a:p>
        </p:txBody>
      </p:sp>
      <p:sp>
        <p:nvSpPr>
          <p:cNvPr id="5" name="TextBox 4"/>
          <p:cNvSpPr txBox="1"/>
          <p:nvPr/>
        </p:nvSpPr>
        <p:spPr>
          <a:xfrm>
            <a:off x="827584" y="20523"/>
            <a:ext cx="8283388" cy="1200329"/>
          </a:xfrm>
          <a:prstGeom prst="rect">
            <a:avLst/>
          </a:prstGeom>
          <a:noFill/>
        </p:spPr>
        <p:txBody>
          <a:bodyPr wrap="square" rtlCol="0">
            <a:spAutoFit/>
          </a:bodyPr>
          <a:lstStyle/>
          <a:p>
            <a:r>
              <a:rPr lang="en-IN" sz="2400" dirty="0"/>
              <a:t>The first microprocessors consumed less than a </a:t>
            </a:r>
            <a:r>
              <a:rPr lang="en-IN" sz="2400" dirty="0" smtClean="0"/>
              <a:t>watt and </a:t>
            </a:r>
            <a:r>
              <a:rPr lang="en-IN" sz="2400" dirty="0"/>
              <a:t>the first 32-bit microprocessors (like the Intel 80386) used about 2 watts</a:t>
            </a:r>
            <a:r>
              <a:rPr lang="en-IN" sz="2400" dirty="0" smtClean="0"/>
              <a:t>, while </a:t>
            </a:r>
            <a:r>
              <a:rPr lang="en-IN" sz="2400" dirty="0"/>
              <a:t>a 3.3 GHz Intel Core i7 consumes 130 watts.</a:t>
            </a:r>
            <a:endParaRPr lang="en-IN" sz="24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539553" y="1241376"/>
            <a:ext cx="8147248" cy="5490964"/>
          </a:xfrm>
          <a:prstGeom prst="rect">
            <a:avLst/>
          </a:prstGeo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
        <p:nvSpPr>
          <p:cNvPr id="4" name="TextBox 3"/>
          <p:cNvSpPr txBox="1"/>
          <p:nvPr/>
        </p:nvSpPr>
        <p:spPr>
          <a:xfrm>
            <a:off x="860612" y="620688"/>
            <a:ext cx="7826188" cy="864096"/>
          </a:xfrm>
          <a:prstGeom prst="rect">
            <a:avLst/>
          </a:prstGeom>
          <a:noFill/>
        </p:spPr>
        <p:txBody>
          <a:bodyPr wrap="square" rtlCol="0">
            <a:spAutoFit/>
          </a:bodyPr>
          <a:lstStyle/>
          <a:p>
            <a:endParaRPr lang="en-IN" dirty="0"/>
          </a:p>
        </p:txBody>
      </p:sp>
      <p:sp>
        <p:nvSpPr>
          <p:cNvPr id="5" name="TextBox 4"/>
          <p:cNvSpPr txBox="1"/>
          <p:nvPr/>
        </p:nvSpPr>
        <p:spPr>
          <a:xfrm>
            <a:off x="860612" y="116632"/>
            <a:ext cx="8031868" cy="6740307"/>
          </a:xfrm>
          <a:prstGeom prst="rect">
            <a:avLst/>
          </a:prstGeom>
          <a:noFill/>
        </p:spPr>
        <p:txBody>
          <a:bodyPr wrap="square" rtlCol="0">
            <a:spAutoFit/>
          </a:bodyPr>
          <a:lstStyle/>
          <a:p>
            <a:pPr algn="just"/>
            <a:r>
              <a:rPr lang="en-IN" sz="2400" dirty="0" smtClean="0"/>
              <a:t>Using transistors the major constraint is power.  Which causes heat due frequency. Distributing </a:t>
            </a:r>
            <a:r>
              <a:rPr lang="en-IN" sz="2400" dirty="0"/>
              <a:t>the power, removing the heat, and preventing hot spots </a:t>
            </a:r>
            <a:r>
              <a:rPr lang="en-IN" sz="2400" dirty="0" smtClean="0"/>
              <a:t>have become a </a:t>
            </a:r>
            <a:r>
              <a:rPr lang="en-IN" sz="2400" dirty="0"/>
              <a:t>challenges. </a:t>
            </a:r>
            <a:endParaRPr lang="en-IN" sz="2400" dirty="0" smtClean="0"/>
          </a:p>
          <a:p>
            <a:pPr algn="just"/>
            <a:r>
              <a:rPr lang="en-IN" sz="2400" dirty="0" smtClean="0"/>
              <a:t>Microprocessors offer </a:t>
            </a:r>
            <a:r>
              <a:rPr lang="en-IN" sz="2400" dirty="0"/>
              <a:t>many techniques to </a:t>
            </a:r>
            <a:r>
              <a:rPr lang="en-IN" sz="2400" dirty="0" smtClean="0"/>
              <a:t>improve </a:t>
            </a:r>
            <a:r>
              <a:rPr lang="en-IN" sz="2400" dirty="0"/>
              <a:t>energy efficiency despite </a:t>
            </a:r>
            <a:r>
              <a:rPr lang="en-IN" sz="2400" dirty="0" smtClean="0"/>
              <a:t>flat clock </a:t>
            </a:r>
            <a:r>
              <a:rPr lang="en-IN" sz="2400" dirty="0"/>
              <a:t>rates and constant supply </a:t>
            </a:r>
            <a:r>
              <a:rPr lang="en-IN" sz="2400" dirty="0" smtClean="0"/>
              <a:t>voltages </a:t>
            </a:r>
            <a:r>
              <a:rPr lang="en-IN" sz="2400" dirty="0"/>
              <a:t>t</a:t>
            </a:r>
            <a:r>
              <a:rPr lang="en-IN" sz="2400" dirty="0" smtClean="0"/>
              <a:t>hey are –</a:t>
            </a:r>
            <a:endParaRPr lang="en-IN" sz="2400" dirty="0" smtClean="0"/>
          </a:p>
          <a:p>
            <a:pPr algn="just"/>
            <a:endParaRPr lang="en-IN" sz="2400" dirty="0" smtClean="0">
              <a:latin typeface="Times New Roman" panose="02020603050405020304" pitchFamily="18" charset="0"/>
              <a:cs typeface="Times New Roman" panose="02020603050405020304" pitchFamily="18" charset="0"/>
            </a:endParaRPr>
          </a:p>
          <a:p>
            <a:pPr marL="457200" indent="-457200" algn="just">
              <a:buAutoNum type="arabicPeriod"/>
            </a:pPr>
            <a:r>
              <a:rPr lang="en-IN" sz="2400" b="1" i="1" dirty="0" smtClean="0"/>
              <a:t>Do nothing well: </a:t>
            </a:r>
            <a:r>
              <a:rPr lang="en-IN" sz="2400" i="1" dirty="0" smtClean="0"/>
              <a:t>To </a:t>
            </a:r>
            <a:r>
              <a:rPr lang="en-IN" sz="2400" dirty="0" smtClean="0"/>
              <a:t>turn </a:t>
            </a:r>
            <a:r>
              <a:rPr lang="en-IN" sz="2400" dirty="0"/>
              <a:t>off the clock of </a:t>
            </a:r>
            <a:r>
              <a:rPr lang="en-IN" sz="2400" dirty="0" smtClean="0"/>
              <a:t>inactive modules </a:t>
            </a:r>
            <a:r>
              <a:rPr lang="en-IN" sz="2400" dirty="0"/>
              <a:t>to save energy and dynamic power</a:t>
            </a:r>
            <a:r>
              <a:rPr lang="en-IN" sz="2400" dirty="0" smtClean="0"/>
              <a:t>. </a:t>
            </a:r>
            <a:r>
              <a:rPr lang="en-IN" sz="2400" dirty="0"/>
              <a:t>For example, if no </a:t>
            </a:r>
            <a:r>
              <a:rPr lang="en-IN" sz="2400" dirty="0" smtClean="0"/>
              <a:t>floating-point instructions </a:t>
            </a:r>
            <a:r>
              <a:rPr lang="en-IN" sz="2400" dirty="0"/>
              <a:t>are executing, the clock of the floating-point unit is disabled. </a:t>
            </a:r>
            <a:r>
              <a:rPr lang="en-IN" sz="2400" dirty="0" smtClean="0"/>
              <a:t>If some </a:t>
            </a:r>
            <a:r>
              <a:rPr lang="en-IN" sz="2400" dirty="0"/>
              <a:t>cores are idle, their clocks are stopped</a:t>
            </a:r>
            <a:r>
              <a:rPr lang="en-IN" sz="2400" dirty="0" smtClean="0"/>
              <a:t>.</a:t>
            </a:r>
            <a:endParaRPr lang="en-IN" sz="2400" dirty="0" smtClean="0"/>
          </a:p>
          <a:p>
            <a:pPr marL="457200" indent="-457200" algn="just">
              <a:buAutoNum type="arabicPeriod"/>
            </a:pPr>
            <a:r>
              <a:rPr lang="en-IN" sz="2400" b="1" i="1" dirty="0" smtClean="0"/>
              <a:t>Dynamic </a:t>
            </a:r>
            <a:r>
              <a:rPr lang="en-IN" sz="2400" b="1" i="1" dirty="0"/>
              <a:t>Voltage-Frequency Scaling (DVFS</a:t>
            </a:r>
            <a:r>
              <a:rPr lang="en-IN" sz="2400" b="1" i="1" dirty="0" smtClean="0"/>
              <a:t>):  </a:t>
            </a:r>
            <a:r>
              <a:rPr lang="en-IN" sz="2400" i="1" dirty="0" smtClean="0"/>
              <a:t>There are</a:t>
            </a:r>
            <a:r>
              <a:rPr lang="en-IN" sz="2400" b="1" i="1" dirty="0" smtClean="0"/>
              <a:t> </a:t>
            </a:r>
            <a:r>
              <a:rPr lang="en-IN" sz="2400" dirty="0" smtClean="0"/>
              <a:t>periods </a:t>
            </a:r>
            <a:r>
              <a:rPr lang="en-IN" sz="2400" dirty="0"/>
              <a:t>of low </a:t>
            </a:r>
            <a:r>
              <a:rPr lang="en-IN" sz="2400" dirty="0" smtClean="0"/>
              <a:t>activity while using a system, </a:t>
            </a:r>
            <a:r>
              <a:rPr lang="en-IN" sz="2400" dirty="0"/>
              <a:t>where there is no need to operate at </a:t>
            </a:r>
            <a:r>
              <a:rPr lang="en-IN" sz="2400" dirty="0" smtClean="0"/>
              <a:t>the highest </a:t>
            </a:r>
            <a:r>
              <a:rPr lang="en-IN" sz="2400" dirty="0"/>
              <a:t>clock frequency and voltages. Modern microprocessors </a:t>
            </a:r>
            <a:r>
              <a:rPr lang="en-IN" sz="2400" dirty="0" smtClean="0"/>
              <a:t>typically offer </a:t>
            </a:r>
            <a:r>
              <a:rPr lang="en-IN" sz="2400" dirty="0"/>
              <a:t>a few clock frequencies and voltages in which to operate that use </a:t>
            </a:r>
            <a:r>
              <a:rPr lang="en-IN" sz="2400" dirty="0" smtClean="0"/>
              <a:t>lower power </a:t>
            </a:r>
            <a:r>
              <a:rPr lang="en-IN" sz="2400" dirty="0"/>
              <a:t>and energy.</a:t>
            </a:r>
            <a:endParaRPr lang="en-IN" sz="2400"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
        <p:nvSpPr>
          <p:cNvPr id="4" name="TextBox 3"/>
          <p:cNvSpPr txBox="1"/>
          <p:nvPr/>
        </p:nvSpPr>
        <p:spPr>
          <a:xfrm>
            <a:off x="860612" y="620688"/>
            <a:ext cx="7826188" cy="864096"/>
          </a:xfrm>
          <a:prstGeom prst="rect">
            <a:avLst/>
          </a:prstGeom>
          <a:noFill/>
        </p:spPr>
        <p:txBody>
          <a:bodyPr wrap="square" rtlCol="0">
            <a:spAutoFit/>
          </a:bodyPr>
          <a:lstStyle/>
          <a:p>
            <a:endParaRPr lang="en-IN" dirty="0"/>
          </a:p>
        </p:txBody>
      </p:sp>
      <p:sp>
        <p:nvSpPr>
          <p:cNvPr id="5" name="TextBox 4"/>
          <p:cNvSpPr txBox="1"/>
          <p:nvPr/>
        </p:nvSpPr>
        <p:spPr>
          <a:xfrm>
            <a:off x="755576" y="73069"/>
            <a:ext cx="8208912" cy="6740307"/>
          </a:xfrm>
          <a:prstGeom prst="rect">
            <a:avLst/>
          </a:prstGeom>
          <a:noFill/>
        </p:spPr>
        <p:txBody>
          <a:bodyPr wrap="square" rtlCol="0">
            <a:spAutoFit/>
          </a:bodyPr>
          <a:lstStyle/>
          <a:p>
            <a:pPr algn="just"/>
            <a:r>
              <a:rPr lang="en-IN" sz="2400" b="1" dirty="0"/>
              <a:t>3. </a:t>
            </a:r>
            <a:r>
              <a:rPr lang="en-IN" sz="2400" b="1" i="1" dirty="0"/>
              <a:t>Design for typical case</a:t>
            </a:r>
            <a:r>
              <a:rPr lang="en-IN" sz="2400" b="1" i="1" dirty="0" smtClean="0"/>
              <a:t>. </a:t>
            </a:r>
            <a:r>
              <a:rPr lang="en-IN" sz="2400" dirty="0" smtClean="0"/>
              <a:t>Given </a:t>
            </a:r>
            <a:r>
              <a:rPr lang="en-IN" sz="2400" dirty="0"/>
              <a:t>that </a:t>
            </a:r>
            <a:r>
              <a:rPr lang="en-IN" sz="2400" dirty="0" smtClean="0"/>
              <a:t>systems are </a:t>
            </a:r>
            <a:r>
              <a:rPr lang="en-IN" sz="2400" dirty="0"/>
              <a:t>often idle, </a:t>
            </a:r>
            <a:r>
              <a:rPr lang="en-IN" sz="2400" dirty="0" smtClean="0"/>
              <a:t>memory and </a:t>
            </a:r>
            <a:r>
              <a:rPr lang="en-IN" sz="2400" dirty="0"/>
              <a:t>storage offer low power modes to save energy. For example</a:t>
            </a:r>
            <a:r>
              <a:rPr lang="en-IN" sz="2400" dirty="0" smtClean="0"/>
              <a:t>, DRAMs </a:t>
            </a:r>
            <a:r>
              <a:rPr lang="en-IN" sz="2400" dirty="0"/>
              <a:t>have a series of increasingly lower power modes to extend </a:t>
            </a:r>
            <a:r>
              <a:rPr lang="en-IN" sz="2400" dirty="0" smtClean="0"/>
              <a:t>battery life </a:t>
            </a:r>
            <a:r>
              <a:rPr lang="en-IN" sz="2400" dirty="0"/>
              <a:t>in PMDs and laptops, and there have been proposals for disks that have </a:t>
            </a:r>
            <a:r>
              <a:rPr lang="en-IN" sz="2400" dirty="0" smtClean="0"/>
              <a:t>a mode </a:t>
            </a:r>
            <a:r>
              <a:rPr lang="en-IN" sz="2400" dirty="0"/>
              <a:t>that spins at lower rates when idle to save power. Alas, you </a:t>
            </a:r>
            <a:r>
              <a:rPr lang="en-IN" sz="2400" dirty="0" smtClean="0"/>
              <a:t>cannot access </a:t>
            </a:r>
            <a:r>
              <a:rPr lang="en-IN" sz="2400" dirty="0"/>
              <a:t>DRAMs or disks in these modes, so you must return to fully </a:t>
            </a:r>
            <a:r>
              <a:rPr lang="en-IN" sz="2400" dirty="0" smtClean="0"/>
              <a:t>active mode </a:t>
            </a:r>
            <a:r>
              <a:rPr lang="en-IN" sz="2400" dirty="0"/>
              <a:t>to read or write, no matter how low the access rate. </a:t>
            </a:r>
            <a:r>
              <a:rPr lang="en-IN" sz="2400" dirty="0" smtClean="0"/>
              <a:t> </a:t>
            </a:r>
            <a:endParaRPr lang="en-IN" sz="2400" dirty="0" smtClean="0"/>
          </a:p>
          <a:p>
            <a:pPr algn="just"/>
            <a:r>
              <a:rPr lang="en-IN" sz="2400" dirty="0" smtClean="0">
                <a:latin typeface="Times New Roman" panose="02020603050405020304" pitchFamily="18" charset="0"/>
                <a:cs typeface="Times New Roman" panose="02020603050405020304" pitchFamily="18" charset="0"/>
              </a:rPr>
              <a:t>Systems are designed </a:t>
            </a:r>
            <a:r>
              <a:rPr lang="en-IN" sz="2400" dirty="0"/>
              <a:t>relying on </a:t>
            </a:r>
            <a:r>
              <a:rPr lang="en-IN" sz="2400" dirty="0" smtClean="0"/>
              <a:t>on-chip temperature </a:t>
            </a:r>
            <a:r>
              <a:rPr lang="en-IN" sz="2400" dirty="0"/>
              <a:t>sensors to detect when activity should be reduced automatically</a:t>
            </a:r>
            <a:endParaRPr lang="en-IN" sz="2400" dirty="0"/>
          </a:p>
          <a:p>
            <a:pPr algn="just"/>
            <a:r>
              <a:rPr lang="en-IN" sz="2400" dirty="0"/>
              <a:t>to avoid overheating</a:t>
            </a:r>
            <a:r>
              <a:rPr lang="en-IN" sz="2400" dirty="0" smtClean="0"/>
              <a:t>.</a:t>
            </a:r>
            <a:endParaRPr lang="en-IN" sz="2400" dirty="0" smtClean="0"/>
          </a:p>
          <a:p>
            <a:pPr algn="just"/>
            <a:endParaRPr lang="en-IN" sz="2400" dirty="0">
              <a:latin typeface="Times New Roman" panose="02020603050405020304" pitchFamily="18" charset="0"/>
              <a:cs typeface="Times New Roman" panose="02020603050405020304" pitchFamily="18" charset="0"/>
            </a:endParaRPr>
          </a:p>
          <a:p>
            <a:pPr algn="just"/>
            <a:r>
              <a:rPr lang="en-IN" sz="2400" b="1" dirty="0"/>
              <a:t>4. </a:t>
            </a:r>
            <a:r>
              <a:rPr lang="en-IN" sz="2400" b="1" i="1" dirty="0" smtClean="0"/>
              <a:t>Overclocking: </a:t>
            </a:r>
            <a:r>
              <a:rPr lang="en-IN" sz="2400" dirty="0"/>
              <a:t>Intel started offering </a:t>
            </a:r>
            <a:r>
              <a:rPr lang="en-IN" sz="2400" i="1" dirty="0"/>
              <a:t>Turbo mode </a:t>
            </a:r>
            <a:r>
              <a:rPr lang="en-IN" sz="2400" dirty="0"/>
              <a:t>in 2008, where the </a:t>
            </a:r>
            <a:r>
              <a:rPr lang="en-IN" sz="2400" dirty="0" smtClean="0"/>
              <a:t>chip decides </a:t>
            </a:r>
            <a:r>
              <a:rPr lang="en-IN" sz="2400" dirty="0"/>
              <a:t>that it is safe to run at a higher clock rate for a short time possibly </a:t>
            </a:r>
            <a:r>
              <a:rPr lang="en-IN" sz="2400" dirty="0" smtClean="0"/>
              <a:t>on just </a:t>
            </a:r>
            <a:r>
              <a:rPr lang="en-IN" sz="2400" dirty="0"/>
              <a:t>a few cores </a:t>
            </a:r>
            <a:r>
              <a:rPr lang="en-IN" sz="2400" dirty="0" smtClean="0"/>
              <a:t>until temperature </a:t>
            </a:r>
            <a:r>
              <a:rPr lang="en-IN" sz="2400" dirty="0"/>
              <a:t>starts to rise. For example, the 3.3 </a:t>
            </a:r>
            <a:r>
              <a:rPr lang="en-IN" sz="2400" dirty="0" smtClean="0"/>
              <a:t>GHz Core </a:t>
            </a:r>
            <a:r>
              <a:rPr lang="en-IN" sz="2400" dirty="0"/>
              <a:t>i7 can run in short bursts for 3.6 GHz. Indeed, the </a:t>
            </a:r>
            <a:r>
              <a:rPr lang="en-IN" sz="2400" dirty="0" smtClean="0"/>
              <a:t>highest-performing microprocessors </a:t>
            </a:r>
            <a:r>
              <a:rPr lang="en-IN" sz="2400" dirty="0"/>
              <a:t>each year since </a:t>
            </a:r>
            <a:r>
              <a:rPr lang="en-IN" sz="2400" dirty="0" smtClean="0"/>
              <a:t>2008</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
        <p:nvSpPr>
          <p:cNvPr id="4" name="TextBox 3"/>
          <p:cNvSpPr txBox="1"/>
          <p:nvPr/>
        </p:nvSpPr>
        <p:spPr>
          <a:xfrm>
            <a:off x="860612" y="620688"/>
            <a:ext cx="7826188" cy="864096"/>
          </a:xfrm>
          <a:prstGeom prst="rect">
            <a:avLst/>
          </a:prstGeom>
          <a:noFill/>
        </p:spPr>
        <p:txBody>
          <a:bodyPr wrap="square" rtlCol="0">
            <a:spAutoFit/>
          </a:bodyPr>
          <a:lstStyle/>
          <a:p>
            <a:endParaRPr lang="en-IN" dirty="0"/>
          </a:p>
        </p:txBody>
      </p:sp>
      <p:sp>
        <p:nvSpPr>
          <p:cNvPr id="5" name="TextBox 4"/>
          <p:cNvSpPr txBox="1"/>
          <p:nvPr/>
        </p:nvSpPr>
        <p:spPr>
          <a:xfrm>
            <a:off x="860612" y="620688"/>
            <a:ext cx="8103876" cy="5632311"/>
          </a:xfrm>
          <a:prstGeom prst="rect">
            <a:avLst/>
          </a:prstGeom>
          <a:noFill/>
        </p:spPr>
        <p:txBody>
          <a:bodyPr wrap="square" rtlCol="0">
            <a:spAutoFit/>
          </a:bodyPr>
          <a:lstStyle/>
          <a:p>
            <a:pPr algn="just"/>
            <a:r>
              <a:rPr lang="en-IN" sz="2400" b="1" dirty="0"/>
              <a:t>Static power</a:t>
            </a:r>
            <a:r>
              <a:rPr lang="en-IN" sz="2400" dirty="0"/>
              <a:t> is </a:t>
            </a:r>
            <a:r>
              <a:rPr lang="en-IN" sz="2400" b="1" dirty="0"/>
              <a:t>power</a:t>
            </a:r>
            <a:r>
              <a:rPr lang="en-IN" sz="2400" dirty="0"/>
              <a:t> consumed while there is no circuit activity</a:t>
            </a:r>
            <a:r>
              <a:rPr lang="en-IN" sz="2400" dirty="0" smtClean="0"/>
              <a:t>. Static </a:t>
            </a:r>
            <a:r>
              <a:rPr lang="en-IN" sz="2400" dirty="0"/>
              <a:t>power is becoming an important issue because</a:t>
            </a:r>
            <a:endParaRPr lang="en-IN" sz="2400" dirty="0"/>
          </a:p>
          <a:p>
            <a:pPr algn="just"/>
            <a:r>
              <a:rPr lang="en-IN" sz="2400" dirty="0"/>
              <a:t>leakage current flows even when a transistor is </a:t>
            </a:r>
            <a:r>
              <a:rPr lang="en-IN" sz="2400" dirty="0" smtClean="0"/>
              <a:t>off.</a:t>
            </a:r>
            <a:endParaRPr lang="en-IN" sz="2400" dirty="0" smtClean="0"/>
          </a:p>
          <a:p>
            <a:pPr algn="just"/>
            <a:endParaRPr lang="en-IN" sz="2400" dirty="0">
              <a:latin typeface="Times New Roman" panose="02020603050405020304" pitchFamily="18" charset="0"/>
              <a:cs typeface="Times New Roman" panose="02020603050405020304" pitchFamily="18" charset="0"/>
            </a:endParaRPr>
          </a:p>
          <a:p>
            <a:pPr algn="ctr"/>
            <a:r>
              <a:rPr lang="en-IN" sz="2400" dirty="0" err="1"/>
              <a:t>Power</a:t>
            </a:r>
            <a:r>
              <a:rPr lang="en-IN" sz="2400" baseline="-25000" dirty="0" err="1"/>
              <a:t>static</a:t>
            </a:r>
            <a:r>
              <a:rPr lang="en-IN" sz="2400" dirty="0"/>
              <a:t> ∝ </a:t>
            </a:r>
            <a:r>
              <a:rPr lang="en-IN" sz="2400" dirty="0" err="1"/>
              <a:t>Current</a:t>
            </a:r>
            <a:r>
              <a:rPr lang="en-IN" sz="2400" baseline="-25000" dirty="0" err="1"/>
              <a:t>static</a:t>
            </a:r>
            <a:r>
              <a:rPr lang="en-IN" sz="2400" dirty="0"/>
              <a:t> × </a:t>
            </a:r>
            <a:r>
              <a:rPr lang="en-IN" sz="2400" dirty="0" smtClean="0"/>
              <a:t>Voltage</a:t>
            </a:r>
            <a:endParaRPr lang="en-IN" sz="2400" dirty="0" smtClean="0"/>
          </a:p>
          <a:p>
            <a:pPr algn="just"/>
            <a:endParaRPr lang="en-IN" sz="2400" dirty="0">
              <a:latin typeface="Times New Roman" panose="02020603050405020304" pitchFamily="18" charset="0"/>
              <a:cs typeface="Times New Roman" panose="02020603050405020304" pitchFamily="18" charset="0"/>
            </a:endParaRPr>
          </a:p>
          <a:p>
            <a:pPr algn="just"/>
            <a:r>
              <a:rPr lang="en-IN" sz="2400" dirty="0"/>
              <a:t>That is, static power is proportional to number of devices</a:t>
            </a:r>
            <a:r>
              <a:rPr lang="en-IN" sz="2400" dirty="0" smtClean="0"/>
              <a:t>.</a:t>
            </a:r>
            <a:endParaRPr lang="en-IN" sz="2400" dirty="0" smtClean="0"/>
          </a:p>
          <a:p>
            <a:pPr algn="just"/>
            <a:endParaRPr lang="en-IN" sz="2400" dirty="0"/>
          </a:p>
          <a:p>
            <a:pPr algn="just"/>
            <a:r>
              <a:rPr lang="en-IN" sz="2400" dirty="0"/>
              <a:t>Thus, increasing the number of transistors increases power even if they </a:t>
            </a:r>
            <a:r>
              <a:rPr lang="en-IN" sz="2400" dirty="0" smtClean="0"/>
              <a:t>are idle</a:t>
            </a:r>
            <a:r>
              <a:rPr lang="en-IN" sz="2400" dirty="0"/>
              <a:t>, and leakage current increases in processors with smaller transistor sizes</a:t>
            </a:r>
            <a:r>
              <a:rPr lang="en-IN" sz="2400" dirty="0" smtClean="0"/>
              <a:t>.</a:t>
            </a:r>
            <a:endParaRPr lang="en-IN" sz="2400" dirty="0" smtClean="0"/>
          </a:p>
          <a:p>
            <a:pPr algn="just"/>
            <a:endParaRPr lang="en-IN" sz="2400" dirty="0" smtClean="0">
              <a:latin typeface="Times New Roman" panose="02020603050405020304" pitchFamily="18" charset="0"/>
              <a:cs typeface="Times New Roman" panose="02020603050405020304" pitchFamily="18" charset="0"/>
            </a:endParaRPr>
          </a:p>
          <a:p>
            <a:r>
              <a:rPr lang="en-IN" sz="2400" dirty="0"/>
              <a:t>Leakage can be as </a:t>
            </a:r>
            <a:r>
              <a:rPr lang="en-IN" sz="2400" dirty="0" smtClean="0"/>
              <a:t>high as </a:t>
            </a:r>
            <a:r>
              <a:rPr lang="en-IN" sz="2400" dirty="0"/>
              <a:t>50% for such chips, in part because of the large </a:t>
            </a:r>
            <a:r>
              <a:rPr lang="en-IN" sz="2400" dirty="0" smtClean="0"/>
              <a:t>Static RAM </a:t>
            </a:r>
            <a:r>
              <a:rPr lang="en-IN" sz="2400" dirty="0"/>
              <a:t>caches that need </a:t>
            </a:r>
            <a:r>
              <a:rPr lang="en-IN" sz="2400" dirty="0" smtClean="0"/>
              <a:t>power to </a:t>
            </a:r>
            <a:r>
              <a:rPr lang="en-IN" sz="2400" dirty="0"/>
              <a:t>maintain the storage values. </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
        <p:nvSpPr>
          <p:cNvPr id="4" name="TextBox 3"/>
          <p:cNvSpPr txBox="1"/>
          <p:nvPr/>
        </p:nvSpPr>
        <p:spPr>
          <a:xfrm>
            <a:off x="860612" y="620688"/>
            <a:ext cx="7826188" cy="864096"/>
          </a:xfrm>
          <a:prstGeom prst="rect">
            <a:avLst/>
          </a:prstGeom>
          <a:noFill/>
        </p:spPr>
        <p:txBody>
          <a:bodyPr wrap="square" rtlCol="0">
            <a:spAutoFit/>
          </a:bodyPr>
          <a:lstStyle/>
          <a:p>
            <a:endParaRPr lang="en-IN" dirty="0"/>
          </a:p>
        </p:txBody>
      </p:sp>
      <p:sp>
        <p:nvSpPr>
          <p:cNvPr id="5" name="TextBox 4"/>
          <p:cNvSpPr txBox="1"/>
          <p:nvPr/>
        </p:nvSpPr>
        <p:spPr>
          <a:xfrm>
            <a:off x="860612" y="620688"/>
            <a:ext cx="7826188" cy="2308324"/>
          </a:xfrm>
          <a:prstGeom prst="rect">
            <a:avLst/>
          </a:prstGeom>
          <a:noFill/>
        </p:spPr>
        <p:txBody>
          <a:bodyPr wrap="square" rtlCol="0">
            <a:spAutoFit/>
          </a:bodyPr>
          <a:lstStyle/>
          <a:p>
            <a:r>
              <a:rPr lang="en-IN" sz="2400" dirty="0"/>
              <a:t>B</a:t>
            </a:r>
            <a:r>
              <a:rPr lang="en-IN" sz="2400" dirty="0" smtClean="0"/>
              <a:t>ecause </a:t>
            </a:r>
            <a:r>
              <a:rPr lang="en-IN" sz="2400" dirty="0"/>
              <a:t>the processor is just a portion of the whole energy cost of </a:t>
            </a:r>
            <a:r>
              <a:rPr lang="en-IN" sz="2400" dirty="0" smtClean="0"/>
              <a:t>a system</a:t>
            </a:r>
            <a:r>
              <a:rPr lang="en-IN" sz="2400" dirty="0"/>
              <a:t>, it can make sense to use a faster, less energy-efficient processor </a:t>
            </a:r>
            <a:r>
              <a:rPr lang="en-IN" sz="2400" dirty="0" smtClean="0"/>
              <a:t>to allow </a:t>
            </a:r>
            <a:r>
              <a:rPr lang="en-IN" sz="2400" dirty="0"/>
              <a:t>the rest of the system to go into a sleep mode. This strategy is known </a:t>
            </a:r>
            <a:r>
              <a:rPr lang="en-IN" sz="2400" dirty="0" smtClean="0"/>
              <a:t>as </a:t>
            </a:r>
            <a:r>
              <a:rPr lang="en-IN" sz="2400" b="1" i="1" dirty="0" smtClean="0">
                <a:solidFill>
                  <a:srgbClr val="FF0000"/>
                </a:solidFill>
              </a:rPr>
              <a:t>race-to-halt</a:t>
            </a:r>
            <a:r>
              <a:rPr lang="en-IN" sz="2400" b="1" dirty="0" smtClean="0">
                <a:solidFill>
                  <a:srgbClr val="FF0000"/>
                </a:solidFill>
              </a:rPr>
              <a:t>.</a:t>
            </a:r>
            <a:endParaRPr lang="en-IN" sz="2400" b="1" dirty="0" smtClean="0">
              <a:solidFill>
                <a:srgbClr val="FF0000"/>
              </a:solidFill>
            </a:endParaRPr>
          </a:p>
          <a:p>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Box 3"/>
          <p:cNvSpPr txBox="1">
            <a:spLocks noChangeArrowheads="1"/>
          </p:cNvSpPr>
          <p:nvPr/>
        </p:nvSpPr>
        <p:spPr bwMode="auto">
          <a:xfrm>
            <a:off x="476250" y="476250"/>
            <a:ext cx="344767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b="1">
                <a:solidFill>
                  <a:schemeClr val="hlink"/>
                </a:solidFill>
                <a:latin typeface="Arial" panose="020B0604020202020204" pitchFamily="34" charset="0"/>
              </a:defRPr>
            </a:lvl1pPr>
            <a:lvl2pPr marL="742950" indent="-285750">
              <a:defRPr sz="1600" b="1">
                <a:solidFill>
                  <a:schemeClr val="hlink"/>
                </a:solidFill>
                <a:latin typeface="Arial" panose="020B0604020202020204" pitchFamily="34" charset="0"/>
              </a:defRPr>
            </a:lvl2pPr>
            <a:lvl3pPr marL="1143000" indent="-228600">
              <a:defRPr sz="1600" b="1">
                <a:solidFill>
                  <a:schemeClr val="hlink"/>
                </a:solidFill>
                <a:latin typeface="Arial" panose="020B0604020202020204" pitchFamily="34" charset="0"/>
              </a:defRPr>
            </a:lvl3pPr>
            <a:lvl4pPr marL="1600200" indent="-228600">
              <a:defRPr sz="1600" b="1">
                <a:solidFill>
                  <a:schemeClr val="hlink"/>
                </a:solidFill>
                <a:latin typeface="Arial" panose="020B0604020202020204" pitchFamily="34" charset="0"/>
              </a:defRPr>
            </a:lvl4pPr>
            <a:lvl5pPr marL="2057400" indent="-228600">
              <a:defRPr sz="1600" b="1">
                <a:solidFill>
                  <a:schemeClr val="hlink"/>
                </a:solidFill>
                <a:latin typeface="Arial" panose="020B0604020202020204" pitchFamily="34" charset="0"/>
              </a:defRPr>
            </a:lvl5pPr>
            <a:lvl6pPr marL="2514600" indent="-228600" eaLnBrk="0" fontAlgn="base" hangingPunct="0">
              <a:spcBef>
                <a:spcPct val="50000"/>
              </a:spcBef>
              <a:spcAft>
                <a:spcPct val="0"/>
              </a:spcAft>
              <a:defRPr sz="1600" b="1">
                <a:solidFill>
                  <a:schemeClr val="hlink"/>
                </a:solidFill>
                <a:latin typeface="Arial" panose="020B0604020202020204" pitchFamily="34" charset="0"/>
              </a:defRPr>
            </a:lvl6pPr>
            <a:lvl7pPr marL="2971800" indent="-228600" eaLnBrk="0" fontAlgn="base" hangingPunct="0">
              <a:spcBef>
                <a:spcPct val="50000"/>
              </a:spcBef>
              <a:spcAft>
                <a:spcPct val="0"/>
              </a:spcAft>
              <a:defRPr sz="1600" b="1">
                <a:solidFill>
                  <a:schemeClr val="hlink"/>
                </a:solidFill>
                <a:latin typeface="Arial" panose="020B0604020202020204" pitchFamily="34" charset="0"/>
              </a:defRPr>
            </a:lvl7pPr>
            <a:lvl8pPr marL="3429000" indent="-228600" eaLnBrk="0" fontAlgn="base" hangingPunct="0">
              <a:spcBef>
                <a:spcPct val="50000"/>
              </a:spcBef>
              <a:spcAft>
                <a:spcPct val="0"/>
              </a:spcAft>
              <a:defRPr sz="1600" b="1">
                <a:solidFill>
                  <a:schemeClr val="hlink"/>
                </a:solidFill>
                <a:latin typeface="Arial" panose="020B0604020202020204" pitchFamily="34" charset="0"/>
              </a:defRPr>
            </a:lvl8pPr>
            <a:lvl9pPr marL="3886200" indent="-228600" eaLnBrk="0" fontAlgn="base" hangingPunct="0">
              <a:spcBef>
                <a:spcPct val="50000"/>
              </a:spcBef>
              <a:spcAft>
                <a:spcPct val="0"/>
              </a:spcAft>
              <a:defRPr sz="1600" b="1">
                <a:solidFill>
                  <a:schemeClr val="hlink"/>
                </a:solidFill>
                <a:latin typeface="Arial" panose="020B0604020202020204" pitchFamily="34" charset="0"/>
              </a:defRPr>
            </a:lvl9pPr>
          </a:lstStyle>
          <a:p>
            <a:r>
              <a:rPr lang="en-US" sz="3200" dirty="0" smtClean="0"/>
              <a:t>    Outline</a:t>
            </a:r>
            <a:r>
              <a:rPr lang="en-US" sz="3200" dirty="0"/>
              <a:t>:</a:t>
            </a:r>
            <a:endParaRPr lang="en-US" sz="3200" dirty="0"/>
          </a:p>
          <a:p>
            <a:r>
              <a:rPr lang="en-US" dirty="0" smtClean="0"/>
              <a:t> </a:t>
            </a:r>
            <a:endParaRPr lang="en-US" dirty="0"/>
          </a:p>
        </p:txBody>
      </p:sp>
      <p:sp>
        <p:nvSpPr>
          <p:cNvPr id="4" name="TextBox 3"/>
          <p:cNvSpPr txBox="1"/>
          <p:nvPr/>
        </p:nvSpPr>
        <p:spPr>
          <a:xfrm>
            <a:off x="860612" y="1196752"/>
            <a:ext cx="7996386" cy="4401205"/>
          </a:xfrm>
          <a:prstGeom prst="rect">
            <a:avLst/>
          </a:prstGeom>
          <a:noFill/>
        </p:spPr>
        <p:txBody>
          <a:bodyPr wrap="square">
            <a:spAutoFit/>
          </a:bodyPr>
          <a:lstStyle/>
          <a:p>
            <a:pPr>
              <a:defRPr/>
            </a:pPr>
            <a:r>
              <a:rPr lang="en-US" sz="2800" dirty="0">
                <a:solidFill>
                  <a:schemeClr val="bg1">
                    <a:lumMod val="75000"/>
                  </a:schemeClr>
                </a:solidFill>
                <a:latin typeface="Arial" panose="020B0604020202020204" pitchFamily="34" charset="0"/>
                <a:cs typeface="Arial" panose="020B0604020202020204" pitchFamily="34" charset="0"/>
              </a:rPr>
              <a:t>Introduction</a:t>
            </a:r>
            <a:endParaRPr lang="en-US" sz="2800" dirty="0">
              <a:solidFill>
                <a:schemeClr val="bg1">
                  <a:lumMod val="75000"/>
                </a:schemeClr>
              </a:solidFill>
              <a:latin typeface="Arial" panose="020B0604020202020204" pitchFamily="34" charset="0"/>
              <a:cs typeface="Arial" panose="020B0604020202020204" pitchFamily="34" charset="0"/>
            </a:endParaRPr>
          </a:p>
          <a:p>
            <a:pPr>
              <a:defRPr/>
            </a:pPr>
            <a:r>
              <a:rPr lang="en-US" sz="2800" dirty="0" smtClean="0">
                <a:solidFill>
                  <a:schemeClr val="bg1">
                    <a:lumMod val="75000"/>
                  </a:schemeClr>
                </a:solidFill>
                <a:latin typeface="Arial" panose="020B0604020202020204" pitchFamily="34" charset="0"/>
                <a:cs typeface="Arial" panose="020B0604020202020204" pitchFamily="34" charset="0"/>
              </a:rPr>
              <a:t>Classes </a:t>
            </a:r>
            <a:r>
              <a:rPr lang="en-US" sz="2800" dirty="0">
                <a:solidFill>
                  <a:schemeClr val="bg1">
                    <a:lumMod val="75000"/>
                  </a:schemeClr>
                </a:solidFill>
                <a:latin typeface="Arial" panose="020B0604020202020204" pitchFamily="34" charset="0"/>
                <a:cs typeface="Arial" panose="020B0604020202020204" pitchFamily="34" charset="0"/>
              </a:rPr>
              <a:t>of Computers</a:t>
            </a:r>
            <a:endParaRPr lang="en-US" sz="2800" dirty="0">
              <a:solidFill>
                <a:schemeClr val="bg1">
                  <a:lumMod val="75000"/>
                </a:schemeClr>
              </a:solidFill>
              <a:latin typeface="Arial" panose="020B0604020202020204" pitchFamily="34" charset="0"/>
              <a:cs typeface="Arial" panose="020B0604020202020204" pitchFamily="34" charset="0"/>
            </a:endParaRPr>
          </a:p>
          <a:p>
            <a:pPr>
              <a:defRPr/>
            </a:pPr>
            <a:r>
              <a:rPr lang="en-US" sz="2800" dirty="0" smtClean="0">
                <a:solidFill>
                  <a:schemeClr val="bg1">
                    <a:lumMod val="75000"/>
                  </a:schemeClr>
                </a:solidFill>
                <a:latin typeface="Arial" panose="020B0604020202020204" pitchFamily="34" charset="0"/>
                <a:cs typeface="Arial" panose="020B0604020202020204" pitchFamily="34" charset="0"/>
              </a:rPr>
              <a:t>Defining Computer </a:t>
            </a:r>
            <a:r>
              <a:rPr lang="en-US" sz="2800" dirty="0">
                <a:solidFill>
                  <a:schemeClr val="bg1">
                    <a:lumMod val="75000"/>
                  </a:schemeClr>
                </a:solidFill>
                <a:latin typeface="Arial" panose="020B0604020202020204" pitchFamily="34" charset="0"/>
                <a:cs typeface="Arial" panose="020B0604020202020204" pitchFamily="34" charset="0"/>
              </a:rPr>
              <a:t>Architecture</a:t>
            </a:r>
            <a:endParaRPr lang="en-US" sz="2800" dirty="0">
              <a:solidFill>
                <a:schemeClr val="bg1">
                  <a:lumMod val="75000"/>
                </a:schemeClr>
              </a:solidFill>
              <a:latin typeface="Arial" panose="020B0604020202020204" pitchFamily="34" charset="0"/>
              <a:cs typeface="Arial" panose="020B0604020202020204" pitchFamily="34" charset="0"/>
            </a:endParaRPr>
          </a:p>
          <a:p>
            <a:pPr>
              <a:defRPr/>
            </a:pPr>
            <a:r>
              <a:rPr lang="en-US" sz="2800" dirty="0">
                <a:solidFill>
                  <a:schemeClr val="bg1">
                    <a:lumMod val="75000"/>
                  </a:schemeClr>
                </a:solidFill>
                <a:latin typeface="Arial" panose="020B0604020202020204" pitchFamily="34" charset="0"/>
                <a:cs typeface="Arial" panose="020B0604020202020204" pitchFamily="34" charset="0"/>
              </a:rPr>
              <a:t>Trends in Technology</a:t>
            </a:r>
            <a:endParaRPr lang="en-US" sz="2800" dirty="0">
              <a:solidFill>
                <a:schemeClr val="bg1">
                  <a:lumMod val="75000"/>
                </a:schemeClr>
              </a:solidFill>
              <a:latin typeface="Arial" panose="020B0604020202020204" pitchFamily="34" charset="0"/>
              <a:cs typeface="Arial" panose="020B0604020202020204" pitchFamily="34" charset="0"/>
            </a:endParaRPr>
          </a:p>
          <a:p>
            <a:pPr>
              <a:defRPr/>
            </a:pPr>
            <a:r>
              <a:rPr lang="en-US" sz="2800" dirty="0">
                <a:solidFill>
                  <a:schemeClr val="bg1">
                    <a:lumMod val="75000"/>
                  </a:schemeClr>
                </a:solidFill>
                <a:latin typeface="Arial" panose="020B0604020202020204" pitchFamily="34" charset="0"/>
                <a:cs typeface="Arial" panose="020B0604020202020204" pitchFamily="34" charset="0"/>
              </a:rPr>
              <a:t>Power in Integrated Circuits</a:t>
            </a:r>
            <a:endParaRPr lang="en-US" sz="2800" dirty="0">
              <a:solidFill>
                <a:schemeClr val="bg1">
                  <a:lumMod val="75000"/>
                </a:schemeClr>
              </a:solidFill>
              <a:latin typeface="Arial" panose="020B0604020202020204" pitchFamily="34" charset="0"/>
              <a:cs typeface="Arial" panose="020B0604020202020204" pitchFamily="34" charset="0"/>
            </a:endParaRPr>
          </a:p>
          <a:p>
            <a:pPr>
              <a:defRPr/>
            </a:pPr>
            <a:r>
              <a:rPr lang="en-US" sz="2800" b="1" dirty="0">
                <a:solidFill>
                  <a:srgbClr val="FF0000"/>
                </a:solidFill>
                <a:latin typeface="Arial" panose="020B0604020202020204" pitchFamily="34" charset="0"/>
                <a:cs typeface="Arial" panose="020B0604020202020204" pitchFamily="34" charset="0"/>
              </a:rPr>
              <a:t>Trends in Cost</a:t>
            </a:r>
            <a:endParaRPr lang="en-US" sz="2800" b="1" dirty="0">
              <a:solidFill>
                <a:srgbClr val="FF0000"/>
              </a:solidFill>
              <a:latin typeface="Arial" panose="020B0604020202020204" pitchFamily="34" charset="0"/>
              <a:cs typeface="Arial" panose="020B0604020202020204" pitchFamily="34" charset="0"/>
            </a:endParaRPr>
          </a:p>
          <a:p>
            <a:pPr>
              <a:defRPr/>
            </a:pPr>
            <a:r>
              <a:rPr lang="en-US" sz="2800" dirty="0">
                <a:solidFill>
                  <a:schemeClr val="bg1">
                    <a:lumMod val="75000"/>
                  </a:schemeClr>
                </a:solidFill>
                <a:latin typeface="Arial" panose="020B0604020202020204" pitchFamily="34" charset="0"/>
                <a:cs typeface="Arial" panose="020B0604020202020204" pitchFamily="34" charset="0"/>
              </a:rPr>
              <a:t>Dependability </a:t>
            </a:r>
            <a:endParaRPr lang="en-US" sz="2800" dirty="0">
              <a:solidFill>
                <a:schemeClr val="bg1">
                  <a:lumMod val="75000"/>
                </a:schemeClr>
              </a:solidFill>
              <a:latin typeface="Arial" panose="020B0604020202020204" pitchFamily="34" charset="0"/>
              <a:cs typeface="Arial" panose="020B0604020202020204" pitchFamily="34" charset="0"/>
            </a:endParaRPr>
          </a:p>
          <a:p>
            <a:pPr>
              <a:defRPr/>
            </a:pPr>
            <a:r>
              <a:rPr lang="en-US" sz="2800" dirty="0">
                <a:solidFill>
                  <a:schemeClr val="bg1">
                    <a:lumMod val="75000"/>
                  </a:schemeClr>
                </a:solidFill>
                <a:latin typeface="Arial" panose="020B0604020202020204" pitchFamily="34" charset="0"/>
                <a:cs typeface="Arial" panose="020B0604020202020204" pitchFamily="34" charset="0"/>
              </a:rPr>
              <a:t>Performance </a:t>
            </a:r>
            <a:endParaRPr lang="en-US" sz="2800" dirty="0" smtClean="0">
              <a:solidFill>
                <a:schemeClr val="bg1">
                  <a:lumMod val="75000"/>
                </a:schemeClr>
              </a:solidFill>
              <a:latin typeface="Arial" panose="020B0604020202020204" pitchFamily="34" charset="0"/>
              <a:cs typeface="Arial" panose="020B0604020202020204" pitchFamily="34" charset="0"/>
            </a:endParaRPr>
          </a:p>
          <a:p>
            <a:pPr>
              <a:defRPr/>
            </a:pPr>
            <a:r>
              <a:rPr lang="en-US" sz="2800" dirty="0">
                <a:solidFill>
                  <a:schemeClr val="bg1">
                    <a:lumMod val="65000"/>
                  </a:schemeClr>
                </a:solidFill>
                <a:latin typeface="Times New Roman" panose="02020603050405020304" pitchFamily="18" charset="0"/>
                <a:cs typeface="Times New Roman" panose="02020603050405020304" pitchFamily="18" charset="0"/>
              </a:rPr>
              <a:t>Quantitative Principles of computer design</a:t>
            </a:r>
            <a:r>
              <a:rPr lang="en-US" sz="2800" b="1" dirty="0">
                <a:solidFill>
                  <a:schemeClr val="bg1">
                    <a:lumMod val="65000"/>
                  </a:schemeClr>
                </a:solidFill>
                <a:latin typeface="Times New Roman" panose="02020603050405020304" pitchFamily="18" charset="0"/>
                <a:cs typeface="Times New Roman" panose="02020603050405020304" pitchFamily="18" charset="0"/>
              </a:rPr>
              <a:t> </a:t>
            </a:r>
            <a:endParaRPr lang="en-US" sz="2800" b="1" dirty="0">
              <a:solidFill>
                <a:schemeClr val="bg1">
                  <a:lumMod val="65000"/>
                </a:schemeClr>
              </a:solidFill>
              <a:latin typeface="Times New Roman" panose="02020603050405020304" pitchFamily="18" charset="0"/>
              <a:cs typeface="Times New Roman" panose="02020603050405020304" pitchFamily="18" charset="0"/>
            </a:endParaRPr>
          </a:p>
          <a:p>
            <a:pPr>
              <a:defRPr/>
            </a:pPr>
            <a:endParaRPr lang="en-US" sz="2800" dirty="0">
              <a:solidFill>
                <a:schemeClr val="bg1">
                  <a:lumMod val="75000"/>
                </a:schemeClr>
              </a:solidFill>
              <a:latin typeface="Arial" panose="020B0604020202020204" pitchFamily="34" charset="0"/>
              <a:cs typeface="Arial" panose="020B0604020202020204" pitchFamily="34" charset="0"/>
            </a:endParaRPr>
          </a:p>
        </p:txBody>
      </p:sp>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
        <p:nvSpPr>
          <p:cNvPr id="4" name="TextBox 3"/>
          <p:cNvSpPr txBox="1"/>
          <p:nvPr/>
        </p:nvSpPr>
        <p:spPr>
          <a:xfrm>
            <a:off x="860612" y="620688"/>
            <a:ext cx="7826188" cy="864096"/>
          </a:xfrm>
          <a:prstGeom prst="rect">
            <a:avLst/>
          </a:prstGeom>
          <a:noFill/>
        </p:spPr>
        <p:txBody>
          <a:bodyPr wrap="square" rtlCol="0">
            <a:spAutoFit/>
          </a:bodyPr>
          <a:lstStyle/>
          <a:p>
            <a:endParaRPr lang="en-IN" dirty="0"/>
          </a:p>
        </p:txBody>
      </p:sp>
      <p:sp>
        <p:nvSpPr>
          <p:cNvPr id="5" name="TextBox 4"/>
          <p:cNvSpPr txBox="1"/>
          <p:nvPr/>
        </p:nvSpPr>
        <p:spPr>
          <a:xfrm>
            <a:off x="860612" y="620688"/>
            <a:ext cx="7826188" cy="5632311"/>
          </a:xfrm>
          <a:prstGeom prst="rect">
            <a:avLst/>
          </a:prstGeom>
          <a:noFill/>
        </p:spPr>
        <p:txBody>
          <a:bodyPr wrap="square" rtlCol="0">
            <a:spAutoFit/>
          </a:bodyPr>
          <a:lstStyle/>
          <a:p>
            <a:r>
              <a:rPr lang="en-IN" sz="2400" dirty="0"/>
              <a:t>The cost of a manufactured computer component decreases over </a:t>
            </a:r>
            <a:r>
              <a:rPr lang="en-IN" sz="2400" dirty="0" smtClean="0"/>
              <a:t>time.</a:t>
            </a:r>
            <a:endParaRPr lang="en-IN" sz="2400" dirty="0" smtClean="0"/>
          </a:p>
          <a:p>
            <a:pPr marL="457200" indent="-457200">
              <a:buFont typeface="+mj-lt"/>
              <a:buAutoNum type="arabicPeriod"/>
            </a:pPr>
            <a:r>
              <a:rPr lang="en-IN" sz="2400" dirty="0"/>
              <a:t>Whether it is a chip, a board, or a system, designs that have twice the </a:t>
            </a:r>
            <a:r>
              <a:rPr lang="en-IN" sz="2400" dirty="0" smtClean="0"/>
              <a:t>yield will </a:t>
            </a:r>
            <a:r>
              <a:rPr lang="en-IN" sz="2400" dirty="0"/>
              <a:t>have half the cost</a:t>
            </a:r>
            <a:r>
              <a:rPr lang="en-IN" sz="2400" dirty="0" smtClean="0"/>
              <a:t>.</a:t>
            </a:r>
            <a:endParaRPr lang="en-IN" sz="2400" dirty="0" smtClean="0"/>
          </a:p>
          <a:p>
            <a:pPr marL="457200" indent="-457200">
              <a:buFont typeface="+mj-lt"/>
              <a:buAutoNum type="arabicPeriod"/>
            </a:pPr>
            <a:r>
              <a:rPr lang="en-IN" sz="2400" dirty="0"/>
              <a:t>Volume is a second key factor in determining cost. Increasing volumes </a:t>
            </a:r>
            <a:r>
              <a:rPr lang="en-IN" sz="2400" dirty="0" smtClean="0"/>
              <a:t>affect cost </a:t>
            </a:r>
            <a:r>
              <a:rPr lang="en-IN" sz="2400" dirty="0"/>
              <a:t>in several ways</a:t>
            </a:r>
            <a:r>
              <a:rPr lang="en-IN" sz="2400" dirty="0" smtClean="0"/>
              <a:t>.</a:t>
            </a:r>
            <a:endParaRPr lang="en-IN" sz="2400" dirty="0" smtClean="0"/>
          </a:p>
          <a:p>
            <a:pPr marL="800100" lvl="1" indent="-342900" algn="just">
              <a:buFont typeface="Arial" panose="020B0604020202020204" pitchFamily="34" charset="0"/>
              <a:buChar char="•"/>
            </a:pPr>
            <a:r>
              <a:rPr lang="en-IN" sz="2400" dirty="0"/>
              <a:t>T</a:t>
            </a:r>
            <a:r>
              <a:rPr lang="en-IN" sz="2400" dirty="0" smtClean="0"/>
              <a:t>hey </a:t>
            </a:r>
            <a:r>
              <a:rPr lang="en-IN" sz="2400" dirty="0"/>
              <a:t>decrease the time needed to get down the </a:t>
            </a:r>
            <a:r>
              <a:rPr lang="en-IN" sz="2400" dirty="0" smtClean="0"/>
              <a:t>learning curve</a:t>
            </a:r>
            <a:r>
              <a:rPr lang="en-IN" sz="2400" dirty="0"/>
              <a:t>, which is partly proportional to the number of systems (or chips) manufactured</a:t>
            </a:r>
            <a:r>
              <a:rPr lang="en-IN" sz="2400" dirty="0" smtClean="0"/>
              <a:t>.</a:t>
            </a:r>
            <a:endParaRPr lang="en-IN" sz="2400" dirty="0" smtClean="0"/>
          </a:p>
          <a:p>
            <a:pPr marL="800100" lvl="1" indent="-342900" algn="just">
              <a:buFont typeface="Arial" panose="020B0604020202020204" pitchFamily="34" charset="0"/>
              <a:buChar char="•"/>
            </a:pPr>
            <a:r>
              <a:rPr lang="en-IN" sz="2400" dirty="0"/>
              <a:t>volume decreases cost, since it increases purchasing </a:t>
            </a:r>
            <a:r>
              <a:rPr lang="en-IN" sz="2400" dirty="0" smtClean="0"/>
              <a:t>and manufacturing </a:t>
            </a:r>
            <a:r>
              <a:rPr lang="en-IN" sz="2400" dirty="0"/>
              <a:t>efficiency. As a rule of thumb, some designers have estimated </a:t>
            </a:r>
            <a:r>
              <a:rPr lang="en-IN" sz="2400" dirty="0" smtClean="0"/>
              <a:t>that cost </a:t>
            </a:r>
            <a:r>
              <a:rPr lang="en-IN" sz="2400" dirty="0"/>
              <a:t>decreases about 10% for each doubling of volume</a:t>
            </a:r>
            <a:r>
              <a:rPr lang="en-IN" sz="2400" dirty="0" smtClean="0"/>
              <a:t>. </a:t>
            </a:r>
            <a:endParaRPr lang="en-IN" sz="2400" dirty="0" smtClean="0"/>
          </a:p>
          <a:p>
            <a:pPr marL="800100" lvl="1" indent="-342900" algn="just">
              <a:buFont typeface="Arial" panose="020B0604020202020204" pitchFamily="34" charset="0"/>
              <a:buChar char="•"/>
            </a:pPr>
            <a:r>
              <a:rPr lang="en-IN" sz="2400" dirty="0"/>
              <a:t> C</a:t>
            </a:r>
            <a:r>
              <a:rPr lang="en-IN" sz="2400" dirty="0" smtClean="0"/>
              <a:t>ompetition </a:t>
            </a:r>
            <a:r>
              <a:rPr lang="en-IN" sz="2400" dirty="0"/>
              <a:t>decreases the gap between cost and </a:t>
            </a:r>
            <a:r>
              <a:rPr lang="en-IN" sz="2400" dirty="0" smtClean="0"/>
              <a:t>selling price</a:t>
            </a:r>
            <a:r>
              <a:rPr lang="en-IN" sz="2400" dirty="0"/>
              <a:t>, but it also decreases cost</a:t>
            </a:r>
            <a:r>
              <a:rPr lang="en-IN" sz="2400" dirty="0" smtClean="0"/>
              <a:t>.</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2"/>
          <p:cNvSpPr>
            <a:spLocks noGrp="1"/>
          </p:cNvSpPr>
          <p:nvPr>
            <p:ph type="sldNum" sz="quarter" idx="10"/>
          </p:nvPr>
        </p:nvSpPr>
        <p:spPr/>
        <p:txBody>
          <a:bodyPr/>
          <a:lstStyle/>
          <a:p>
            <a:pPr>
              <a:defRPr/>
            </a:pPr>
            <a:fld id="{9FDCA6D7-3B8A-4476-8923-27C13FCF6ACF}" type="slidenum">
              <a:rPr lang="en-US" altLang="zh-TW"/>
            </a:fld>
            <a:endParaRPr lang="en-US" altLang="zh-TW"/>
          </a:p>
        </p:txBody>
      </p:sp>
      <p:sp>
        <p:nvSpPr>
          <p:cNvPr id="9219" name="Rectangle 17"/>
          <p:cNvSpPr>
            <a:spLocks noChangeArrowheads="1"/>
          </p:cNvSpPr>
          <p:nvPr/>
        </p:nvSpPr>
        <p:spPr bwMode="auto">
          <a:xfrm>
            <a:off x="685800" y="3124200"/>
            <a:ext cx="6172200" cy="1600200"/>
          </a:xfrm>
          <a:prstGeom prst="rect">
            <a:avLst/>
          </a:prstGeom>
          <a:solidFill>
            <a:srgbClr val="00FF00">
              <a:alpha val="23921"/>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20" name="Rectangle 2"/>
          <p:cNvSpPr>
            <a:spLocks noGrp="1" noChangeArrowheads="1"/>
          </p:cNvSpPr>
          <p:nvPr>
            <p:ph type="title"/>
          </p:nvPr>
        </p:nvSpPr>
        <p:spPr/>
        <p:txBody>
          <a:bodyPr/>
          <a:lstStyle/>
          <a:p>
            <a:pPr eaLnBrk="1" hangingPunct="1"/>
            <a:r>
              <a:rPr lang="en-US" smtClean="0"/>
              <a:t>Stack of A Computing Problem</a:t>
            </a:r>
            <a:endParaRPr lang="en-US" smtClean="0"/>
          </a:p>
        </p:txBody>
      </p:sp>
      <p:sp>
        <p:nvSpPr>
          <p:cNvPr id="9221" name="Text Box 4"/>
          <p:cNvSpPr txBox="1">
            <a:spLocks noChangeArrowheads="1"/>
          </p:cNvSpPr>
          <p:nvPr/>
        </p:nvSpPr>
        <p:spPr bwMode="auto">
          <a:xfrm>
            <a:off x="685800" y="1219200"/>
            <a:ext cx="6172200" cy="376238"/>
          </a:xfrm>
          <a:prstGeom prst="rect">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sz="1400" b="1">
                <a:solidFill>
                  <a:schemeClr val="tx1"/>
                </a:solidFill>
                <a:latin typeface="Arial" panose="020B0604020202020204" pitchFamily="34" charset="0"/>
                <a:ea typeface="PMingLiU" pitchFamily="18" charset="-120"/>
              </a:defRPr>
            </a:lvl1pPr>
            <a:lvl2pPr marL="742950" indent="-285750" eaLnBrk="0" hangingPunct="0">
              <a:defRPr sz="1400" b="1">
                <a:solidFill>
                  <a:schemeClr val="tx1"/>
                </a:solidFill>
                <a:latin typeface="Arial" panose="020B0604020202020204" pitchFamily="34" charset="0"/>
                <a:ea typeface="PMingLiU" pitchFamily="18" charset="-120"/>
              </a:defRPr>
            </a:lvl2pPr>
            <a:lvl3pPr marL="1143000" indent="-228600" eaLnBrk="0" hangingPunct="0">
              <a:defRPr sz="1400" b="1">
                <a:solidFill>
                  <a:schemeClr val="tx1"/>
                </a:solidFill>
                <a:latin typeface="Arial" panose="020B0604020202020204" pitchFamily="34" charset="0"/>
                <a:ea typeface="PMingLiU" pitchFamily="18" charset="-120"/>
              </a:defRPr>
            </a:lvl3pPr>
            <a:lvl4pPr marL="1600200" indent="-228600" eaLnBrk="0" hangingPunct="0">
              <a:defRPr sz="1400" b="1">
                <a:solidFill>
                  <a:schemeClr val="tx1"/>
                </a:solidFill>
                <a:latin typeface="Arial" panose="020B0604020202020204" pitchFamily="34" charset="0"/>
                <a:ea typeface="PMingLiU" pitchFamily="18" charset="-120"/>
              </a:defRPr>
            </a:lvl4pPr>
            <a:lvl5pPr marL="2057400" indent="-228600" eaLnBrk="0" hangingPunct="0">
              <a:defRPr sz="1400" b="1">
                <a:solidFill>
                  <a:schemeClr val="tx1"/>
                </a:solidFill>
                <a:latin typeface="Arial" panose="020B0604020202020204" pitchFamily="34" charset="0"/>
                <a:ea typeface="PMingLiU" pitchFamily="18" charset="-12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9pPr>
          </a:lstStyle>
          <a:p>
            <a:pPr algn="ctr" eaLnBrk="1" hangingPunct="1"/>
            <a:r>
              <a:rPr lang="en-US" sz="1800" dirty="0">
                <a:solidFill>
                  <a:srgbClr val="0000FF"/>
                </a:solidFill>
              </a:rPr>
              <a:t>Problems</a:t>
            </a:r>
            <a:endParaRPr lang="en-US" sz="1800" dirty="0">
              <a:solidFill>
                <a:srgbClr val="0000FF"/>
              </a:solidFill>
            </a:endParaRPr>
          </a:p>
        </p:txBody>
      </p:sp>
      <p:sp>
        <p:nvSpPr>
          <p:cNvPr id="9222" name="Text Box 5"/>
          <p:cNvSpPr txBox="1">
            <a:spLocks noChangeArrowheads="1"/>
          </p:cNvSpPr>
          <p:nvPr/>
        </p:nvSpPr>
        <p:spPr bwMode="auto">
          <a:xfrm>
            <a:off x="685800" y="1604963"/>
            <a:ext cx="6172200" cy="376237"/>
          </a:xfrm>
          <a:prstGeom prst="rect">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b="1">
                <a:solidFill>
                  <a:schemeClr val="tx1"/>
                </a:solidFill>
                <a:latin typeface="Arial" panose="020B0604020202020204" pitchFamily="34" charset="0"/>
                <a:ea typeface="PMingLiU" pitchFamily="18" charset="-120"/>
              </a:defRPr>
            </a:lvl1pPr>
            <a:lvl2pPr marL="742950" indent="-285750" eaLnBrk="0" hangingPunct="0">
              <a:defRPr sz="1400" b="1">
                <a:solidFill>
                  <a:schemeClr val="tx1"/>
                </a:solidFill>
                <a:latin typeface="Arial" panose="020B0604020202020204" pitchFamily="34" charset="0"/>
                <a:ea typeface="PMingLiU" pitchFamily="18" charset="-120"/>
              </a:defRPr>
            </a:lvl2pPr>
            <a:lvl3pPr marL="1143000" indent="-228600" eaLnBrk="0" hangingPunct="0">
              <a:defRPr sz="1400" b="1">
                <a:solidFill>
                  <a:schemeClr val="tx1"/>
                </a:solidFill>
                <a:latin typeface="Arial" panose="020B0604020202020204" pitchFamily="34" charset="0"/>
                <a:ea typeface="PMingLiU" pitchFamily="18" charset="-120"/>
              </a:defRPr>
            </a:lvl3pPr>
            <a:lvl4pPr marL="1600200" indent="-228600" eaLnBrk="0" hangingPunct="0">
              <a:defRPr sz="1400" b="1">
                <a:solidFill>
                  <a:schemeClr val="tx1"/>
                </a:solidFill>
                <a:latin typeface="Arial" panose="020B0604020202020204" pitchFamily="34" charset="0"/>
                <a:ea typeface="PMingLiU" pitchFamily="18" charset="-120"/>
              </a:defRPr>
            </a:lvl4pPr>
            <a:lvl5pPr marL="2057400" indent="-228600" eaLnBrk="0" hangingPunct="0">
              <a:defRPr sz="1400" b="1">
                <a:solidFill>
                  <a:schemeClr val="tx1"/>
                </a:solidFill>
                <a:latin typeface="Arial" panose="020B0604020202020204" pitchFamily="34" charset="0"/>
                <a:ea typeface="PMingLiU" pitchFamily="18" charset="-12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9pPr>
          </a:lstStyle>
          <a:p>
            <a:pPr algn="ctr" eaLnBrk="1" hangingPunct="1"/>
            <a:r>
              <a:rPr lang="en-US" sz="1800" dirty="0">
                <a:solidFill>
                  <a:srgbClr val="0000FF"/>
                </a:solidFill>
              </a:rPr>
              <a:t>Algorithms</a:t>
            </a:r>
            <a:endParaRPr lang="en-US" sz="1800" dirty="0">
              <a:solidFill>
                <a:srgbClr val="0000FF"/>
              </a:solidFill>
            </a:endParaRPr>
          </a:p>
        </p:txBody>
      </p:sp>
      <p:sp>
        <p:nvSpPr>
          <p:cNvPr id="9223" name="Text Box 6"/>
          <p:cNvSpPr txBox="1">
            <a:spLocks noChangeArrowheads="1"/>
          </p:cNvSpPr>
          <p:nvPr/>
        </p:nvSpPr>
        <p:spPr bwMode="auto">
          <a:xfrm>
            <a:off x="685800" y="1981200"/>
            <a:ext cx="6172200" cy="376238"/>
          </a:xfrm>
          <a:prstGeom prst="rect">
            <a:avLst/>
          </a:prstGeom>
          <a:solidFill>
            <a:srgbClr val="0000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b="1">
                <a:solidFill>
                  <a:schemeClr val="tx1"/>
                </a:solidFill>
                <a:latin typeface="Arial" panose="020B0604020202020204" pitchFamily="34" charset="0"/>
                <a:ea typeface="PMingLiU" pitchFamily="18" charset="-120"/>
              </a:defRPr>
            </a:lvl1pPr>
            <a:lvl2pPr marL="742950" indent="-285750" eaLnBrk="0" hangingPunct="0">
              <a:defRPr sz="1400" b="1">
                <a:solidFill>
                  <a:schemeClr val="tx1"/>
                </a:solidFill>
                <a:latin typeface="Arial" panose="020B0604020202020204" pitchFamily="34" charset="0"/>
                <a:ea typeface="PMingLiU" pitchFamily="18" charset="-120"/>
              </a:defRPr>
            </a:lvl2pPr>
            <a:lvl3pPr marL="1143000" indent="-228600" eaLnBrk="0" hangingPunct="0">
              <a:defRPr sz="1400" b="1">
                <a:solidFill>
                  <a:schemeClr val="tx1"/>
                </a:solidFill>
                <a:latin typeface="Arial" panose="020B0604020202020204" pitchFamily="34" charset="0"/>
                <a:ea typeface="PMingLiU" pitchFamily="18" charset="-120"/>
              </a:defRPr>
            </a:lvl3pPr>
            <a:lvl4pPr marL="1600200" indent="-228600" eaLnBrk="0" hangingPunct="0">
              <a:defRPr sz="1400" b="1">
                <a:solidFill>
                  <a:schemeClr val="tx1"/>
                </a:solidFill>
                <a:latin typeface="Arial" panose="020B0604020202020204" pitchFamily="34" charset="0"/>
                <a:ea typeface="PMingLiU" pitchFamily="18" charset="-120"/>
              </a:defRPr>
            </a:lvl4pPr>
            <a:lvl5pPr marL="2057400" indent="-228600" eaLnBrk="0" hangingPunct="0">
              <a:defRPr sz="1400" b="1">
                <a:solidFill>
                  <a:schemeClr val="tx1"/>
                </a:solidFill>
                <a:latin typeface="Arial" panose="020B0604020202020204" pitchFamily="34" charset="0"/>
                <a:ea typeface="PMingLiU" pitchFamily="18" charset="-12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9pPr>
          </a:lstStyle>
          <a:p>
            <a:pPr algn="ctr" eaLnBrk="1" hangingPunct="1"/>
            <a:r>
              <a:rPr lang="en-US" sz="1800" dirty="0">
                <a:solidFill>
                  <a:schemeClr val="bg1"/>
                </a:solidFill>
              </a:rPr>
              <a:t>Programming Languages</a:t>
            </a:r>
            <a:endParaRPr lang="en-US" sz="1800" dirty="0">
              <a:solidFill>
                <a:schemeClr val="bg1"/>
              </a:solidFill>
            </a:endParaRPr>
          </a:p>
        </p:txBody>
      </p:sp>
      <p:sp>
        <p:nvSpPr>
          <p:cNvPr id="9224" name="Text Box 7"/>
          <p:cNvSpPr txBox="1">
            <a:spLocks noChangeArrowheads="1"/>
          </p:cNvSpPr>
          <p:nvPr/>
        </p:nvSpPr>
        <p:spPr bwMode="auto">
          <a:xfrm>
            <a:off x="685800" y="2362200"/>
            <a:ext cx="6172200" cy="376238"/>
          </a:xfrm>
          <a:prstGeom prst="rect">
            <a:avLst/>
          </a:prstGeom>
          <a:solidFill>
            <a:srgbClr val="0000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b="1">
                <a:solidFill>
                  <a:schemeClr val="tx1"/>
                </a:solidFill>
                <a:latin typeface="Arial" panose="020B0604020202020204" pitchFamily="34" charset="0"/>
                <a:ea typeface="PMingLiU" pitchFamily="18" charset="-120"/>
              </a:defRPr>
            </a:lvl1pPr>
            <a:lvl2pPr marL="742950" indent="-285750" eaLnBrk="0" hangingPunct="0">
              <a:defRPr sz="1400" b="1">
                <a:solidFill>
                  <a:schemeClr val="tx1"/>
                </a:solidFill>
                <a:latin typeface="Arial" panose="020B0604020202020204" pitchFamily="34" charset="0"/>
                <a:ea typeface="PMingLiU" pitchFamily="18" charset="-120"/>
              </a:defRPr>
            </a:lvl2pPr>
            <a:lvl3pPr marL="1143000" indent="-228600" eaLnBrk="0" hangingPunct="0">
              <a:defRPr sz="1400" b="1">
                <a:solidFill>
                  <a:schemeClr val="tx1"/>
                </a:solidFill>
                <a:latin typeface="Arial" panose="020B0604020202020204" pitchFamily="34" charset="0"/>
                <a:ea typeface="PMingLiU" pitchFamily="18" charset="-120"/>
              </a:defRPr>
            </a:lvl3pPr>
            <a:lvl4pPr marL="1600200" indent="-228600" eaLnBrk="0" hangingPunct="0">
              <a:defRPr sz="1400" b="1">
                <a:solidFill>
                  <a:schemeClr val="tx1"/>
                </a:solidFill>
                <a:latin typeface="Arial" panose="020B0604020202020204" pitchFamily="34" charset="0"/>
                <a:ea typeface="PMingLiU" pitchFamily="18" charset="-120"/>
              </a:defRPr>
            </a:lvl4pPr>
            <a:lvl5pPr marL="2057400" indent="-228600" eaLnBrk="0" hangingPunct="0">
              <a:defRPr sz="1400" b="1">
                <a:solidFill>
                  <a:schemeClr val="tx1"/>
                </a:solidFill>
                <a:latin typeface="Arial" panose="020B0604020202020204" pitchFamily="34" charset="0"/>
                <a:ea typeface="PMingLiU" pitchFamily="18" charset="-12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9pPr>
          </a:lstStyle>
          <a:p>
            <a:pPr algn="ctr" eaLnBrk="1" hangingPunct="1"/>
            <a:r>
              <a:rPr lang="en-US" sz="1800" dirty="0">
                <a:solidFill>
                  <a:schemeClr val="bg1"/>
                </a:solidFill>
              </a:rPr>
              <a:t>Compilers</a:t>
            </a:r>
            <a:endParaRPr lang="en-US" sz="1800" dirty="0">
              <a:solidFill>
                <a:schemeClr val="bg1"/>
              </a:solidFill>
            </a:endParaRPr>
          </a:p>
        </p:txBody>
      </p:sp>
      <p:sp>
        <p:nvSpPr>
          <p:cNvPr id="136204" name="Text Box 12"/>
          <p:cNvSpPr txBox="1">
            <a:spLocks noChangeArrowheads="1"/>
          </p:cNvSpPr>
          <p:nvPr/>
        </p:nvSpPr>
        <p:spPr bwMode="auto">
          <a:xfrm>
            <a:off x="685800" y="2743200"/>
            <a:ext cx="6172200" cy="376238"/>
          </a:xfrm>
          <a:prstGeom prst="rect">
            <a:avLst/>
          </a:prstGeom>
          <a:solidFill>
            <a:srgbClr val="0000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b="1">
                <a:solidFill>
                  <a:schemeClr val="tx1"/>
                </a:solidFill>
                <a:latin typeface="Arial" panose="020B0604020202020204" pitchFamily="34" charset="0"/>
                <a:ea typeface="PMingLiU" pitchFamily="18" charset="-120"/>
              </a:defRPr>
            </a:lvl1pPr>
            <a:lvl2pPr marL="742950" indent="-285750" eaLnBrk="0" hangingPunct="0">
              <a:defRPr sz="1400" b="1">
                <a:solidFill>
                  <a:schemeClr val="tx1"/>
                </a:solidFill>
                <a:latin typeface="Arial" panose="020B0604020202020204" pitchFamily="34" charset="0"/>
                <a:ea typeface="PMingLiU" pitchFamily="18" charset="-120"/>
              </a:defRPr>
            </a:lvl2pPr>
            <a:lvl3pPr marL="1143000" indent="-228600" eaLnBrk="0" hangingPunct="0">
              <a:defRPr sz="1400" b="1">
                <a:solidFill>
                  <a:schemeClr val="tx1"/>
                </a:solidFill>
                <a:latin typeface="Arial" panose="020B0604020202020204" pitchFamily="34" charset="0"/>
                <a:ea typeface="PMingLiU" pitchFamily="18" charset="-120"/>
              </a:defRPr>
            </a:lvl3pPr>
            <a:lvl4pPr marL="1600200" indent="-228600" eaLnBrk="0" hangingPunct="0">
              <a:defRPr sz="1400" b="1">
                <a:solidFill>
                  <a:schemeClr val="tx1"/>
                </a:solidFill>
                <a:latin typeface="Arial" panose="020B0604020202020204" pitchFamily="34" charset="0"/>
                <a:ea typeface="PMingLiU" pitchFamily="18" charset="-120"/>
              </a:defRPr>
            </a:lvl4pPr>
            <a:lvl5pPr marL="2057400" indent="-228600" eaLnBrk="0" hangingPunct="0">
              <a:defRPr sz="1400" b="1">
                <a:solidFill>
                  <a:schemeClr val="tx1"/>
                </a:solidFill>
                <a:latin typeface="Arial" panose="020B0604020202020204" pitchFamily="34" charset="0"/>
                <a:ea typeface="PMingLiU" pitchFamily="18" charset="-12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9pPr>
          </a:lstStyle>
          <a:p>
            <a:pPr algn="ctr" eaLnBrk="1" hangingPunct="1"/>
            <a:r>
              <a:rPr lang="en-US" sz="1800" dirty="0">
                <a:solidFill>
                  <a:schemeClr val="bg1"/>
                </a:solidFill>
              </a:rPr>
              <a:t>ISA</a:t>
            </a:r>
            <a:endParaRPr lang="en-US" sz="1800" dirty="0">
              <a:solidFill>
                <a:schemeClr val="bg1"/>
              </a:solidFill>
            </a:endParaRPr>
          </a:p>
        </p:txBody>
      </p:sp>
      <p:sp>
        <p:nvSpPr>
          <p:cNvPr id="9226" name="Rectangle 15"/>
          <p:cNvSpPr>
            <a:spLocks noChangeArrowheads="1"/>
          </p:cNvSpPr>
          <p:nvPr/>
        </p:nvSpPr>
        <p:spPr bwMode="auto">
          <a:xfrm>
            <a:off x="1219200" y="3810000"/>
            <a:ext cx="5105400" cy="914400"/>
          </a:xfrm>
          <a:prstGeom prst="rect">
            <a:avLst/>
          </a:prstGeom>
          <a:solidFill>
            <a:srgbClr val="FF0000"/>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27" name="Text Box 16"/>
          <p:cNvSpPr txBox="1">
            <a:spLocks noChangeArrowheads="1"/>
          </p:cNvSpPr>
          <p:nvPr/>
        </p:nvSpPr>
        <p:spPr bwMode="auto">
          <a:xfrm>
            <a:off x="2701925" y="4041775"/>
            <a:ext cx="213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400" b="1">
                <a:solidFill>
                  <a:schemeClr val="tx1"/>
                </a:solidFill>
                <a:latin typeface="Arial" panose="020B0604020202020204" pitchFamily="34" charset="0"/>
                <a:ea typeface="PMingLiU" pitchFamily="18" charset="-120"/>
              </a:defRPr>
            </a:lvl1pPr>
            <a:lvl2pPr marL="742950" indent="-285750" eaLnBrk="0" hangingPunct="0">
              <a:defRPr sz="1400" b="1">
                <a:solidFill>
                  <a:schemeClr val="tx1"/>
                </a:solidFill>
                <a:latin typeface="Arial" panose="020B0604020202020204" pitchFamily="34" charset="0"/>
                <a:ea typeface="PMingLiU" pitchFamily="18" charset="-120"/>
              </a:defRPr>
            </a:lvl2pPr>
            <a:lvl3pPr marL="1143000" indent="-228600" eaLnBrk="0" hangingPunct="0">
              <a:defRPr sz="1400" b="1">
                <a:solidFill>
                  <a:schemeClr val="tx1"/>
                </a:solidFill>
                <a:latin typeface="Arial" panose="020B0604020202020204" pitchFamily="34" charset="0"/>
                <a:ea typeface="PMingLiU" pitchFamily="18" charset="-120"/>
              </a:defRPr>
            </a:lvl3pPr>
            <a:lvl4pPr marL="1600200" indent="-228600" eaLnBrk="0" hangingPunct="0">
              <a:defRPr sz="1400" b="1">
                <a:solidFill>
                  <a:schemeClr val="tx1"/>
                </a:solidFill>
                <a:latin typeface="Arial" panose="020B0604020202020204" pitchFamily="34" charset="0"/>
                <a:ea typeface="PMingLiU" pitchFamily="18" charset="-120"/>
              </a:defRPr>
            </a:lvl4pPr>
            <a:lvl5pPr marL="2057400" indent="-228600" eaLnBrk="0" hangingPunct="0">
              <a:defRPr sz="1400" b="1">
                <a:solidFill>
                  <a:schemeClr val="tx1"/>
                </a:solidFill>
                <a:latin typeface="Arial" panose="020B0604020202020204" pitchFamily="34" charset="0"/>
                <a:ea typeface="PMingLiU" pitchFamily="18" charset="-12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9pPr>
          </a:lstStyle>
          <a:p>
            <a:pPr eaLnBrk="1" hangingPunct="1"/>
            <a:r>
              <a:rPr lang="en-US" sz="1800">
                <a:solidFill>
                  <a:schemeClr val="bg1"/>
                </a:solidFill>
                <a:sym typeface="Symbol" panose="05050102010706020507" pitchFamily="18" charset="2"/>
              </a:rPr>
              <a:t>Micro</a:t>
            </a:r>
            <a:r>
              <a:rPr lang="en-US" sz="1800">
                <a:solidFill>
                  <a:schemeClr val="bg1"/>
                </a:solidFill>
              </a:rPr>
              <a:t>Architecture</a:t>
            </a:r>
            <a:endParaRPr lang="en-US" sz="1800">
              <a:solidFill>
                <a:schemeClr val="bg1"/>
              </a:solidFill>
            </a:endParaRPr>
          </a:p>
        </p:txBody>
      </p:sp>
      <p:sp>
        <p:nvSpPr>
          <p:cNvPr id="9228" name="Text Box 18"/>
          <p:cNvSpPr txBox="1">
            <a:spLocks noChangeArrowheads="1"/>
          </p:cNvSpPr>
          <p:nvPr/>
        </p:nvSpPr>
        <p:spPr bwMode="auto">
          <a:xfrm>
            <a:off x="2568575" y="3200400"/>
            <a:ext cx="24066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400" b="1">
                <a:solidFill>
                  <a:schemeClr val="tx1"/>
                </a:solidFill>
                <a:latin typeface="Arial" panose="020B0604020202020204" pitchFamily="34" charset="0"/>
                <a:ea typeface="PMingLiU" pitchFamily="18" charset="-120"/>
              </a:defRPr>
            </a:lvl1pPr>
            <a:lvl2pPr marL="742950" indent="-285750" eaLnBrk="0" hangingPunct="0">
              <a:defRPr sz="1400" b="1">
                <a:solidFill>
                  <a:schemeClr val="tx1"/>
                </a:solidFill>
                <a:latin typeface="Arial" panose="020B0604020202020204" pitchFamily="34" charset="0"/>
                <a:ea typeface="PMingLiU" pitchFamily="18" charset="-120"/>
              </a:defRPr>
            </a:lvl2pPr>
            <a:lvl3pPr marL="1143000" indent="-228600" eaLnBrk="0" hangingPunct="0">
              <a:defRPr sz="1400" b="1">
                <a:solidFill>
                  <a:schemeClr val="tx1"/>
                </a:solidFill>
                <a:latin typeface="Arial" panose="020B0604020202020204" pitchFamily="34" charset="0"/>
                <a:ea typeface="PMingLiU" pitchFamily="18" charset="-120"/>
              </a:defRPr>
            </a:lvl3pPr>
            <a:lvl4pPr marL="1600200" indent="-228600" eaLnBrk="0" hangingPunct="0">
              <a:defRPr sz="1400" b="1">
                <a:solidFill>
                  <a:schemeClr val="tx1"/>
                </a:solidFill>
                <a:latin typeface="Arial" panose="020B0604020202020204" pitchFamily="34" charset="0"/>
                <a:ea typeface="PMingLiU" pitchFamily="18" charset="-120"/>
              </a:defRPr>
            </a:lvl4pPr>
            <a:lvl5pPr marL="2057400" indent="-228600" eaLnBrk="0" hangingPunct="0">
              <a:defRPr sz="1400" b="1">
                <a:solidFill>
                  <a:schemeClr val="tx1"/>
                </a:solidFill>
                <a:latin typeface="Arial" panose="020B0604020202020204" pitchFamily="34" charset="0"/>
                <a:ea typeface="PMingLiU" pitchFamily="18" charset="-12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9pPr>
          </a:lstStyle>
          <a:p>
            <a:pPr eaLnBrk="1" hangingPunct="1"/>
            <a:r>
              <a:rPr lang="en-US" sz="1800"/>
              <a:t>System Architecture</a:t>
            </a:r>
            <a:endParaRPr lang="en-US" sz="1800"/>
          </a:p>
          <a:p>
            <a:pPr eaLnBrk="1" hangingPunct="1"/>
            <a:r>
              <a:rPr lang="en-US" sz="1800"/>
              <a:t>Implementation</a:t>
            </a:r>
            <a:endParaRPr lang="en-US" sz="1800"/>
          </a:p>
        </p:txBody>
      </p:sp>
      <p:sp>
        <p:nvSpPr>
          <p:cNvPr id="9229" name="Rectangle 19"/>
          <p:cNvSpPr>
            <a:spLocks noChangeArrowheads="1"/>
          </p:cNvSpPr>
          <p:nvPr/>
        </p:nvSpPr>
        <p:spPr bwMode="auto">
          <a:xfrm>
            <a:off x="685800" y="4724400"/>
            <a:ext cx="6172200" cy="533400"/>
          </a:xfrm>
          <a:prstGeom prst="rect">
            <a:avLst/>
          </a:prstGeom>
          <a:solidFill>
            <a:srgbClr val="008080"/>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30" name="Text Box 20"/>
          <p:cNvSpPr txBox="1">
            <a:spLocks noChangeArrowheads="1"/>
          </p:cNvSpPr>
          <p:nvPr/>
        </p:nvSpPr>
        <p:spPr bwMode="auto">
          <a:xfrm>
            <a:off x="2682875" y="4826000"/>
            <a:ext cx="2178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400" b="1">
                <a:solidFill>
                  <a:schemeClr val="tx1"/>
                </a:solidFill>
                <a:latin typeface="Arial" panose="020B0604020202020204" pitchFamily="34" charset="0"/>
                <a:ea typeface="PMingLiU" pitchFamily="18" charset="-120"/>
              </a:defRPr>
            </a:lvl1pPr>
            <a:lvl2pPr marL="742950" indent="-285750" eaLnBrk="0" hangingPunct="0">
              <a:defRPr sz="1400" b="1">
                <a:solidFill>
                  <a:schemeClr val="tx1"/>
                </a:solidFill>
                <a:latin typeface="Arial" panose="020B0604020202020204" pitchFamily="34" charset="0"/>
                <a:ea typeface="PMingLiU" pitchFamily="18" charset="-120"/>
              </a:defRPr>
            </a:lvl2pPr>
            <a:lvl3pPr marL="1143000" indent="-228600" eaLnBrk="0" hangingPunct="0">
              <a:defRPr sz="1400" b="1">
                <a:solidFill>
                  <a:schemeClr val="tx1"/>
                </a:solidFill>
                <a:latin typeface="Arial" panose="020B0604020202020204" pitchFamily="34" charset="0"/>
                <a:ea typeface="PMingLiU" pitchFamily="18" charset="-120"/>
              </a:defRPr>
            </a:lvl3pPr>
            <a:lvl4pPr marL="1600200" indent="-228600" eaLnBrk="0" hangingPunct="0">
              <a:defRPr sz="1400" b="1">
                <a:solidFill>
                  <a:schemeClr val="tx1"/>
                </a:solidFill>
                <a:latin typeface="Arial" panose="020B0604020202020204" pitchFamily="34" charset="0"/>
                <a:ea typeface="PMingLiU" pitchFamily="18" charset="-120"/>
              </a:defRPr>
            </a:lvl4pPr>
            <a:lvl5pPr marL="2057400" indent="-228600" eaLnBrk="0" hangingPunct="0">
              <a:defRPr sz="1400" b="1">
                <a:solidFill>
                  <a:schemeClr val="tx1"/>
                </a:solidFill>
                <a:latin typeface="Arial" panose="020B0604020202020204" pitchFamily="34" charset="0"/>
                <a:ea typeface="PMingLiU" pitchFamily="18" charset="-12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9pPr>
          </a:lstStyle>
          <a:p>
            <a:pPr eaLnBrk="1" hangingPunct="1"/>
            <a:r>
              <a:rPr lang="en-US" sz="1800">
                <a:solidFill>
                  <a:schemeClr val="bg1"/>
                </a:solidFill>
              </a:rPr>
              <a:t>Logic and Circuits</a:t>
            </a:r>
            <a:endParaRPr lang="en-US" sz="1800">
              <a:solidFill>
                <a:schemeClr val="bg1"/>
              </a:solidFill>
            </a:endParaRPr>
          </a:p>
        </p:txBody>
      </p:sp>
      <p:sp>
        <p:nvSpPr>
          <p:cNvPr id="9231" name="Rectangle 21"/>
          <p:cNvSpPr>
            <a:spLocks noChangeArrowheads="1"/>
          </p:cNvSpPr>
          <p:nvPr/>
        </p:nvSpPr>
        <p:spPr bwMode="auto">
          <a:xfrm>
            <a:off x="685800" y="5257800"/>
            <a:ext cx="6172200" cy="457200"/>
          </a:xfrm>
          <a:prstGeom prst="rect">
            <a:avLst/>
          </a:prstGeom>
          <a:solidFill>
            <a:srgbClr val="FF9900"/>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32" name="Text Box 22"/>
          <p:cNvSpPr txBox="1">
            <a:spLocks noChangeArrowheads="1"/>
          </p:cNvSpPr>
          <p:nvPr/>
        </p:nvSpPr>
        <p:spPr bwMode="auto">
          <a:xfrm>
            <a:off x="3057525" y="5334000"/>
            <a:ext cx="1428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400" b="1">
                <a:solidFill>
                  <a:schemeClr val="tx1"/>
                </a:solidFill>
                <a:latin typeface="Arial" panose="020B0604020202020204" pitchFamily="34" charset="0"/>
                <a:ea typeface="PMingLiU" pitchFamily="18" charset="-120"/>
              </a:defRPr>
            </a:lvl1pPr>
            <a:lvl2pPr marL="742950" indent="-285750" eaLnBrk="0" hangingPunct="0">
              <a:defRPr sz="1400" b="1">
                <a:solidFill>
                  <a:schemeClr val="tx1"/>
                </a:solidFill>
                <a:latin typeface="Arial" panose="020B0604020202020204" pitchFamily="34" charset="0"/>
                <a:ea typeface="PMingLiU" pitchFamily="18" charset="-120"/>
              </a:defRPr>
            </a:lvl2pPr>
            <a:lvl3pPr marL="1143000" indent="-228600" eaLnBrk="0" hangingPunct="0">
              <a:defRPr sz="1400" b="1">
                <a:solidFill>
                  <a:schemeClr val="tx1"/>
                </a:solidFill>
                <a:latin typeface="Arial" panose="020B0604020202020204" pitchFamily="34" charset="0"/>
                <a:ea typeface="PMingLiU" pitchFamily="18" charset="-120"/>
              </a:defRPr>
            </a:lvl3pPr>
            <a:lvl4pPr marL="1600200" indent="-228600" eaLnBrk="0" hangingPunct="0">
              <a:defRPr sz="1400" b="1">
                <a:solidFill>
                  <a:schemeClr val="tx1"/>
                </a:solidFill>
                <a:latin typeface="Arial" panose="020B0604020202020204" pitchFamily="34" charset="0"/>
                <a:ea typeface="PMingLiU" pitchFamily="18" charset="-120"/>
              </a:defRPr>
            </a:lvl4pPr>
            <a:lvl5pPr marL="2057400" indent="-228600" eaLnBrk="0" hangingPunct="0">
              <a:defRPr sz="1400" b="1">
                <a:solidFill>
                  <a:schemeClr val="tx1"/>
                </a:solidFill>
                <a:latin typeface="Arial" panose="020B0604020202020204" pitchFamily="34" charset="0"/>
                <a:ea typeface="PMingLiU" pitchFamily="18" charset="-12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9pPr>
          </a:lstStyle>
          <a:p>
            <a:pPr eaLnBrk="1" hangingPunct="1"/>
            <a:r>
              <a:rPr lang="en-US" sz="1800"/>
              <a:t>Transistors</a:t>
            </a:r>
            <a:endParaRPr lang="en-US" sz="1800"/>
          </a:p>
        </p:txBody>
      </p:sp>
      <p:sp>
        <p:nvSpPr>
          <p:cNvPr id="9233" name="Rectangle 23"/>
          <p:cNvSpPr>
            <a:spLocks noChangeArrowheads="1"/>
          </p:cNvSpPr>
          <p:nvPr/>
        </p:nvSpPr>
        <p:spPr bwMode="auto">
          <a:xfrm>
            <a:off x="685800" y="5715000"/>
            <a:ext cx="6172200" cy="457200"/>
          </a:xfrm>
          <a:prstGeom prst="rect">
            <a:avLst/>
          </a:prstGeom>
          <a:solidFill>
            <a:srgbClr val="000000"/>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34" name="Rectangle 24"/>
          <p:cNvSpPr>
            <a:spLocks noChangeArrowheads="1"/>
          </p:cNvSpPr>
          <p:nvPr/>
        </p:nvSpPr>
        <p:spPr bwMode="auto">
          <a:xfrm>
            <a:off x="2892425" y="5791200"/>
            <a:ext cx="1758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solidFill>
                  <a:schemeClr val="bg1"/>
                </a:solidFill>
              </a:rPr>
              <a:t>Manufacturing</a:t>
            </a:r>
            <a:endParaRPr lang="en-US" sz="1800">
              <a:solidFill>
                <a:schemeClr val="bg1"/>
              </a:solidFill>
            </a:endParaRPr>
          </a:p>
        </p:txBody>
      </p:sp>
      <p:grpSp>
        <p:nvGrpSpPr>
          <p:cNvPr id="136219" name="Group 27"/>
          <p:cNvGrpSpPr/>
          <p:nvPr/>
        </p:nvGrpSpPr>
        <p:grpSpPr bwMode="auto">
          <a:xfrm>
            <a:off x="760412" y="1981200"/>
            <a:ext cx="8201025" cy="3352800"/>
            <a:chOff x="336" y="1681"/>
            <a:chExt cx="5166" cy="2112"/>
          </a:xfrm>
        </p:grpSpPr>
        <p:sp>
          <p:nvSpPr>
            <p:cNvPr id="9242" name="Rectangle 25"/>
            <p:cNvSpPr>
              <a:spLocks noChangeArrowheads="1"/>
            </p:cNvSpPr>
            <p:nvPr/>
          </p:nvSpPr>
          <p:spPr bwMode="auto">
            <a:xfrm>
              <a:off x="336" y="1681"/>
              <a:ext cx="4128" cy="2112"/>
            </a:xfrm>
            <a:prstGeom prst="rect">
              <a:avLst/>
            </a:prstGeom>
            <a:solidFill>
              <a:srgbClr val="CC99FF">
                <a:alpha val="38039"/>
              </a:srgb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43" name="Text Box 26"/>
            <p:cNvSpPr txBox="1">
              <a:spLocks noChangeArrowheads="1"/>
            </p:cNvSpPr>
            <p:nvPr/>
          </p:nvSpPr>
          <p:spPr bwMode="auto">
            <a:xfrm>
              <a:off x="4560" y="2208"/>
              <a:ext cx="942"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400" b="1">
                  <a:solidFill>
                    <a:schemeClr val="tx1"/>
                  </a:solidFill>
                  <a:latin typeface="Arial" panose="020B0604020202020204" pitchFamily="34" charset="0"/>
                  <a:ea typeface="PMingLiU" pitchFamily="18" charset="-120"/>
                </a:defRPr>
              </a:lvl1pPr>
              <a:lvl2pPr marL="742950" indent="-285750" eaLnBrk="0" hangingPunct="0">
                <a:defRPr sz="1400" b="1">
                  <a:solidFill>
                    <a:schemeClr val="tx1"/>
                  </a:solidFill>
                  <a:latin typeface="Arial" panose="020B0604020202020204" pitchFamily="34" charset="0"/>
                  <a:ea typeface="PMingLiU" pitchFamily="18" charset="-120"/>
                </a:defRPr>
              </a:lvl2pPr>
              <a:lvl3pPr marL="1143000" indent="-228600" eaLnBrk="0" hangingPunct="0">
                <a:defRPr sz="1400" b="1">
                  <a:solidFill>
                    <a:schemeClr val="tx1"/>
                  </a:solidFill>
                  <a:latin typeface="Arial" panose="020B0604020202020204" pitchFamily="34" charset="0"/>
                  <a:ea typeface="PMingLiU" pitchFamily="18" charset="-120"/>
                </a:defRPr>
              </a:lvl3pPr>
              <a:lvl4pPr marL="1600200" indent="-228600" eaLnBrk="0" hangingPunct="0">
                <a:defRPr sz="1400" b="1">
                  <a:solidFill>
                    <a:schemeClr val="tx1"/>
                  </a:solidFill>
                  <a:latin typeface="Arial" panose="020B0604020202020204" pitchFamily="34" charset="0"/>
                  <a:ea typeface="PMingLiU" pitchFamily="18" charset="-120"/>
                </a:defRPr>
              </a:lvl4pPr>
              <a:lvl5pPr marL="2057400" indent="-228600" eaLnBrk="0" hangingPunct="0">
                <a:defRPr sz="1400" b="1">
                  <a:solidFill>
                    <a:schemeClr val="tx1"/>
                  </a:solidFill>
                  <a:latin typeface="Arial" panose="020B0604020202020204" pitchFamily="34" charset="0"/>
                  <a:ea typeface="PMingLiU" pitchFamily="18" charset="-12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9pPr>
            </a:lstStyle>
            <a:p>
              <a:pPr eaLnBrk="1" hangingPunct="1"/>
              <a:r>
                <a:rPr lang="en-US" sz="2000"/>
                <a:t>Architects’</a:t>
              </a:r>
              <a:endParaRPr lang="en-US" sz="2000"/>
            </a:p>
            <a:p>
              <a:pPr eaLnBrk="1" hangingPunct="1"/>
              <a:r>
                <a:rPr lang="en-US" sz="2000"/>
                <a:t>Territory</a:t>
              </a:r>
              <a:endParaRPr lang="en-US" sz="2000"/>
            </a:p>
          </p:txBody>
        </p:sp>
      </p:grpSp>
      <p:grpSp>
        <p:nvGrpSpPr>
          <p:cNvPr id="136224" name="Group 32"/>
          <p:cNvGrpSpPr/>
          <p:nvPr/>
        </p:nvGrpSpPr>
        <p:grpSpPr bwMode="auto">
          <a:xfrm>
            <a:off x="7265988" y="1295400"/>
            <a:ext cx="1497012" cy="1168400"/>
            <a:chOff x="4577" y="1056"/>
            <a:chExt cx="943" cy="736"/>
          </a:xfrm>
        </p:grpSpPr>
        <p:sp>
          <p:nvSpPr>
            <p:cNvPr id="9240" name="AutoShape 30"/>
            <p:cNvSpPr>
              <a:spLocks noChangeArrowheads="1"/>
            </p:cNvSpPr>
            <p:nvPr/>
          </p:nvSpPr>
          <p:spPr bwMode="auto">
            <a:xfrm>
              <a:off x="4971" y="1360"/>
              <a:ext cx="288" cy="432"/>
            </a:xfrm>
            <a:prstGeom prst="downArrow">
              <a:avLst>
                <a:gd name="adj1" fmla="val 50000"/>
                <a:gd name="adj2" fmla="val 37500"/>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IN"/>
            </a:p>
          </p:txBody>
        </p:sp>
        <p:sp>
          <p:nvSpPr>
            <p:cNvPr id="9241" name="Text Box 31"/>
            <p:cNvSpPr txBox="1">
              <a:spLocks noChangeArrowheads="1"/>
            </p:cNvSpPr>
            <p:nvPr/>
          </p:nvSpPr>
          <p:spPr bwMode="auto">
            <a:xfrm>
              <a:off x="4577" y="1056"/>
              <a:ext cx="94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400" b="1">
                  <a:solidFill>
                    <a:schemeClr val="tx1"/>
                  </a:solidFill>
                  <a:latin typeface="Arial" panose="020B0604020202020204" pitchFamily="34" charset="0"/>
                  <a:ea typeface="PMingLiU" pitchFamily="18" charset="-120"/>
                </a:defRPr>
              </a:lvl1pPr>
              <a:lvl2pPr marL="742950" indent="-285750" eaLnBrk="0" hangingPunct="0">
                <a:defRPr sz="1400" b="1">
                  <a:solidFill>
                    <a:schemeClr val="tx1"/>
                  </a:solidFill>
                  <a:latin typeface="Arial" panose="020B0604020202020204" pitchFamily="34" charset="0"/>
                  <a:ea typeface="PMingLiU" pitchFamily="18" charset="-120"/>
                </a:defRPr>
              </a:lvl2pPr>
              <a:lvl3pPr marL="1143000" indent="-228600" eaLnBrk="0" hangingPunct="0">
                <a:defRPr sz="1400" b="1">
                  <a:solidFill>
                    <a:schemeClr val="tx1"/>
                  </a:solidFill>
                  <a:latin typeface="Arial" panose="020B0604020202020204" pitchFamily="34" charset="0"/>
                  <a:ea typeface="PMingLiU" pitchFamily="18" charset="-120"/>
                </a:defRPr>
              </a:lvl3pPr>
              <a:lvl4pPr marL="1600200" indent="-228600" eaLnBrk="0" hangingPunct="0">
                <a:defRPr sz="1400" b="1">
                  <a:solidFill>
                    <a:schemeClr val="tx1"/>
                  </a:solidFill>
                  <a:latin typeface="Arial" panose="020B0604020202020204" pitchFamily="34" charset="0"/>
                  <a:ea typeface="PMingLiU" pitchFamily="18" charset="-120"/>
                </a:defRPr>
              </a:lvl4pPr>
              <a:lvl5pPr marL="2057400" indent="-228600" eaLnBrk="0" hangingPunct="0">
                <a:defRPr sz="1400" b="1">
                  <a:solidFill>
                    <a:schemeClr val="tx1"/>
                  </a:solidFill>
                  <a:latin typeface="Arial" panose="020B0604020202020204" pitchFamily="34" charset="0"/>
                  <a:ea typeface="PMingLiU" pitchFamily="18" charset="-12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9pPr>
            </a:lstStyle>
            <a:p>
              <a:pPr algn="l"/>
              <a:r>
                <a:rPr lang="en-US" sz="2000" b="0"/>
                <a:t>Apps Trend</a:t>
              </a:r>
              <a:endParaRPr lang="en-US" sz="2000" b="0"/>
            </a:p>
          </p:txBody>
        </p:sp>
      </p:grpSp>
      <p:grpSp>
        <p:nvGrpSpPr>
          <p:cNvPr id="136228" name="Group 36"/>
          <p:cNvGrpSpPr/>
          <p:nvPr/>
        </p:nvGrpSpPr>
        <p:grpSpPr bwMode="auto">
          <a:xfrm>
            <a:off x="7265988" y="4860925"/>
            <a:ext cx="1498600" cy="1463675"/>
            <a:chOff x="4577" y="2976"/>
            <a:chExt cx="944" cy="922"/>
          </a:xfrm>
        </p:grpSpPr>
        <p:sp>
          <p:nvSpPr>
            <p:cNvPr id="9238" name="AutoShape 34"/>
            <p:cNvSpPr>
              <a:spLocks noChangeArrowheads="1"/>
            </p:cNvSpPr>
            <p:nvPr/>
          </p:nvSpPr>
          <p:spPr bwMode="auto">
            <a:xfrm flipV="1">
              <a:off x="4971" y="2976"/>
              <a:ext cx="288" cy="432"/>
            </a:xfrm>
            <a:prstGeom prst="downArrow">
              <a:avLst>
                <a:gd name="adj1" fmla="val 50000"/>
                <a:gd name="adj2" fmla="val 37500"/>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IN"/>
            </a:p>
          </p:txBody>
        </p:sp>
        <p:sp>
          <p:nvSpPr>
            <p:cNvPr id="9239" name="Text Box 35"/>
            <p:cNvSpPr txBox="1">
              <a:spLocks noChangeArrowheads="1"/>
            </p:cNvSpPr>
            <p:nvPr/>
          </p:nvSpPr>
          <p:spPr bwMode="auto">
            <a:xfrm>
              <a:off x="4577" y="3456"/>
              <a:ext cx="944"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400" b="1">
                  <a:solidFill>
                    <a:schemeClr val="tx1"/>
                  </a:solidFill>
                  <a:latin typeface="Arial" panose="020B0604020202020204" pitchFamily="34" charset="0"/>
                  <a:ea typeface="PMingLiU" pitchFamily="18" charset="-120"/>
                </a:defRPr>
              </a:lvl1pPr>
              <a:lvl2pPr marL="742950" indent="-285750" eaLnBrk="0" hangingPunct="0">
                <a:defRPr sz="1400" b="1">
                  <a:solidFill>
                    <a:schemeClr val="tx1"/>
                  </a:solidFill>
                  <a:latin typeface="Arial" panose="020B0604020202020204" pitchFamily="34" charset="0"/>
                  <a:ea typeface="PMingLiU" pitchFamily="18" charset="-120"/>
                </a:defRPr>
              </a:lvl2pPr>
              <a:lvl3pPr marL="1143000" indent="-228600" eaLnBrk="0" hangingPunct="0">
                <a:defRPr sz="1400" b="1">
                  <a:solidFill>
                    <a:schemeClr val="tx1"/>
                  </a:solidFill>
                  <a:latin typeface="Arial" panose="020B0604020202020204" pitchFamily="34" charset="0"/>
                  <a:ea typeface="PMingLiU" pitchFamily="18" charset="-120"/>
                </a:defRPr>
              </a:lvl3pPr>
              <a:lvl4pPr marL="1600200" indent="-228600" eaLnBrk="0" hangingPunct="0">
                <a:defRPr sz="1400" b="1">
                  <a:solidFill>
                    <a:schemeClr val="tx1"/>
                  </a:solidFill>
                  <a:latin typeface="Arial" panose="020B0604020202020204" pitchFamily="34" charset="0"/>
                  <a:ea typeface="PMingLiU" pitchFamily="18" charset="-120"/>
                </a:defRPr>
              </a:lvl4pPr>
              <a:lvl5pPr marL="2057400" indent="-228600" eaLnBrk="0" hangingPunct="0">
                <a:defRPr sz="1400" b="1">
                  <a:solidFill>
                    <a:schemeClr val="tx1"/>
                  </a:solidFill>
                  <a:latin typeface="Arial" panose="020B0604020202020204" pitchFamily="34" charset="0"/>
                  <a:ea typeface="PMingLiU" pitchFamily="18" charset="-12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ea typeface="PMingLiU" pitchFamily="18" charset="-120"/>
                </a:defRPr>
              </a:lvl9pPr>
            </a:lstStyle>
            <a:p>
              <a:r>
                <a:rPr lang="en-US" sz="2000" b="0"/>
                <a:t>Technology</a:t>
              </a:r>
              <a:endParaRPr lang="en-US" sz="2000" b="0"/>
            </a:p>
            <a:p>
              <a:r>
                <a:rPr lang="en-US" sz="2000" b="0"/>
                <a:t>Trend</a:t>
              </a:r>
              <a:endParaRPr lang="en-US" sz="2000" b="0"/>
            </a:p>
          </p:txBody>
        </p:sp>
      </p:grpSp>
      <p:pic>
        <p:nvPicPr>
          <p:cNvPr id="28" name="Picture 2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62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136219"/>
                                        </p:tgtEl>
                                        <p:attrNameLst>
                                          <p:attrName>style.visibility</p:attrName>
                                        </p:attrNameLst>
                                      </p:cBhvr>
                                      <p:to>
                                        <p:strVal val="visible"/>
                                      </p:to>
                                    </p:set>
                                    <p:anim calcmode="lin" valueType="num">
                                      <p:cBhvr additive="base">
                                        <p:cTn id="11" dur="500" fill="hold"/>
                                        <p:tgtEl>
                                          <p:spTgt spid="136219"/>
                                        </p:tgtEl>
                                        <p:attrNameLst>
                                          <p:attrName>ppt_x</p:attrName>
                                        </p:attrNameLst>
                                      </p:cBhvr>
                                      <p:tavLst>
                                        <p:tav tm="0">
                                          <p:val>
                                            <p:strVal val="0-#ppt_w/2"/>
                                          </p:val>
                                        </p:tav>
                                        <p:tav tm="100000">
                                          <p:val>
                                            <p:strVal val="#ppt_x"/>
                                          </p:val>
                                        </p:tav>
                                      </p:tavLst>
                                    </p:anim>
                                    <p:anim calcmode="lin" valueType="num">
                                      <p:cBhvr additive="base">
                                        <p:cTn id="12" dur="500" fill="hold"/>
                                        <p:tgtEl>
                                          <p:spTgt spid="13621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36228"/>
                                        </p:tgtEl>
                                        <p:attrNameLst>
                                          <p:attrName>style.visibility</p:attrName>
                                        </p:attrNameLst>
                                      </p:cBhvr>
                                      <p:to>
                                        <p:strVal val="visible"/>
                                      </p:to>
                                    </p:set>
                                    <p:animEffect transition="in" filter="wipe(down)">
                                      <p:cBhvr>
                                        <p:cTn id="17" dur="500"/>
                                        <p:tgtEl>
                                          <p:spTgt spid="136228"/>
                                        </p:tgtEl>
                                      </p:cBhvr>
                                    </p:animEffect>
                                  </p:childTnLst>
                                </p:cTn>
                              </p:par>
                              <p:par>
                                <p:cTn id="18" presetID="22" presetClass="entr" presetSubtype="1" fill="hold" nodeType="withEffect">
                                  <p:stCondLst>
                                    <p:cond delay="0"/>
                                  </p:stCondLst>
                                  <p:childTnLst>
                                    <p:set>
                                      <p:cBhvr>
                                        <p:cTn id="19" dur="1" fill="hold">
                                          <p:stCondLst>
                                            <p:cond delay="0"/>
                                          </p:stCondLst>
                                        </p:cTn>
                                        <p:tgtEl>
                                          <p:spTgt spid="136224"/>
                                        </p:tgtEl>
                                        <p:attrNameLst>
                                          <p:attrName>style.visibility</p:attrName>
                                        </p:attrNameLst>
                                      </p:cBhvr>
                                      <p:to>
                                        <p:strVal val="visible"/>
                                      </p:to>
                                    </p:set>
                                    <p:animEffect transition="in" filter="wipe(up)">
                                      <p:cBhvr>
                                        <p:cTn id="20" dur="500"/>
                                        <p:tgtEl>
                                          <p:spTgt spid="136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20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
        <p:nvSpPr>
          <p:cNvPr id="4" name="TextBox 3"/>
          <p:cNvSpPr txBox="1"/>
          <p:nvPr/>
        </p:nvSpPr>
        <p:spPr>
          <a:xfrm>
            <a:off x="860612" y="620688"/>
            <a:ext cx="7826188" cy="864096"/>
          </a:xfrm>
          <a:prstGeom prst="rect">
            <a:avLst/>
          </a:prstGeom>
          <a:noFill/>
        </p:spPr>
        <p:txBody>
          <a:bodyPr wrap="square" rtlCol="0">
            <a:spAutoFit/>
          </a:bodyPr>
          <a:lstStyle/>
          <a:p>
            <a:endParaRPr lang="en-IN" dirty="0"/>
          </a:p>
        </p:txBody>
      </p:sp>
      <mc:AlternateContent xmlns:mc="http://schemas.openxmlformats.org/markup-compatibility/2006">
        <mc:Choice xmlns:a14="http://schemas.microsoft.com/office/drawing/2010/main" Requires="a14">
          <p:sp>
            <p:nvSpPr>
              <p:cNvPr id="5" name="TextBox 4"/>
              <p:cNvSpPr txBox="1"/>
              <p:nvPr/>
            </p:nvSpPr>
            <p:spPr>
              <a:xfrm>
                <a:off x="860612" y="620688"/>
                <a:ext cx="8103876" cy="5908284"/>
              </a:xfrm>
              <a:prstGeom prst="rect">
                <a:avLst/>
              </a:prstGeom>
              <a:noFill/>
            </p:spPr>
            <p:txBody>
              <a:bodyPr wrap="square" rtlCol="0">
                <a:spAutoFit/>
              </a:bodyPr>
              <a:lstStyle/>
              <a:p>
                <a:r>
                  <a:rPr lang="en-IN" sz="2400" b="1" dirty="0" smtClean="0"/>
                  <a:t>Cost of an Integrated Circuit</a:t>
                </a:r>
                <a:endParaRPr lang="en-IN" sz="2400" b="1" dirty="0" smtClean="0"/>
              </a:p>
              <a:p>
                <a:endParaRPr lang="en-IN" sz="2400" b="1" dirty="0">
                  <a:latin typeface="Times New Roman" panose="02020603050405020304" pitchFamily="18" charset="0"/>
                  <a:cs typeface="Times New Roman" panose="02020603050405020304" pitchFamily="18" charset="0"/>
                </a:endParaRPr>
              </a:p>
              <a:p>
                <a:r>
                  <a:rPr lang="en-IN" sz="2400" dirty="0"/>
                  <a:t>Although the costs of integrated circuits have dropped exponentially, </a:t>
                </a:r>
                <a:r>
                  <a:rPr lang="en-IN" sz="2400" dirty="0" smtClean="0"/>
                  <a:t>the basic </a:t>
                </a:r>
                <a:r>
                  <a:rPr lang="en-IN" sz="2400" dirty="0"/>
                  <a:t>process of silicon manufacture is unchanged: A </a:t>
                </a:r>
                <a:r>
                  <a:rPr lang="en-IN" sz="2400" i="1" dirty="0"/>
                  <a:t>wafer </a:t>
                </a:r>
                <a:r>
                  <a:rPr lang="en-IN" sz="2400" dirty="0"/>
                  <a:t>is still tested </a:t>
                </a:r>
                <a:r>
                  <a:rPr lang="en-IN" sz="2400" dirty="0" smtClean="0"/>
                  <a:t>and chopped </a:t>
                </a:r>
                <a:r>
                  <a:rPr lang="en-IN" sz="2400" dirty="0"/>
                  <a:t>into </a:t>
                </a:r>
                <a:r>
                  <a:rPr lang="en-IN" sz="2400" i="1" dirty="0"/>
                  <a:t>dies </a:t>
                </a:r>
                <a:r>
                  <a:rPr lang="en-IN" sz="2400" dirty="0"/>
                  <a:t>that are </a:t>
                </a:r>
                <a:r>
                  <a:rPr lang="en-IN" sz="2400" dirty="0" smtClean="0"/>
                  <a:t>packaged. The cost </a:t>
                </a:r>
                <a:r>
                  <a:rPr lang="en-IN" sz="2400" dirty="0"/>
                  <a:t>of a packaged integrated circuit </a:t>
                </a:r>
                <a:r>
                  <a:rPr lang="en-IN" sz="2400" dirty="0" smtClean="0"/>
                  <a:t>is</a:t>
                </a:r>
                <a:endParaRPr lang="en-IN" sz="2400" dirty="0" smtClean="0"/>
              </a:p>
              <a:p>
                <a:r>
                  <a:rPr lang="en-IN" sz="2400" dirty="0"/>
                  <a:t>Cost of integrated </a:t>
                </a:r>
                <a:r>
                  <a:rPr lang="en-IN" sz="2400" dirty="0" smtClean="0"/>
                  <a:t>Circuit   =</a:t>
                </a:r>
                <a:endParaRPr lang="en-IN" sz="2400" dirty="0" smtClean="0"/>
              </a:p>
              <a:p>
                <a:r>
                  <a:rPr lang="en-IN" sz="2400" dirty="0" smtClean="0"/>
                  <a:t>    </a:t>
                </a:r>
                <a14:m>
                  <m:oMath xmlns:m="http://schemas.openxmlformats.org/officeDocument/2006/math">
                    <m:f>
                      <m:fPr>
                        <m:ctrlPr>
                          <a:rPr lang="en-IN" sz="2400" i="1" smtClean="0">
                            <a:latin typeface="Cambria Math" panose="02040503050406030204" pitchFamily="18" charset="0"/>
                          </a:rPr>
                        </m:ctrlPr>
                      </m:fPr>
                      <m:num>
                        <m:r>
                          <m:rPr>
                            <m:nor/>
                          </m:rPr>
                          <a:rPr lang="en-IN" sz="2400">
                            <a:latin typeface="Cambria Math" panose="02040503050406030204" pitchFamily="18" charset="0"/>
                          </a:rPr>
                          <m:t>Cost</m:t>
                        </m:r>
                        <m:r>
                          <m:rPr>
                            <m:nor/>
                          </m:rPr>
                          <a:rPr lang="en-IN" sz="2400">
                            <a:latin typeface="Cambria Math" panose="02040503050406030204" pitchFamily="18" charset="0"/>
                          </a:rPr>
                          <m:t> </m:t>
                        </m:r>
                        <m:r>
                          <m:rPr>
                            <m:nor/>
                          </m:rPr>
                          <a:rPr lang="en-IN" sz="2400">
                            <a:latin typeface="Cambria Math" panose="02040503050406030204" pitchFamily="18" charset="0"/>
                          </a:rPr>
                          <m:t>of</m:t>
                        </m:r>
                        <m:r>
                          <m:rPr>
                            <m:nor/>
                          </m:rPr>
                          <a:rPr lang="en-IN" sz="2400">
                            <a:latin typeface="Cambria Math" panose="02040503050406030204" pitchFamily="18" charset="0"/>
                          </a:rPr>
                          <m:t> </m:t>
                        </m:r>
                        <m:r>
                          <m:rPr>
                            <m:nor/>
                          </m:rPr>
                          <a:rPr lang="en-IN" sz="2400">
                            <a:latin typeface="Cambria Math" panose="02040503050406030204" pitchFamily="18" charset="0"/>
                          </a:rPr>
                          <m:t>die</m:t>
                        </m:r>
                        <m:r>
                          <m:rPr>
                            <m:nor/>
                          </m:rPr>
                          <a:rPr lang="en-IN" sz="2400">
                            <a:latin typeface="Cambria Math" panose="02040503050406030204" pitchFamily="18" charset="0"/>
                          </a:rPr>
                          <m:t> + </m:t>
                        </m:r>
                        <m:r>
                          <m:rPr>
                            <m:nor/>
                          </m:rPr>
                          <a:rPr lang="en-IN" sz="2400">
                            <a:latin typeface="Cambria Math" panose="02040503050406030204" pitchFamily="18" charset="0"/>
                          </a:rPr>
                          <m:t>Cost</m:t>
                        </m:r>
                        <m:r>
                          <m:rPr>
                            <m:nor/>
                          </m:rPr>
                          <a:rPr lang="en-IN" sz="2400">
                            <a:latin typeface="Cambria Math" panose="02040503050406030204" pitchFamily="18" charset="0"/>
                          </a:rPr>
                          <m:t> </m:t>
                        </m:r>
                        <m:r>
                          <m:rPr>
                            <m:nor/>
                          </m:rPr>
                          <a:rPr lang="en-IN" sz="2400">
                            <a:latin typeface="Cambria Math" panose="02040503050406030204" pitchFamily="18" charset="0"/>
                          </a:rPr>
                          <m:t>of</m:t>
                        </m:r>
                        <m:r>
                          <m:rPr>
                            <m:nor/>
                          </m:rPr>
                          <a:rPr lang="en-IN" sz="2400">
                            <a:latin typeface="Cambria Math" panose="02040503050406030204" pitchFamily="18" charset="0"/>
                          </a:rPr>
                          <m:t> </m:t>
                        </m:r>
                        <m:r>
                          <m:rPr>
                            <m:nor/>
                          </m:rPr>
                          <a:rPr lang="en-IN" sz="2400">
                            <a:latin typeface="Cambria Math" panose="02040503050406030204" pitchFamily="18" charset="0"/>
                          </a:rPr>
                          <m:t>testing</m:t>
                        </m:r>
                        <m:r>
                          <m:rPr>
                            <m:nor/>
                          </m:rPr>
                          <a:rPr lang="en-IN" sz="2400">
                            <a:latin typeface="Cambria Math" panose="02040503050406030204" pitchFamily="18" charset="0"/>
                          </a:rPr>
                          <m:t> </m:t>
                        </m:r>
                        <m:r>
                          <m:rPr>
                            <m:nor/>
                          </m:rPr>
                          <a:rPr lang="en-IN" sz="2400">
                            <a:latin typeface="Cambria Math" panose="02040503050406030204" pitchFamily="18" charset="0"/>
                          </a:rPr>
                          <m:t>die</m:t>
                        </m:r>
                        <m:r>
                          <m:rPr>
                            <m:nor/>
                          </m:rPr>
                          <a:rPr lang="en-IN" sz="2400">
                            <a:latin typeface="Cambria Math" panose="02040503050406030204" pitchFamily="18" charset="0"/>
                          </a:rPr>
                          <m:t> + </m:t>
                        </m:r>
                        <m:r>
                          <m:rPr>
                            <m:nor/>
                          </m:rPr>
                          <a:rPr lang="en-IN" sz="2400">
                            <a:latin typeface="Cambria Math" panose="02040503050406030204" pitchFamily="18" charset="0"/>
                          </a:rPr>
                          <m:t>Cost</m:t>
                        </m:r>
                        <m:r>
                          <m:rPr>
                            <m:nor/>
                          </m:rPr>
                          <a:rPr lang="en-IN" sz="2400">
                            <a:latin typeface="Cambria Math" panose="02040503050406030204" pitchFamily="18" charset="0"/>
                          </a:rPr>
                          <m:t> </m:t>
                        </m:r>
                        <m:r>
                          <m:rPr>
                            <m:nor/>
                          </m:rPr>
                          <a:rPr lang="en-IN" sz="2400">
                            <a:latin typeface="Cambria Math" panose="02040503050406030204" pitchFamily="18" charset="0"/>
                          </a:rPr>
                          <m:t>of</m:t>
                        </m:r>
                        <m:r>
                          <m:rPr>
                            <m:nor/>
                          </m:rPr>
                          <a:rPr lang="en-IN" sz="2400">
                            <a:latin typeface="Cambria Math" panose="02040503050406030204" pitchFamily="18" charset="0"/>
                          </a:rPr>
                          <m:t> </m:t>
                        </m:r>
                        <m:r>
                          <m:rPr>
                            <m:nor/>
                          </m:rPr>
                          <a:rPr lang="en-IN" sz="2400">
                            <a:latin typeface="Cambria Math" panose="02040503050406030204" pitchFamily="18" charset="0"/>
                          </a:rPr>
                          <m:t>packaging</m:t>
                        </m:r>
                        <m:r>
                          <m:rPr>
                            <m:nor/>
                          </m:rPr>
                          <a:rPr lang="en-IN" sz="2400">
                            <a:latin typeface="Cambria Math" panose="02040503050406030204" pitchFamily="18" charset="0"/>
                          </a:rPr>
                          <m:t> </m:t>
                        </m:r>
                        <m:r>
                          <m:rPr>
                            <m:nor/>
                          </m:rPr>
                          <a:rPr lang="en-IN" sz="2400">
                            <a:latin typeface="Cambria Math" panose="02040503050406030204" pitchFamily="18" charset="0"/>
                          </a:rPr>
                          <m:t>and</m:t>
                        </m:r>
                        <m:r>
                          <m:rPr>
                            <m:nor/>
                          </m:rPr>
                          <a:rPr lang="en-IN" sz="2400">
                            <a:latin typeface="Cambria Math" panose="02040503050406030204" pitchFamily="18" charset="0"/>
                          </a:rPr>
                          <m:t> </m:t>
                        </m:r>
                        <m:r>
                          <m:rPr>
                            <m:nor/>
                          </m:rPr>
                          <a:rPr lang="en-IN" sz="2400">
                            <a:latin typeface="Cambria Math" panose="02040503050406030204" pitchFamily="18" charset="0"/>
                          </a:rPr>
                          <m:t>final</m:t>
                        </m:r>
                        <m:r>
                          <m:rPr>
                            <m:nor/>
                          </m:rPr>
                          <a:rPr lang="en-IN" sz="2400">
                            <a:latin typeface="Cambria Math" panose="02040503050406030204" pitchFamily="18" charset="0"/>
                          </a:rPr>
                          <m:t> </m:t>
                        </m:r>
                        <m:r>
                          <m:rPr>
                            <m:nor/>
                          </m:rPr>
                          <a:rPr lang="en-IN" sz="2400">
                            <a:latin typeface="Cambria Math" panose="02040503050406030204" pitchFamily="18" charset="0"/>
                          </a:rPr>
                          <m:t>test</m:t>
                        </m:r>
                      </m:num>
                      <m:den>
                        <m:r>
                          <m:rPr>
                            <m:nor/>
                          </m:rPr>
                          <a:rPr lang="en-IN" sz="2400">
                            <a:latin typeface="Cambria Math" panose="02040503050406030204" pitchFamily="18" charset="0"/>
                          </a:rPr>
                          <m:t>Final</m:t>
                        </m:r>
                        <m:r>
                          <m:rPr>
                            <m:nor/>
                          </m:rPr>
                          <a:rPr lang="en-IN" sz="2400">
                            <a:latin typeface="Cambria Math" panose="02040503050406030204" pitchFamily="18" charset="0"/>
                          </a:rPr>
                          <m:t> </m:t>
                        </m:r>
                        <m:r>
                          <m:rPr>
                            <m:nor/>
                          </m:rPr>
                          <a:rPr lang="en-IN" sz="2400">
                            <a:latin typeface="Cambria Math" panose="02040503050406030204" pitchFamily="18" charset="0"/>
                          </a:rPr>
                          <m:t>test</m:t>
                        </m:r>
                        <m:r>
                          <m:rPr>
                            <m:nor/>
                          </m:rPr>
                          <a:rPr lang="en-IN" sz="2400">
                            <a:latin typeface="Cambria Math" panose="02040503050406030204" pitchFamily="18" charset="0"/>
                          </a:rPr>
                          <m:t> </m:t>
                        </m:r>
                        <m:r>
                          <m:rPr>
                            <m:nor/>
                          </m:rPr>
                          <a:rPr lang="en-IN" sz="2400">
                            <a:latin typeface="Cambria Math" panose="02040503050406030204" pitchFamily="18" charset="0"/>
                          </a:rPr>
                          <m:t>yield</m:t>
                        </m:r>
                      </m:den>
                    </m:f>
                  </m:oMath>
                </a14:m>
                <a:endParaRPr lang="en-IN" sz="2400" dirty="0" smtClean="0">
                  <a:latin typeface="Times New Roman" panose="02020603050405020304" pitchFamily="18" charset="0"/>
                  <a:cs typeface="Times New Roman" panose="02020603050405020304" pitchFamily="18" charset="0"/>
                </a:endParaRPr>
              </a:p>
              <a:p>
                <a:endParaRPr lang="en-IN" sz="2400" dirty="0" smtClean="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There are various reason that has to be considered while calculating the cost of the integrated chip. </a:t>
                </a:r>
                <a:r>
                  <a:rPr lang="en-IN" sz="2400" dirty="0"/>
                  <a:t>to predict the number of good chips per wafer requires </a:t>
                </a:r>
                <a:r>
                  <a:rPr lang="en-IN" sz="2400" dirty="0" smtClean="0"/>
                  <a:t>first learning </a:t>
                </a:r>
                <a:r>
                  <a:rPr lang="en-IN" sz="2400" dirty="0"/>
                  <a:t>how many dies fit on a wafer and then learning how to predict the percentage</a:t>
                </a:r>
                <a:endParaRPr lang="en-IN" sz="2400" dirty="0"/>
              </a:p>
              <a:p>
                <a:r>
                  <a:rPr lang="en-IN" sz="2400" dirty="0"/>
                  <a:t>of those that will work.</a:t>
                </a:r>
                <a:endParaRPr lang="en-IN" sz="2400" dirty="0">
                  <a:latin typeface="Times New Roman" panose="02020603050405020304" pitchFamily="18" charset="0"/>
                  <a:cs typeface="Times New Roman" panose="02020603050405020304" pitchFamily="18" charset="0"/>
                </a:endParaRPr>
              </a:p>
            </p:txBody>
          </p:sp>
        </mc:Choice>
        <mc:Fallback>
          <p:sp>
            <p:nvSpPr>
              <p:cNvPr id="5" name="TextBox 4"/>
              <p:cNvSpPr txBox="1">
                <a:spLocks noRot="1" noChangeAspect="1" noMove="1" noResize="1" noEditPoints="1" noAdjustHandles="1" noChangeArrowheads="1" noChangeShapeType="1" noTextEdit="1"/>
              </p:cNvSpPr>
              <p:nvPr/>
            </p:nvSpPr>
            <p:spPr>
              <a:xfrm>
                <a:off x="860612" y="620688"/>
                <a:ext cx="8103876" cy="5908284"/>
              </a:xfrm>
              <a:prstGeom prst="rect">
                <a:avLst/>
              </a:prstGeom>
              <a:blipFill rotWithShape="1">
                <a:blip r:embed="rId2"/>
                <a:stretch>
                  <a:fillRect l="-2" t="-5" r="-4958" b="9"/>
                </a:stretch>
              </a:blipFill>
            </p:spPr>
            <p:txBody>
              <a:bodyPr/>
              <a:lstStyle/>
              <a:p>
                <a:r>
                  <a:rPr lang="en-US" altLang="en-US">
                    <a:noFill/>
                  </a:rPr>
                  <a:t> </a:t>
                </a:r>
              </a:p>
            </p:txBody>
          </p:sp>
        </mc:Fallback>
      </mc:AlternateContent>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mc:AlternateContent xmlns:mc="http://schemas.openxmlformats.org/markup-compatibility/2006">
        <mc:Choice xmlns:a14="http://schemas.microsoft.com/office/drawing/2010/main" Requires="a14">
          <p:sp>
            <p:nvSpPr>
              <p:cNvPr id="4" name="TextBox 3"/>
              <p:cNvSpPr txBox="1"/>
              <p:nvPr/>
            </p:nvSpPr>
            <p:spPr>
              <a:xfrm>
                <a:off x="860612" y="548680"/>
                <a:ext cx="8175884" cy="3578095"/>
              </a:xfrm>
              <a:prstGeom prst="rect">
                <a:avLst/>
              </a:prstGeom>
              <a:noFill/>
            </p:spPr>
            <p:txBody>
              <a:bodyPr wrap="square" rtlCol="0">
                <a:spAutoFit/>
              </a:bodyPr>
              <a:lstStyle/>
              <a:p>
                <a:r>
                  <a:rPr lang="en-IN" sz="2400" dirty="0" smtClean="0">
                    <a:latin typeface="Times New Roman" panose="02020603050405020304" pitchFamily="18" charset="0"/>
                    <a:cs typeface="Times New Roman" panose="02020603050405020304" pitchFamily="18" charset="0"/>
                  </a:rPr>
                  <a:t>Cost of die = </a:t>
                </a:r>
                <a14:m>
                  <m:oMath xmlns:m="http://schemas.openxmlformats.org/officeDocument/2006/math">
                    <m:f>
                      <m:fPr>
                        <m:ctrlPr>
                          <a:rPr lang="en-IN" sz="2400" i="1" smtClean="0">
                            <a:latin typeface="Cambria Math" panose="02040503050406030204" pitchFamily="18" charset="0"/>
                          </a:rPr>
                        </m:ctrlPr>
                      </m:fPr>
                      <m:num>
                        <m:r>
                          <m:rPr>
                            <m:nor/>
                          </m:rPr>
                          <a:rPr lang="en-IN" sz="2400" dirty="0">
                            <a:latin typeface="Times New Roman" panose="02020603050405020304" pitchFamily="18" charset="0"/>
                            <a:cs typeface="Times New Roman" panose="02020603050405020304" pitchFamily="18" charset="0"/>
                          </a:rPr>
                          <m:t>Cost</m:t>
                        </m:r>
                        <m:r>
                          <m:rPr>
                            <m:nor/>
                          </m:rPr>
                          <a:rPr lang="en-IN" sz="2400" dirty="0">
                            <a:latin typeface="Times New Roman" panose="02020603050405020304" pitchFamily="18" charset="0"/>
                            <a:cs typeface="Times New Roman" panose="02020603050405020304" pitchFamily="18" charset="0"/>
                          </a:rPr>
                          <m:t> </m:t>
                        </m:r>
                        <m:r>
                          <m:rPr>
                            <m:nor/>
                          </m:rPr>
                          <a:rPr lang="en-IN" sz="2400" dirty="0">
                            <a:latin typeface="Times New Roman" panose="02020603050405020304" pitchFamily="18" charset="0"/>
                            <a:cs typeface="Times New Roman" panose="02020603050405020304" pitchFamily="18" charset="0"/>
                          </a:rPr>
                          <m:t>of</m:t>
                        </m:r>
                        <m:r>
                          <m:rPr>
                            <m:nor/>
                          </m:rPr>
                          <a:rPr lang="en-IN" sz="2400" dirty="0">
                            <a:latin typeface="Times New Roman" panose="02020603050405020304" pitchFamily="18" charset="0"/>
                            <a:cs typeface="Times New Roman" panose="02020603050405020304" pitchFamily="18" charset="0"/>
                          </a:rPr>
                          <m:t> </m:t>
                        </m:r>
                        <m:r>
                          <m:rPr>
                            <m:nor/>
                          </m:rPr>
                          <a:rPr lang="en-IN" sz="2400" dirty="0">
                            <a:latin typeface="Times New Roman" panose="02020603050405020304" pitchFamily="18" charset="0"/>
                            <a:cs typeface="Times New Roman" panose="02020603050405020304" pitchFamily="18" charset="0"/>
                          </a:rPr>
                          <m:t>wafer</m:t>
                        </m:r>
                        <m:r>
                          <m:rPr>
                            <m:nor/>
                          </m:rPr>
                          <a:rPr lang="en-IN" sz="2400" dirty="0">
                            <a:latin typeface="Times New Roman" panose="02020603050405020304" pitchFamily="18" charset="0"/>
                            <a:cs typeface="Times New Roman" panose="02020603050405020304" pitchFamily="18" charset="0"/>
                          </a:rPr>
                          <m:t> </m:t>
                        </m:r>
                      </m:num>
                      <m:den>
                        <m:r>
                          <m:rPr>
                            <m:nor/>
                          </m:rPr>
                          <a:rPr lang="de-DE" sz="2400" dirty="0">
                            <a:latin typeface="Times New Roman" panose="02020603050405020304" pitchFamily="18" charset="0"/>
                            <a:cs typeface="Times New Roman" panose="02020603050405020304" pitchFamily="18" charset="0"/>
                          </a:rPr>
                          <m:t>Dies</m:t>
                        </m:r>
                        <m:r>
                          <m:rPr>
                            <m:nor/>
                          </m:rPr>
                          <a:rPr lang="de-DE" sz="2400" dirty="0">
                            <a:latin typeface="Times New Roman" panose="02020603050405020304" pitchFamily="18" charset="0"/>
                            <a:cs typeface="Times New Roman" panose="02020603050405020304" pitchFamily="18" charset="0"/>
                          </a:rPr>
                          <m:t> </m:t>
                        </m:r>
                        <m:r>
                          <m:rPr>
                            <m:nor/>
                          </m:rPr>
                          <a:rPr lang="de-DE" sz="2400" dirty="0">
                            <a:latin typeface="Times New Roman" panose="02020603050405020304" pitchFamily="18" charset="0"/>
                            <a:cs typeface="Times New Roman" panose="02020603050405020304" pitchFamily="18" charset="0"/>
                          </a:rPr>
                          <m:t>per</m:t>
                        </m:r>
                        <m:r>
                          <m:rPr>
                            <m:nor/>
                          </m:rPr>
                          <a:rPr lang="de-DE" sz="2400" dirty="0">
                            <a:latin typeface="Times New Roman" panose="02020603050405020304" pitchFamily="18" charset="0"/>
                            <a:cs typeface="Times New Roman" panose="02020603050405020304" pitchFamily="18" charset="0"/>
                          </a:rPr>
                          <m:t> </m:t>
                        </m:r>
                        <m:r>
                          <m:rPr>
                            <m:nor/>
                          </m:rPr>
                          <a:rPr lang="de-DE" sz="2400" dirty="0">
                            <a:latin typeface="Times New Roman" panose="02020603050405020304" pitchFamily="18" charset="0"/>
                            <a:cs typeface="Times New Roman" panose="02020603050405020304" pitchFamily="18" charset="0"/>
                          </a:rPr>
                          <m:t>wafer</m:t>
                        </m:r>
                        <m:r>
                          <m:rPr>
                            <m:nor/>
                          </m:rPr>
                          <a:rPr lang="de-DE" sz="2400" dirty="0">
                            <a:latin typeface="Times New Roman" panose="02020603050405020304" pitchFamily="18" charset="0"/>
                            <a:cs typeface="Times New Roman" panose="02020603050405020304" pitchFamily="18" charset="0"/>
                          </a:rPr>
                          <m:t> × </m:t>
                        </m:r>
                        <m:r>
                          <m:rPr>
                            <m:nor/>
                          </m:rPr>
                          <a:rPr lang="de-DE" sz="2400" dirty="0">
                            <a:latin typeface="Times New Roman" panose="02020603050405020304" pitchFamily="18" charset="0"/>
                            <a:cs typeface="Times New Roman" panose="02020603050405020304" pitchFamily="18" charset="0"/>
                          </a:rPr>
                          <m:t>Die</m:t>
                        </m:r>
                        <m:r>
                          <m:rPr>
                            <m:nor/>
                          </m:rPr>
                          <a:rPr lang="de-DE" sz="2400" dirty="0">
                            <a:latin typeface="Times New Roman" panose="02020603050405020304" pitchFamily="18" charset="0"/>
                            <a:cs typeface="Times New Roman" panose="02020603050405020304" pitchFamily="18" charset="0"/>
                          </a:rPr>
                          <m:t> </m:t>
                        </m:r>
                        <m:r>
                          <m:rPr>
                            <m:nor/>
                          </m:rPr>
                          <a:rPr lang="de-DE" sz="2400" dirty="0">
                            <a:latin typeface="Times New Roman" panose="02020603050405020304" pitchFamily="18" charset="0"/>
                            <a:cs typeface="Times New Roman" panose="02020603050405020304" pitchFamily="18" charset="0"/>
                          </a:rPr>
                          <m:t>yield</m:t>
                        </m:r>
                        <m:r>
                          <m:rPr>
                            <m:nor/>
                          </m:rPr>
                          <a:rPr lang="en-IN" sz="2400" dirty="0">
                            <a:latin typeface="Times New Roman" panose="02020603050405020304" pitchFamily="18" charset="0"/>
                            <a:cs typeface="Times New Roman" panose="02020603050405020304" pitchFamily="18" charset="0"/>
                          </a:rPr>
                          <m:t> </m:t>
                        </m:r>
                      </m:den>
                    </m:f>
                  </m:oMath>
                </a14:m>
                <a:endParaRPr lang="en-IN" sz="2400" dirty="0" smtClean="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The number of dies per wafer is approximately the area of the wafer </a:t>
                </a:r>
                <a:r>
                  <a:rPr lang="en-IN" sz="2400" dirty="0" smtClean="0">
                    <a:latin typeface="Times New Roman" panose="02020603050405020304" pitchFamily="18" charset="0"/>
                    <a:cs typeface="Times New Roman" panose="02020603050405020304" pitchFamily="18" charset="0"/>
                  </a:rPr>
                  <a:t>divided by </a:t>
                </a:r>
                <a:r>
                  <a:rPr lang="en-IN" sz="2400" dirty="0">
                    <a:latin typeface="Times New Roman" panose="02020603050405020304" pitchFamily="18" charset="0"/>
                    <a:cs typeface="Times New Roman" panose="02020603050405020304" pitchFamily="18" charset="0"/>
                  </a:rPr>
                  <a:t>the area of the die. It can be more accurately estimated </a:t>
                </a:r>
                <a:r>
                  <a:rPr lang="en-IN" sz="2400" dirty="0" smtClean="0">
                    <a:latin typeface="Times New Roman" panose="02020603050405020304" pitchFamily="18" charset="0"/>
                    <a:cs typeface="Times New Roman" panose="02020603050405020304" pitchFamily="18" charset="0"/>
                  </a:rPr>
                  <a:t>by : </a:t>
                </a:r>
                <a:r>
                  <a:rPr lang="de-DE" sz="2400" dirty="0" smtClean="0"/>
                  <a:t>Dies </a:t>
                </a:r>
                <a:r>
                  <a:rPr lang="de-DE" sz="2400" dirty="0"/>
                  <a:t>per </a:t>
                </a:r>
                <a:r>
                  <a:rPr lang="de-DE" sz="2400" dirty="0" smtClean="0"/>
                  <a:t>wafer</a:t>
                </a:r>
                <a:endParaRPr lang="de-DE" sz="2400" dirty="0" smtClean="0"/>
              </a:p>
              <a:p>
                <a:r>
                  <a:rPr lang="de-DE" sz="2400" dirty="0" smtClean="0"/>
                  <a:t> =  </a:t>
                </a:r>
                <a14:m>
                  <m:oMath xmlns:m="http://schemas.openxmlformats.org/officeDocument/2006/math">
                    <m:f>
                      <m:fPr>
                        <m:ctrlPr>
                          <a:rPr lang="en-IN" sz="2400" i="1">
                            <a:latin typeface="Cambria Math" panose="02040503050406030204" pitchFamily="18" charset="0"/>
                          </a:rPr>
                        </m:ctrlPr>
                      </m:fPr>
                      <m:num>
                        <m:r>
                          <m:rPr>
                            <m:nor/>
                          </m:rPr>
                          <a:rPr lang="de-DE" sz="2400" dirty="0">
                            <a:latin typeface="Cambria Math" panose="02040503050406030204" pitchFamily="18" charset="0"/>
                          </a:rPr>
                          <m:t>π</m:t>
                        </m:r>
                        <m:r>
                          <m:rPr>
                            <m:nor/>
                          </m:rPr>
                          <a:rPr lang="de-DE" sz="2400" dirty="0">
                            <a:latin typeface="Cambria Math" panose="02040503050406030204" pitchFamily="18" charset="0"/>
                          </a:rPr>
                          <m:t> (</m:t>
                        </m:r>
                        <m:r>
                          <m:rPr>
                            <m:nor/>
                          </m:rPr>
                          <a:rPr lang="de-DE" sz="2400" dirty="0">
                            <a:latin typeface="Cambria Math" panose="02040503050406030204" pitchFamily="18" charset="0"/>
                          </a:rPr>
                          <m:t>Wafer</m:t>
                        </m:r>
                        <m:r>
                          <m:rPr>
                            <m:nor/>
                          </m:rPr>
                          <a:rPr lang="de-DE" sz="2400" dirty="0">
                            <a:latin typeface="Cambria Math" panose="02040503050406030204" pitchFamily="18" charset="0"/>
                          </a:rPr>
                          <m:t> </m:t>
                        </m:r>
                        <m:r>
                          <m:rPr>
                            <m:nor/>
                          </m:rPr>
                          <a:rPr lang="de-DE" sz="2400" dirty="0">
                            <a:latin typeface="Cambria Math" panose="02040503050406030204" pitchFamily="18" charset="0"/>
                          </a:rPr>
                          <m:t>diameter</m:t>
                        </m:r>
                        <m:r>
                          <m:rPr>
                            <m:nor/>
                          </m:rPr>
                          <a:rPr lang="de-DE" sz="2400" dirty="0">
                            <a:latin typeface="Cambria Math" panose="02040503050406030204" pitchFamily="18" charset="0"/>
                          </a:rPr>
                          <m:t>/</m:t>
                        </m:r>
                        <m:r>
                          <m:rPr>
                            <m:nor/>
                          </m:rPr>
                          <a:rPr lang="de-DE" sz="2400" dirty="0">
                            <a:latin typeface="Cambria Math" panose="02040503050406030204" pitchFamily="18" charset="0"/>
                          </a:rPr>
                          <m:t>2</m:t>
                        </m:r>
                        <m:r>
                          <m:rPr>
                            <m:nor/>
                          </m:rPr>
                          <a:rPr lang="de-DE" sz="2400" dirty="0">
                            <a:latin typeface="Cambria Math" panose="02040503050406030204" pitchFamily="18" charset="0"/>
                          </a:rPr>
                          <m:t>)</m:t>
                        </m:r>
                        <m:r>
                          <m:rPr>
                            <m:nor/>
                          </m:rPr>
                          <a:rPr lang="de-DE" sz="2400" dirty="0">
                            <a:latin typeface="Cambria Math" panose="02040503050406030204" pitchFamily="18" charset="0"/>
                          </a:rPr>
                          <m:t>2</m:t>
                        </m:r>
                      </m:num>
                      <m:den>
                        <m:r>
                          <m:rPr>
                            <m:nor/>
                          </m:rPr>
                          <a:rPr lang="de-DE" sz="2400" dirty="0">
                            <a:latin typeface="Times New Roman" panose="02020603050405020304" pitchFamily="18" charset="0"/>
                            <a:cs typeface="Times New Roman" panose="02020603050405020304" pitchFamily="18" charset="0"/>
                          </a:rPr>
                          <m:t>Die</m:t>
                        </m:r>
                        <m:r>
                          <m:rPr>
                            <m:nor/>
                          </m:rPr>
                          <a:rPr lang="en-IN" sz="2400" b="0" i="0" dirty="0" smtClean="0">
                            <a:latin typeface="Times New Roman" panose="02020603050405020304" pitchFamily="18" charset="0"/>
                            <a:cs typeface="Times New Roman" panose="02020603050405020304" pitchFamily="18" charset="0"/>
                          </a:rPr>
                          <m:t> </m:t>
                        </m:r>
                        <m:r>
                          <m:rPr>
                            <m:nor/>
                          </m:rPr>
                          <a:rPr lang="en-IN" sz="2400" b="0" i="0" dirty="0" smtClean="0">
                            <a:latin typeface="Times New Roman" panose="02020603050405020304" pitchFamily="18" charset="0"/>
                            <a:cs typeface="Times New Roman" panose="02020603050405020304" pitchFamily="18" charset="0"/>
                          </a:rPr>
                          <m:t>area</m:t>
                        </m:r>
                        <m:r>
                          <m:rPr>
                            <m:nor/>
                          </m:rPr>
                          <a:rPr lang="en-IN" sz="2400" dirty="0">
                            <a:latin typeface="Times New Roman" panose="02020603050405020304" pitchFamily="18" charset="0"/>
                            <a:cs typeface="Times New Roman" panose="02020603050405020304" pitchFamily="18" charset="0"/>
                          </a:rPr>
                          <m:t> </m:t>
                        </m:r>
                      </m:den>
                    </m:f>
                  </m:oMath>
                </a14:m>
                <a:r>
                  <a:rPr lang="de-DE" sz="2400" dirty="0" smtClean="0"/>
                  <a:t> - </a:t>
                </a:r>
                <a14:m>
                  <m:oMath xmlns:m="http://schemas.openxmlformats.org/officeDocument/2006/math">
                    <m:f>
                      <m:fPr>
                        <m:ctrlPr>
                          <a:rPr lang="en-IN" sz="2400" i="1" smtClean="0">
                            <a:latin typeface="Cambria Math" panose="02040503050406030204" pitchFamily="18" charset="0"/>
                          </a:rPr>
                        </m:ctrlPr>
                      </m:fPr>
                      <m:num>
                        <m:r>
                          <m:rPr>
                            <m:nor/>
                          </m:rPr>
                          <a:rPr lang="el-GR" sz="2400" dirty="0">
                            <a:latin typeface="Cambria Math" panose="02040503050406030204" pitchFamily="18" charset="0"/>
                          </a:rPr>
                          <m:t> </m:t>
                        </m:r>
                        <m:r>
                          <m:rPr>
                            <m:nor/>
                          </m:rPr>
                          <a:rPr lang="el-GR" sz="2400" dirty="0">
                            <a:latin typeface="Cambria Math" panose="02040503050406030204" pitchFamily="18" charset="0"/>
                          </a:rPr>
                          <m:t>π</m:t>
                        </m:r>
                        <m:r>
                          <m:rPr>
                            <m:nor/>
                          </m:rPr>
                          <a:rPr lang="el-GR" sz="2400" dirty="0">
                            <a:latin typeface="Cambria Math" panose="02040503050406030204" pitchFamily="18" charset="0"/>
                          </a:rPr>
                          <m:t> × </m:t>
                        </m:r>
                        <m:r>
                          <m:rPr>
                            <m:nor/>
                          </m:rPr>
                          <a:rPr lang="en-IN" sz="2400" dirty="0">
                            <a:latin typeface="Cambria Math" panose="02040503050406030204" pitchFamily="18" charset="0"/>
                          </a:rPr>
                          <m:t>Wafer</m:t>
                        </m:r>
                        <m:r>
                          <m:rPr>
                            <m:nor/>
                          </m:rPr>
                          <a:rPr lang="en-IN" sz="2400" dirty="0">
                            <a:latin typeface="Cambria Math" panose="02040503050406030204" pitchFamily="18" charset="0"/>
                          </a:rPr>
                          <m:t> </m:t>
                        </m:r>
                        <m:r>
                          <m:rPr>
                            <m:nor/>
                          </m:rPr>
                          <a:rPr lang="en-IN" sz="2400" dirty="0">
                            <a:latin typeface="Cambria Math" panose="02040503050406030204" pitchFamily="18" charset="0"/>
                          </a:rPr>
                          <m:t>diameter</m:t>
                        </m:r>
                        <m:r>
                          <m:rPr>
                            <m:nor/>
                          </m:rPr>
                          <a:rPr lang="en-IN" sz="2400" dirty="0">
                            <a:latin typeface="Cambria Math" panose="02040503050406030204" pitchFamily="18" charset="0"/>
                          </a:rPr>
                          <m:t> </m:t>
                        </m:r>
                      </m:num>
                      <m:den>
                        <m:rad>
                          <m:radPr>
                            <m:degHide m:val="on"/>
                            <m:ctrlPr>
                              <a:rPr lang="en-IN" sz="2400" i="1" dirty="0" smtClean="0">
                                <a:latin typeface="Cambria Math" panose="02040503050406030204" pitchFamily="18" charset="0"/>
                                <a:cs typeface="Times New Roman" panose="02020603050405020304" pitchFamily="18" charset="0"/>
                              </a:rPr>
                            </m:ctrlPr>
                          </m:radPr>
                          <m:deg/>
                          <m:e>
                            <m:r>
                              <a:rPr lang="en-IN" sz="2400" b="0" i="1" dirty="0" smtClean="0">
                                <a:latin typeface="Cambria Math" panose="02040503050406030204" pitchFamily="18" charset="0"/>
                                <a:cs typeface="Times New Roman" panose="02020603050405020304" pitchFamily="18" charset="0"/>
                              </a:rPr>
                              <m:t>2</m:t>
                            </m:r>
                            <m:r>
                              <a:rPr lang="en-IN" sz="2400" b="0" i="1" dirty="0" smtClean="0">
                                <a:latin typeface="Cambria Math" panose="02040503050406030204" pitchFamily="18" charset="0"/>
                                <a:cs typeface="Times New Roman" panose="02020603050405020304" pitchFamily="18" charset="0"/>
                              </a:rPr>
                              <m:t> </m:t>
                            </m:r>
                            <m:r>
                              <a:rPr lang="en-IN" sz="2400" b="0" i="1" dirty="0" smtClean="0">
                                <a:latin typeface="Cambria Math" panose="02040503050406030204" pitchFamily="18" charset="0"/>
                                <a:cs typeface="Times New Roman" panose="02020603050405020304" pitchFamily="18" charset="0"/>
                              </a:rPr>
                              <m:t>𝑥</m:t>
                            </m:r>
                            <m:r>
                              <a:rPr lang="en-IN" sz="2400" b="0" i="1" dirty="0" smtClean="0">
                                <a:latin typeface="Cambria Math" panose="02040503050406030204" pitchFamily="18" charset="0"/>
                                <a:cs typeface="Times New Roman" panose="02020603050405020304" pitchFamily="18" charset="0"/>
                              </a:rPr>
                              <m:t> </m:t>
                            </m:r>
                            <m:r>
                              <a:rPr lang="en-IN" sz="2400" b="0" i="1" dirty="0" smtClean="0">
                                <a:latin typeface="Cambria Math" panose="02040503050406030204" pitchFamily="18" charset="0"/>
                                <a:cs typeface="Times New Roman" panose="02020603050405020304" pitchFamily="18" charset="0"/>
                              </a:rPr>
                              <m:t>𝐷𝑖𝑒</m:t>
                            </m:r>
                            <m:r>
                              <a:rPr lang="en-IN" sz="2400" b="0" i="1" dirty="0" smtClean="0">
                                <a:latin typeface="Cambria Math" panose="02040503050406030204" pitchFamily="18" charset="0"/>
                                <a:cs typeface="Times New Roman" panose="02020603050405020304" pitchFamily="18" charset="0"/>
                              </a:rPr>
                              <m:t> </m:t>
                            </m:r>
                            <m:r>
                              <a:rPr lang="en-IN" sz="2400" b="0" i="1" dirty="0" smtClean="0">
                                <a:latin typeface="Cambria Math" panose="02040503050406030204" pitchFamily="18" charset="0"/>
                                <a:cs typeface="Times New Roman" panose="02020603050405020304" pitchFamily="18" charset="0"/>
                              </a:rPr>
                              <m:t>𝑎𝑟𝑒𝑎</m:t>
                            </m:r>
                          </m:e>
                        </m:rad>
                      </m:den>
                    </m:f>
                  </m:oMath>
                </a14:m>
                <a:endParaRPr lang="de-DE" sz="2400" dirty="0" smtClean="0"/>
              </a:p>
              <a:p>
                <a:endParaRPr lang="de-DE" sz="2400" dirty="0"/>
              </a:p>
              <a:p>
                <a:endParaRPr lang="en-IN" sz="2400" dirty="0">
                  <a:latin typeface="Times New Roman" panose="02020603050405020304" pitchFamily="18" charset="0"/>
                  <a:cs typeface="Times New Roman" panose="02020603050405020304" pitchFamily="18" charset="0"/>
                </a:endParaRPr>
              </a:p>
            </p:txBody>
          </p:sp>
        </mc:Choice>
        <mc:Fallback>
          <p:sp>
            <p:nvSpPr>
              <p:cNvPr id="4" name="TextBox 3"/>
              <p:cNvSpPr txBox="1">
                <a:spLocks noRot="1" noChangeAspect="1" noMove="1" noResize="1" noEditPoints="1" noAdjustHandles="1" noChangeArrowheads="1" noChangeShapeType="1" noTextEdit="1"/>
              </p:cNvSpPr>
              <p:nvPr/>
            </p:nvSpPr>
            <p:spPr>
              <a:xfrm>
                <a:off x="860612" y="548680"/>
                <a:ext cx="8175884" cy="3578095"/>
              </a:xfrm>
              <a:prstGeom prst="rect">
                <a:avLst/>
              </a:prstGeom>
              <a:blipFill rotWithShape="1">
                <a:blip r:embed="rId2"/>
                <a:stretch>
                  <a:fillRect l="-2" t="-1" r="5" b="15"/>
                </a:stretch>
              </a:blipFill>
            </p:spPr>
            <p:txBody>
              <a:bodyPr/>
              <a:lstStyle/>
              <a:p>
                <a:r>
                  <a:rPr lang="en-US" altLang="en-US">
                    <a:noFill/>
                  </a:rPr>
                  <a:t> </a:t>
                </a:r>
              </a:p>
            </p:txBody>
          </p:sp>
        </mc:Fallback>
      </mc:AlternateContent>
      <p:sp>
        <p:nvSpPr>
          <p:cNvPr id="6" name="Rectangle 5"/>
          <p:cNvSpPr/>
          <p:nvPr/>
        </p:nvSpPr>
        <p:spPr>
          <a:xfrm>
            <a:off x="5292080" y="3866614"/>
            <a:ext cx="2088232" cy="222400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p:cNvSpPr/>
          <p:nvPr/>
        </p:nvSpPr>
        <p:spPr>
          <a:xfrm>
            <a:off x="5292080" y="3861048"/>
            <a:ext cx="2088232" cy="2229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 name="Straight Arrow Connector 7"/>
          <p:cNvCxnSpPr/>
          <p:nvPr/>
        </p:nvCxnSpPr>
        <p:spPr>
          <a:xfrm>
            <a:off x="2555776" y="3573016"/>
            <a:ext cx="2736304" cy="1102439"/>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5436096" y="3429000"/>
            <a:ext cx="144016" cy="432048"/>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mc:AlternateContent xmlns:mc="http://schemas.openxmlformats.org/markup-compatibility/2006">
        <mc:Choice xmlns:a14="http://schemas.microsoft.com/office/drawing/2010/main" Requires="a14">
          <p:sp>
            <p:nvSpPr>
              <p:cNvPr id="4" name="TextBox 3"/>
              <p:cNvSpPr txBox="1"/>
              <p:nvPr/>
            </p:nvSpPr>
            <p:spPr>
              <a:xfrm>
                <a:off x="860612" y="476672"/>
                <a:ext cx="8175884" cy="6093399"/>
              </a:xfrm>
              <a:prstGeom prst="rect">
                <a:avLst/>
              </a:prstGeom>
              <a:noFill/>
            </p:spPr>
            <p:txBody>
              <a:bodyPr wrap="square" rtlCol="0">
                <a:spAutoFit/>
              </a:bodyPr>
              <a:lstStyle/>
              <a:p>
                <a:r>
                  <a:rPr lang="en-IN" sz="2400" dirty="0" smtClean="0"/>
                  <a:t>Find the number of dies per 300 mm (30 cm) wafer for a die that is 1.5 cm on a side </a:t>
                </a:r>
                <a:r>
                  <a:rPr lang="en-IN" sz="2400" dirty="0"/>
                  <a:t>and for a die that is 1.0 cm on a side</a:t>
                </a:r>
                <a:r>
                  <a:rPr lang="en-IN" sz="2400" dirty="0" smtClean="0"/>
                  <a:t>.</a:t>
                </a:r>
                <a:endParaRPr lang="en-IN" sz="2400" dirty="0" smtClean="0"/>
              </a:p>
              <a:p>
                <a:endParaRPr lang="en-IN" sz="2400" dirty="0">
                  <a:latin typeface="Times New Roman" panose="02020603050405020304" pitchFamily="18" charset="0"/>
                  <a:cs typeface="Times New Roman" panose="02020603050405020304" pitchFamily="18" charset="0"/>
                </a:endParaRPr>
              </a:p>
              <a:p>
                <a:r>
                  <a:rPr lang="en-IN" sz="2400" dirty="0"/>
                  <a:t>When die area </a:t>
                </a:r>
                <a:r>
                  <a:rPr lang="en-IN" sz="2400" dirty="0" smtClean="0"/>
                  <a:t>= 1.5 x 1.5 =2.25 cm</a:t>
                </a:r>
                <a:r>
                  <a:rPr lang="en-IN" sz="2400" baseline="30000" dirty="0" smtClean="0"/>
                  <a:t>2</a:t>
                </a:r>
                <a:endParaRPr lang="en-IN" sz="2400" dirty="0"/>
              </a:p>
              <a:p>
                <a:endParaRPr lang="en-IN" sz="2400" dirty="0">
                  <a:latin typeface="Times New Roman" panose="02020603050405020304" pitchFamily="18" charset="0"/>
                  <a:cs typeface="Times New Roman" panose="02020603050405020304" pitchFamily="18" charset="0"/>
                </a:endParaRPr>
              </a:p>
              <a:p>
                <a:r>
                  <a:rPr lang="de-DE" sz="2400" dirty="0"/>
                  <a:t>Dies per </a:t>
                </a:r>
                <a:r>
                  <a:rPr lang="de-DE" sz="2400" dirty="0" smtClean="0"/>
                  <a:t>wafer = </a:t>
                </a:r>
                <a14:m>
                  <m:oMath xmlns:m="http://schemas.openxmlformats.org/officeDocument/2006/math">
                    <m:f>
                      <m:fPr>
                        <m:ctrlPr>
                          <a:rPr lang="de-DE" sz="2400" i="1" smtClean="0">
                            <a:latin typeface="Cambria Math" panose="02040503050406030204" pitchFamily="18" charset="0"/>
                          </a:rPr>
                        </m:ctrlPr>
                      </m:fPr>
                      <m:num>
                        <m:r>
                          <m:rPr>
                            <m:nor/>
                          </m:rPr>
                          <a:rPr lang="de-DE" sz="2400" dirty="0">
                            <a:latin typeface="Cambria Math" panose="02040503050406030204" pitchFamily="18" charset="0"/>
                          </a:rPr>
                          <m:t>π</m:t>
                        </m:r>
                        <m:r>
                          <m:rPr>
                            <m:nor/>
                          </m:rPr>
                          <a:rPr lang="de-DE" sz="2400" dirty="0">
                            <a:latin typeface="Cambria Math" panose="02040503050406030204" pitchFamily="18" charset="0"/>
                          </a:rPr>
                          <m:t> (</m:t>
                        </m:r>
                        <m:r>
                          <m:rPr>
                            <m:nor/>
                          </m:rPr>
                          <a:rPr lang="de-DE" sz="2400" dirty="0">
                            <a:latin typeface="Cambria Math" panose="02040503050406030204" pitchFamily="18" charset="0"/>
                          </a:rPr>
                          <m:t>30</m:t>
                        </m:r>
                        <m:r>
                          <m:rPr>
                            <m:nor/>
                          </m:rPr>
                          <a:rPr lang="de-DE" sz="2400" dirty="0">
                            <a:latin typeface="Cambria Math" panose="02040503050406030204" pitchFamily="18" charset="0"/>
                          </a:rPr>
                          <m:t> ⁄ </m:t>
                        </m:r>
                        <m:r>
                          <m:rPr>
                            <m:nor/>
                          </m:rPr>
                          <a:rPr lang="de-DE" sz="2400" dirty="0">
                            <a:latin typeface="Cambria Math" panose="02040503050406030204" pitchFamily="18" charset="0"/>
                          </a:rPr>
                          <m:t>2</m:t>
                        </m:r>
                        <m:r>
                          <m:rPr>
                            <m:nor/>
                          </m:rPr>
                          <a:rPr lang="de-DE" sz="2400" dirty="0">
                            <a:latin typeface="Cambria Math" panose="02040503050406030204" pitchFamily="18" charset="0"/>
                          </a:rPr>
                          <m:t>)</m:t>
                        </m:r>
                        <m:r>
                          <m:rPr>
                            <m:nor/>
                          </m:rPr>
                          <a:rPr lang="de-DE" sz="2400" dirty="0">
                            <a:latin typeface="Cambria Math" panose="02040503050406030204" pitchFamily="18" charset="0"/>
                          </a:rPr>
                          <m:t>2</m:t>
                        </m:r>
                      </m:num>
                      <m:den>
                        <m:r>
                          <m:rPr>
                            <m:nor/>
                          </m:rPr>
                          <a:rPr lang="en-IN" sz="2400">
                            <a:latin typeface="Cambria Math" panose="02040503050406030204" pitchFamily="18" charset="0"/>
                          </a:rPr>
                          <m:t>2</m:t>
                        </m:r>
                        <m:r>
                          <m:rPr>
                            <m:nor/>
                          </m:rPr>
                          <a:rPr lang="en-IN" sz="2400">
                            <a:latin typeface="Cambria Math" panose="02040503050406030204" pitchFamily="18" charset="0"/>
                          </a:rPr>
                          <m:t>.</m:t>
                        </m:r>
                        <m:r>
                          <m:rPr>
                            <m:nor/>
                          </m:rPr>
                          <a:rPr lang="en-IN" sz="2400">
                            <a:latin typeface="Cambria Math" panose="02040503050406030204" pitchFamily="18" charset="0"/>
                          </a:rPr>
                          <m:t>25</m:t>
                        </m:r>
                      </m:den>
                    </m:f>
                  </m:oMath>
                </a14:m>
                <a:r>
                  <a:rPr lang="de-DE" sz="2400" dirty="0" smtClean="0"/>
                  <a:t> -</a:t>
                </a:r>
                <a14:m>
                  <m:oMath xmlns:m="http://schemas.openxmlformats.org/officeDocument/2006/math">
                    <m:f>
                      <m:fPr>
                        <m:ctrlPr>
                          <a:rPr lang="en-IN" sz="2400" i="1">
                            <a:latin typeface="Cambria Math" panose="02040503050406030204" pitchFamily="18" charset="0"/>
                          </a:rPr>
                        </m:ctrlPr>
                      </m:fPr>
                      <m:num>
                        <m:r>
                          <m:rPr>
                            <m:nor/>
                          </m:rPr>
                          <a:rPr lang="el-GR" sz="2400" dirty="0">
                            <a:latin typeface="Cambria Math" panose="02040503050406030204" pitchFamily="18" charset="0"/>
                          </a:rPr>
                          <m:t> </m:t>
                        </m:r>
                        <m:r>
                          <m:rPr>
                            <m:nor/>
                          </m:rPr>
                          <a:rPr lang="el-GR" sz="2400" dirty="0">
                            <a:latin typeface="Cambria Math" panose="02040503050406030204" pitchFamily="18" charset="0"/>
                          </a:rPr>
                          <m:t>π</m:t>
                        </m:r>
                        <m:r>
                          <m:rPr>
                            <m:nor/>
                          </m:rPr>
                          <a:rPr lang="el-GR" sz="2400" dirty="0">
                            <a:latin typeface="Cambria Math" panose="02040503050406030204" pitchFamily="18" charset="0"/>
                          </a:rPr>
                          <m:t> × </m:t>
                        </m:r>
                        <m:r>
                          <m:rPr>
                            <m:nor/>
                          </m:rPr>
                          <a:rPr lang="en-IN" sz="2400" b="0" i="0" dirty="0" smtClean="0">
                            <a:latin typeface="Cambria Math" panose="02040503050406030204" pitchFamily="18" charset="0"/>
                          </a:rPr>
                          <m:t>30</m:t>
                        </m:r>
                        <m:r>
                          <m:rPr>
                            <m:nor/>
                          </m:rPr>
                          <a:rPr lang="en-IN" sz="2400" dirty="0">
                            <a:latin typeface="Cambria Math" panose="02040503050406030204" pitchFamily="18" charset="0"/>
                          </a:rPr>
                          <m:t> </m:t>
                        </m:r>
                      </m:num>
                      <m:den>
                        <m:rad>
                          <m:radPr>
                            <m:degHide m:val="on"/>
                            <m:ctrlPr>
                              <a:rPr lang="en-IN" sz="2400" i="1" dirty="0">
                                <a:latin typeface="Cambria Math" panose="02040503050406030204" pitchFamily="18" charset="0"/>
                                <a:cs typeface="Times New Roman" panose="02020603050405020304" pitchFamily="18" charset="0"/>
                              </a:rPr>
                            </m:ctrlPr>
                          </m:radPr>
                          <m:deg/>
                          <m:e>
                            <m:r>
                              <a:rPr lang="en-IN" sz="2400" i="1" dirty="0">
                                <a:latin typeface="Cambria Math" panose="02040503050406030204" pitchFamily="18" charset="0"/>
                                <a:cs typeface="Times New Roman" panose="02020603050405020304" pitchFamily="18" charset="0"/>
                              </a:rPr>
                              <m:t>2</m:t>
                            </m:r>
                            <m:r>
                              <a:rPr lang="en-IN" sz="2400" i="1" dirty="0">
                                <a:latin typeface="Cambria Math" panose="02040503050406030204" pitchFamily="18" charset="0"/>
                                <a:cs typeface="Times New Roman" panose="02020603050405020304" pitchFamily="18" charset="0"/>
                              </a:rPr>
                              <m:t> </m:t>
                            </m:r>
                            <m:r>
                              <a:rPr lang="en-IN" sz="2400" i="1" dirty="0">
                                <a:latin typeface="Cambria Math" panose="02040503050406030204" pitchFamily="18" charset="0"/>
                                <a:cs typeface="Times New Roman" panose="02020603050405020304" pitchFamily="18" charset="0"/>
                              </a:rPr>
                              <m:t>𝑥</m:t>
                            </m:r>
                            <m:r>
                              <a:rPr lang="en-IN" sz="2400" i="1" dirty="0">
                                <a:latin typeface="Cambria Math" panose="02040503050406030204" pitchFamily="18" charset="0"/>
                                <a:cs typeface="Times New Roman" panose="02020603050405020304" pitchFamily="18" charset="0"/>
                              </a:rPr>
                              <m:t> </m:t>
                            </m:r>
                            <m:r>
                              <a:rPr lang="en-IN" sz="2400" i="1" dirty="0">
                                <a:latin typeface="Cambria Math" panose="02040503050406030204" pitchFamily="18" charset="0"/>
                                <a:cs typeface="Times New Roman" panose="02020603050405020304" pitchFamily="18" charset="0"/>
                              </a:rPr>
                              <m:t>2</m:t>
                            </m:r>
                            <m:r>
                              <a:rPr lang="en-IN" sz="2400" i="1" dirty="0">
                                <a:latin typeface="Cambria Math" panose="02040503050406030204" pitchFamily="18" charset="0"/>
                                <a:cs typeface="Times New Roman" panose="02020603050405020304" pitchFamily="18" charset="0"/>
                              </a:rPr>
                              <m:t>.</m:t>
                            </m:r>
                            <m:r>
                              <a:rPr lang="en-IN" sz="2400" i="1" dirty="0">
                                <a:latin typeface="Cambria Math" panose="02040503050406030204" pitchFamily="18" charset="0"/>
                                <a:cs typeface="Times New Roman" panose="02020603050405020304" pitchFamily="18" charset="0"/>
                              </a:rPr>
                              <m:t>25</m:t>
                            </m:r>
                          </m:e>
                        </m:rad>
                      </m:den>
                    </m:f>
                  </m:oMath>
                </a14:m>
                <a:r>
                  <a:rPr lang="de-DE" sz="2400" dirty="0" smtClean="0"/>
                  <a:t> = 270</a:t>
                </a:r>
                <a:endParaRPr lang="de-DE" sz="2400" dirty="0" smtClean="0"/>
              </a:p>
              <a:p>
                <a:endParaRPr lang="de-DE" sz="2400" dirty="0"/>
              </a:p>
              <a:p>
                <a:r>
                  <a:rPr lang="en-IN" sz="2400" dirty="0"/>
                  <a:t>Since the area of the larger die is 2.25 times bigger, there are roughly 2.25 </a:t>
                </a:r>
                <a:r>
                  <a:rPr lang="en-IN" sz="2400" dirty="0" smtClean="0"/>
                  <a:t>as </a:t>
                </a:r>
                <a:r>
                  <a:rPr lang="de-DE" sz="2400" dirty="0" smtClean="0"/>
                  <a:t>many </a:t>
                </a:r>
                <a:r>
                  <a:rPr lang="de-DE" sz="2400" dirty="0"/>
                  <a:t>smaller dies per </a:t>
                </a:r>
                <a:r>
                  <a:rPr lang="de-DE" sz="2400" dirty="0" smtClean="0"/>
                  <a:t>wafer</a:t>
                </a:r>
                <a:endParaRPr lang="de-DE" sz="2400" dirty="0" smtClean="0"/>
              </a:p>
              <a:p>
                <a:endParaRPr lang="de-DE" sz="2400" dirty="0"/>
              </a:p>
              <a:p>
                <a:r>
                  <a:rPr lang="de-DE" sz="2400" dirty="0"/>
                  <a:t>Dies per wafer = </a:t>
                </a:r>
                <a14:m>
                  <m:oMath xmlns:m="http://schemas.openxmlformats.org/officeDocument/2006/math">
                    <m:f>
                      <m:fPr>
                        <m:ctrlPr>
                          <a:rPr lang="de-DE" sz="2400" i="1">
                            <a:latin typeface="Cambria Math" panose="02040503050406030204" pitchFamily="18" charset="0"/>
                          </a:rPr>
                        </m:ctrlPr>
                      </m:fPr>
                      <m:num>
                        <m:r>
                          <m:rPr>
                            <m:nor/>
                          </m:rPr>
                          <a:rPr lang="de-DE" sz="2400" dirty="0">
                            <a:latin typeface="Cambria Math" panose="02040503050406030204" pitchFamily="18" charset="0"/>
                          </a:rPr>
                          <m:t>π</m:t>
                        </m:r>
                        <m:r>
                          <m:rPr>
                            <m:nor/>
                          </m:rPr>
                          <a:rPr lang="de-DE" sz="2400" dirty="0">
                            <a:latin typeface="Cambria Math" panose="02040503050406030204" pitchFamily="18" charset="0"/>
                          </a:rPr>
                          <m:t> (</m:t>
                        </m:r>
                        <m:r>
                          <m:rPr>
                            <m:nor/>
                          </m:rPr>
                          <a:rPr lang="de-DE" sz="2400" dirty="0">
                            <a:latin typeface="Cambria Math" panose="02040503050406030204" pitchFamily="18" charset="0"/>
                          </a:rPr>
                          <m:t>30</m:t>
                        </m:r>
                        <m:r>
                          <m:rPr>
                            <m:nor/>
                          </m:rPr>
                          <a:rPr lang="de-DE" sz="2400" dirty="0">
                            <a:latin typeface="Cambria Math" panose="02040503050406030204" pitchFamily="18" charset="0"/>
                          </a:rPr>
                          <m:t> ⁄ </m:t>
                        </m:r>
                        <m:r>
                          <m:rPr>
                            <m:nor/>
                          </m:rPr>
                          <a:rPr lang="de-DE" sz="2400" dirty="0">
                            <a:latin typeface="Cambria Math" panose="02040503050406030204" pitchFamily="18" charset="0"/>
                          </a:rPr>
                          <m:t>2</m:t>
                        </m:r>
                        <m:r>
                          <m:rPr>
                            <m:nor/>
                          </m:rPr>
                          <a:rPr lang="de-DE" sz="2400" dirty="0">
                            <a:latin typeface="Cambria Math" panose="02040503050406030204" pitchFamily="18" charset="0"/>
                          </a:rPr>
                          <m:t>)</m:t>
                        </m:r>
                        <m:r>
                          <m:rPr>
                            <m:nor/>
                          </m:rPr>
                          <a:rPr lang="de-DE" sz="2400" dirty="0">
                            <a:latin typeface="Cambria Math" panose="02040503050406030204" pitchFamily="18" charset="0"/>
                          </a:rPr>
                          <m:t>2</m:t>
                        </m:r>
                      </m:num>
                      <m:den>
                        <m:r>
                          <m:rPr>
                            <m:nor/>
                          </m:rPr>
                          <a:rPr lang="en-IN" sz="2400" b="0" i="0" smtClean="0">
                            <a:latin typeface="Cambria Math" panose="02040503050406030204" pitchFamily="18" charset="0"/>
                          </a:rPr>
                          <m:t>1</m:t>
                        </m:r>
                        <m:r>
                          <m:rPr>
                            <m:nor/>
                          </m:rPr>
                          <a:rPr lang="en-IN" sz="2400">
                            <a:latin typeface="Cambria Math" panose="02040503050406030204" pitchFamily="18" charset="0"/>
                          </a:rPr>
                          <m:t>.</m:t>
                        </m:r>
                        <m:r>
                          <m:rPr>
                            <m:nor/>
                          </m:rPr>
                          <a:rPr lang="en-IN" sz="2400" b="0" i="0" smtClean="0">
                            <a:latin typeface="Cambria Math" panose="02040503050406030204" pitchFamily="18" charset="0"/>
                          </a:rPr>
                          <m:t>0</m:t>
                        </m:r>
                      </m:den>
                    </m:f>
                  </m:oMath>
                </a14:m>
                <a:r>
                  <a:rPr lang="de-DE" sz="2400" dirty="0"/>
                  <a:t> -</a:t>
                </a:r>
                <a14:m>
                  <m:oMath xmlns:m="http://schemas.openxmlformats.org/officeDocument/2006/math">
                    <m:f>
                      <m:fPr>
                        <m:ctrlPr>
                          <a:rPr lang="en-IN" sz="2400" i="1">
                            <a:latin typeface="Cambria Math" panose="02040503050406030204" pitchFamily="18" charset="0"/>
                          </a:rPr>
                        </m:ctrlPr>
                      </m:fPr>
                      <m:num>
                        <m:r>
                          <m:rPr>
                            <m:nor/>
                          </m:rPr>
                          <a:rPr lang="el-GR" sz="2400" dirty="0">
                            <a:latin typeface="Cambria Math" panose="02040503050406030204" pitchFamily="18" charset="0"/>
                          </a:rPr>
                          <m:t> </m:t>
                        </m:r>
                        <m:r>
                          <m:rPr>
                            <m:nor/>
                          </m:rPr>
                          <a:rPr lang="el-GR" sz="2400" dirty="0">
                            <a:latin typeface="Cambria Math" panose="02040503050406030204" pitchFamily="18" charset="0"/>
                          </a:rPr>
                          <m:t>π</m:t>
                        </m:r>
                        <m:r>
                          <m:rPr>
                            <m:nor/>
                          </m:rPr>
                          <a:rPr lang="el-GR" sz="2400" dirty="0">
                            <a:latin typeface="Cambria Math" panose="02040503050406030204" pitchFamily="18" charset="0"/>
                          </a:rPr>
                          <m:t> × </m:t>
                        </m:r>
                        <m:r>
                          <m:rPr>
                            <m:nor/>
                          </m:rPr>
                          <a:rPr lang="en-IN" sz="2400" dirty="0">
                            <a:latin typeface="Cambria Math" panose="02040503050406030204" pitchFamily="18" charset="0"/>
                          </a:rPr>
                          <m:t>30</m:t>
                        </m:r>
                        <m:r>
                          <m:rPr>
                            <m:nor/>
                          </m:rPr>
                          <a:rPr lang="en-IN" sz="2400" dirty="0">
                            <a:latin typeface="Cambria Math" panose="02040503050406030204" pitchFamily="18" charset="0"/>
                          </a:rPr>
                          <m:t> </m:t>
                        </m:r>
                      </m:num>
                      <m:den>
                        <m:rad>
                          <m:radPr>
                            <m:degHide m:val="on"/>
                            <m:ctrlPr>
                              <a:rPr lang="en-IN" sz="2400" i="1" dirty="0">
                                <a:latin typeface="Cambria Math" panose="02040503050406030204" pitchFamily="18" charset="0"/>
                                <a:cs typeface="Times New Roman" panose="02020603050405020304" pitchFamily="18" charset="0"/>
                              </a:rPr>
                            </m:ctrlPr>
                          </m:radPr>
                          <m:deg/>
                          <m:e>
                            <m:r>
                              <a:rPr lang="en-IN" sz="2400" i="1" dirty="0">
                                <a:latin typeface="Cambria Math" panose="02040503050406030204" pitchFamily="18" charset="0"/>
                                <a:cs typeface="Times New Roman" panose="02020603050405020304" pitchFamily="18" charset="0"/>
                              </a:rPr>
                              <m:t>2</m:t>
                            </m:r>
                            <m:r>
                              <a:rPr lang="en-IN" sz="2400" i="1" dirty="0">
                                <a:latin typeface="Cambria Math" panose="02040503050406030204" pitchFamily="18" charset="0"/>
                                <a:cs typeface="Times New Roman" panose="02020603050405020304" pitchFamily="18" charset="0"/>
                              </a:rPr>
                              <m:t> </m:t>
                            </m:r>
                            <m:r>
                              <a:rPr lang="en-IN" sz="2400" i="1" dirty="0">
                                <a:latin typeface="Cambria Math" panose="02040503050406030204" pitchFamily="18" charset="0"/>
                                <a:cs typeface="Times New Roman" panose="02020603050405020304" pitchFamily="18" charset="0"/>
                              </a:rPr>
                              <m:t>𝑥</m:t>
                            </m:r>
                            <m:r>
                              <a:rPr lang="en-IN" sz="2400" i="1" dirty="0">
                                <a:latin typeface="Cambria Math" panose="02040503050406030204" pitchFamily="18" charset="0"/>
                                <a:cs typeface="Times New Roman" panose="02020603050405020304" pitchFamily="18" charset="0"/>
                              </a:rPr>
                              <m:t> </m:t>
                            </m:r>
                            <m:r>
                              <a:rPr lang="en-IN" sz="2400" i="1" dirty="0">
                                <a:latin typeface="Cambria Math" panose="02040503050406030204" pitchFamily="18" charset="0"/>
                                <a:cs typeface="Times New Roman" panose="02020603050405020304" pitchFamily="18" charset="0"/>
                              </a:rPr>
                              <m:t>1</m:t>
                            </m:r>
                            <m:r>
                              <a:rPr lang="en-IN" sz="2400" i="1" dirty="0">
                                <a:latin typeface="Cambria Math" panose="02040503050406030204" pitchFamily="18" charset="0"/>
                                <a:cs typeface="Times New Roman" panose="02020603050405020304" pitchFamily="18" charset="0"/>
                              </a:rPr>
                              <m:t>.</m:t>
                            </m:r>
                            <m:r>
                              <a:rPr lang="en-IN" sz="2400" i="1" dirty="0">
                                <a:latin typeface="Cambria Math" panose="02040503050406030204" pitchFamily="18" charset="0"/>
                                <a:cs typeface="Times New Roman" panose="02020603050405020304" pitchFamily="18" charset="0"/>
                              </a:rPr>
                              <m:t>0</m:t>
                            </m:r>
                          </m:e>
                        </m:rad>
                      </m:den>
                    </m:f>
                  </m:oMath>
                </a14:m>
                <a:r>
                  <a:rPr lang="de-DE" sz="2400" dirty="0"/>
                  <a:t> = </a:t>
                </a:r>
                <a:r>
                  <a:rPr lang="de-DE" sz="2400" dirty="0" smtClean="0"/>
                  <a:t>640</a:t>
                </a:r>
                <a:endParaRPr lang="de-DE" sz="2400" dirty="0"/>
              </a:p>
              <a:p>
                <a:endParaRPr lang="de-DE" sz="2400" dirty="0" smtClean="0"/>
              </a:p>
              <a:p>
                <a:r>
                  <a:rPr lang="de-DE" sz="2400" dirty="0" smtClean="0"/>
                  <a:t>This problem provides the information that how many dies per wafer are required. Now the question is what fraction of good dies are on a wafer, or what is the die yield?</a:t>
                </a:r>
                <a:endParaRPr lang="de-DE" sz="2400" dirty="0"/>
              </a:p>
            </p:txBody>
          </p:sp>
        </mc:Choice>
        <mc:Fallback>
          <p:sp>
            <p:nvSpPr>
              <p:cNvPr id="4" name="TextBox 3"/>
              <p:cNvSpPr txBox="1">
                <a:spLocks noRot="1" noChangeAspect="1" noMove="1" noResize="1" noEditPoints="1" noAdjustHandles="1" noChangeArrowheads="1" noChangeShapeType="1" noTextEdit="1"/>
              </p:cNvSpPr>
              <p:nvPr/>
            </p:nvSpPr>
            <p:spPr>
              <a:xfrm>
                <a:off x="860612" y="476672"/>
                <a:ext cx="8175884" cy="6093399"/>
              </a:xfrm>
              <a:prstGeom prst="rect">
                <a:avLst/>
              </a:prstGeom>
              <a:blipFill rotWithShape="1">
                <a:blip r:embed="rId2"/>
                <a:stretch>
                  <a:fillRect l="-2" t="-7" r="5" b="-671"/>
                </a:stretch>
              </a:blipFill>
            </p:spPr>
            <p:txBody>
              <a:bodyPr/>
              <a:lstStyle/>
              <a:p>
                <a:r>
                  <a:rPr lang="en-US" altLang="en-US">
                    <a:noFill/>
                  </a:rPr>
                  <a:t> </a:t>
                </a:r>
              </a:p>
            </p:txBody>
          </p:sp>
        </mc:Fallback>
      </mc:AlternateContent>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
        <p:nvSpPr>
          <p:cNvPr id="4" name="TextBox 3"/>
          <p:cNvSpPr txBox="1"/>
          <p:nvPr/>
        </p:nvSpPr>
        <p:spPr>
          <a:xfrm>
            <a:off x="860612" y="116632"/>
            <a:ext cx="8175884" cy="6617196"/>
          </a:xfrm>
          <a:prstGeom prst="rect">
            <a:avLst/>
          </a:prstGeom>
          <a:noFill/>
        </p:spPr>
        <p:txBody>
          <a:bodyPr wrap="square" rtlCol="0">
            <a:spAutoFit/>
          </a:bodyPr>
          <a:lstStyle/>
          <a:p>
            <a:r>
              <a:rPr lang="en-IN" sz="2400" dirty="0"/>
              <a:t>Die yield </a:t>
            </a:r>
            <a:r>
              <a:rPr lang="en-IN" sz="2400" dirty="0" smtClean="0"/>
              <a:t>= Wafer </a:t>
            </a:r>
            <a:r>
              <a:rPr lang="en-IN" sz="2400" dirty="0"/>
              <a:t>yield 1 ⁄ (1 + Defects per unit area × Die </a:t>
            </a:r>
            <a:r>
              <a:rPr lang="en-IN" sz="2400" dirty="0" smtClean="0"/>
              <a:t>area)</a:t>
            </a:r>
            <a:r>
              <a:rPr lang="en-IN" sz="2400" i="1" baseline="30000" dirty="0" smtClean="0"/>
              <a:t>N</a:t>
            </a:r>
            <a:endParaRPr lang="en-IN" sz="2400" i="1" baseline="30000" dirty="0" smtClean="0"/>
          </a:p>
          <a:p>
            <a:endParaRPr lang="en-IN" sz="2400" i="1" baseline="30000" dirty="0">
              <a:latin typeface="Times New Roman" panose="02020603050405020304" pitchFamily="18" charset="0"/>
              <a:cs typeface="Times New Roman" panose="02020603050405020304" pitchFamily="18" charset="0"/>
            </a:endParaRPr>
          </a:p>
          <a:p>
            <a:r>
              <a:rPr lang="en-IN" sz="2400" i="1" dirty="0"/>
              <a:t>N </a:t>
            </a:r>
            <a:r>
              <a:rPr lang="en-IN" sz="2400" dirty="0"/>
              <a:t>is a parameter called the </a:t>
            </a:r>
            <a:r>
              <a:rPr lang="en-IN" sz="2400" dirty="0" smtClean="0"/>
              <a:t>process-complexity factor</a:t>
            </a:r>
            <a:r>
              <a:rPr lang="en-IN" sz="2400" dirty="0"/>
              <a:t>, a measure of manufacturing </a:t>
            </a:r>
            <a:r>
              <a:rPr lang="en-IN" sz="2400" dirty="0" smtClean="0"/>
              <a:t>difficulty. </a:t>
            </a:r>
            <a:r>
              <a:rPr lang="en-IN" sz="2400" i="1" dirty="0" smtClean="0"/>
              <a:t>N </a:t>
            </a:r>
            <a:r>
              <a:rPr lang="en-IN" sz="2400" dirty="0" smtClean="0"/>
              <a:t>ranged </a:t>
            </a:r>
            <a:r>
              <a:rPr lang="en-IN" sz="2400" dirty="0"/>
              <a:t>from 11.5 to 15.5</a:t>
            </a:r>
            <a:r>
              <a:rPr lang="en-IN" sz="2400" dirty="0" smtClean="0"/>
              <a:t>.</a:t>
            </a:r>
            <a:endParaRPr lang="en-IN" sz="2400" dirty="0" smtClean="0"/>
          </a:p>
          <a:p>
            <a:endParaRPr lang="en-IN" sz="2400" dirty="0">
              <a:latin typeface="Times New Roman" panose="02020603050405020304" pitchFamily="18" charset="0"/>
              <a:cs typeface="Times New Roman" panose="02020603050405020304" pitchFamily="18" charset="0"/>
            </a:endParaRPr>
          </a:p>
          <a:p>
            <a:r>
              <a:rPr lang="en-IN" sz="2400" dirty="0" smtClean="0"/>
              <a:t>Problem: </a:t>
            </a:r>
            <a:endParaRPr lang="en-IN" sz="2400" dirty="0" smtClean="0"/>
          </a:p>
          <a:p>
            <a:r>
              <a:rPr lang="en-IN" sz="2400" dirty="0" smtClean="0"/>
              <a:t>Find </a:t>
            </a:r>
            <a:r>
              <a:rPr lang="en-IN" sz="2400" dirty="0"/>
              <a:t>the die yield for dies that are 1.5 cm on a side and 1.0 cm on a side, </a:t>
            </a:r>
            <a:r>
              <a:rPr lang="en-IN" sz="2400" dirty="0" smtClean="0"/>
              <a:t>assuming a </a:t>
            </a:r>
            <a:r>
              <a:rPr lang="en-IN" sz="2400" dirty="0"/>
              <a:t>defect density of 0.031 per cm</a:t>
            </a:r>
            <a:r>
              <a:rPr lang="en-IN" sz="2400" baseline="30000" dirty="0"/>
              <a:t>2</a:t>
            </a:r>
            <a:r>
              <a:rPr lang="en-IN" sz="2400" dirty="0"/>
              <a:t> and </a:t>
            </a:r>
            <a:r>
              <a:rPr lang="en-IN" sz="2400" i="1" dirty="0"/>
              <a:t>N </a:t>
            </a:r>
            <a:r>
              <a:rPr lang="en-IN" sz="2400" dirty="0"/>
              <a:t>is 13.5.</a:t>
            </a:r>
            <a:endParaRPr lang="en-IN" sz="2400" dirty="0"/>
          </a:p>
          <a:p>
            <a:r>
              <a:rPr lang="en-IN" sz="2400" b="1" i="1" dirty="0"/>
              <a:t>Answer </a:t>
            </a:r>
            <a:r>
              <a:rPr lang="en-IN" sz="2400" dirty="0"/>
              <a:t>The total die areas are 2.25 cm</a:t>
            </a:r>
            <a:r>
              <a:rPr lang="en-IN" sz="2400" baseline="30000" dirty="0"/>
              <a:t>2</a:t>
            </a:r>
            <a:r>
              <a:rPr lang="en-IN" sz="2400" dirty="0"/>
              <a:t> and 1.00 cm</a:t>
            </a:r>
            <a:r>
              <a:rPr lang="en-IN" sz="2400" baseline="30000" dirty="0"/>
              <a:t>2</a:t>
            </a:r>
            <a:r>
              <a:rPr lang="en-IN" sz="2400" dirty="0"/>
              <a:t>. For the larger die, the yield </a:t>
            </a:r>
            <a:r>
              <a:rPr lang="en-IN" sz="2400" dirty="0" smtClean="0"/>
              <a:t>is</a:t>
            </a:r>
            <a:endParaRPr lang="en-IN" sz="2400" dirty="0" smtClean="0"/>
          </a:p>
          <a:p>
            <a:r>
              <a:rPr lang="nl-NL" sz="2400" dirty="0"/>
              <a:t>Die </a:t>
            </a:r>
            <a:r>
              <a:rPr lang="nl-NL" sz="2400" dirty="0" smtClean="0"/>
              <a:t>yield = </a:t>
            </a:r>
            <a:r>
              <a:rPr lang="nl-NL" sz="2400" dirty="0"/>
              <a:t>1 ⁄ (1 + 0.031 × 2.25)</a:t>
            </a:r>
            <a:r>
              <a:rPr lang="nl-NL" sz="2400" baseline="30000" dirty="0"/>
              <a:t>13.5</a:t>
            </a:r>
            <a:r>
              <a:rPr lang="nl-NL" sz="2400" dirty="0"/>
              <a:t> </a:t>
            </a:r>
            <a:r>
              <a:rPr lang="nl-NL" sz="2400" dirty="0" smtClean="0"/>
              <a:t> </a:t>
            </a:r>
            <a:r>
              <a:rPr lang="nl-NL" sz="2400" dirty="0"/>
              <a:t>= </a:t>
            </a:r>
            <a:r>
              <a:rPr lang="nl-NL" sz="2400" dirty="0" smtClean="0"/>
              <a:t>0.40</a:t>
            </a:r>
            <a:endParaRPr lang="nl-NL" sz="2400" dirty="0" smtClean="0"/>
          </a:p>
          <a:p>
            <a:endParaRPr lang="en-IN" sz="2400" dirty="0"/>
          </a:p>
          <a:p>
            <a:r>
              <a:rPr lang="en-IN" sz="2400" dirty="0"/>
              <a:t>For the smaller die, the yield </a:t>
            </a:r>
            <a:r>
              <a:rPr lang="en-IN" sz="2400" dirty="0" smtClean="0"/>
              <a:t>is</a:t>
            </a:r>
            <a:endParaRPr lang="en-IN" sz="2400" dirty="0" smtClean="0"/>
          </a:p>
          <a:p>
            <a:r>
              <a:rPr lang="nl-NL" sz="2400" dirty="0"/>
              <a:t>Die yield = 1 ⁄ (1 + 0.031 × </a:t>
            </a:r>
            <a:r>
              <a:rPr lang="nl-NL" sz="2400" dirty="0" smtClean="0"/>
              <a:t>1.00)</a:t>
            </a:r>
            <a:r>
              <a:rPr lang="nl-NL" sz="2400" baseline="30000" dirty="0" smtClean="0"/>
              <a:t>13.5</a:t>
            </a:r>
            <a:r>
              <a:rPr lang="nl-NL" sz="2400" dirty="0" smtClean="0"/>
              <a:t>  </a:t>
            </a:r>
            <a:r>
              <a:rPr lang="nl-NL" sz="2400" dirty="0"/>
              <a:t>= </a:t>
            </a:r>
            <a:r>
              <a:rPr lang="nl-NL" sz="2400" dirty="0" smtClean="0"/>
              <a:t>0.66</a:t>
            </a:r>
            <a:endParaRPr lang="nl-NL" sz="2400" dirty="0"/>
          </a:p>
          <a:p>
            <a:endParaRPr lang="en-IN" sz="2400" dirty="0"/>
          </a:p>
          <a:p>
            <a:r>
              <a:rPr lang="en-IN" sz="2400" dirty="0"/>
              <a:t>That is, less than half of all the large dies are good but two-thirds of the </a:t>
            </a:r>
            <a:r>
              <a:rPr lang="en-IN" sz="2400" dirty="0" smtClean="0"/>
              <a:t>small dies </a:t>
            </a:r>
            <a:r>
              <a:rPr lang="en-IN" sz="2400" dirty="0"/>
              <a:t>are good.</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
        <p:nvSpPr>
          <p:cNvPr id="4" name="TextBox 3"/>
          <p:cNvSpPr txBox="1"/>
          <p:nvPr/>
        </p:nvSpPr>
        <p:spPr>
          <a:xfrm>
            <a:off x="860612" y="476672"/>
            <a:ext cx="8175884" cy="4893647"/>
          </a:xfrm>
          <a:prstGeom prst="rect">
            <a:avLst/>
          </a:prstGeom>
          <a:noFill/>
        </p:spPr>
        <p:txBody>
          <a:bodyPr wrap="square" rtlCol="0">
            <a:spAutoFit/>
          </a:bodyPr>
          <a:lstStyle/>
          <a:p>
            <a:r>
              <a:rPr lang="en-IN" sz="2400" dirty="0" smtClean="0">
                <a:latin typeface="Times New Roman" panose="02020603050405020304" pitchFamily="18" charset="0"/>
                <a:cs typeface="Times New Roman" panose="02020603050405020304" pitchFamily="18" charset="0"/>
              </a:rPr>
              <a:t>Good dies per wafer = </a:t>
            </a:r>
            <a:r>
              <a:rPr lang="en-IN" sz="2400" dirty="0"/>
              <a:t>dies per </a:t>
            </a:r>
            <a:r>
              <a:rPr lang="en-IN" sz="2400" dirty="0" smtClean="0"/>
              <a:t>wafer x </a:t>
            </a:r>
            <a:r>
              <a:rPr lang="en-IN" sz="2400" dirty="0"/>
              <a:t>die yield</a:t>
            </a:r>
            <a:endParaRPr lang="en-IN" sz="2400" dirty="0">
              <a:latin typeface="Times New Roman" panose="02020603050405020304" pitchFamily="18" charset="0"/>
              <a:cs typeface="Times New Roman" panose="02020603050405020304" pitchFamily="18" charset="0"/>
            </a:endParaRPr>
          </a:p>
          <a:p>
            <a:pPr marL="514350" indent="-514350">
              <a:buAutoNum type="romanLcParenBoth"/>
            </a:pPr>
            <a:r>
              <a:rPr lang="en-IN" sz="2400" dirty="0" smtClean="0">
                <a:latin typeface="Times New Roman" panose="02020603050405020304" pitchFamily="18" charset="0"/>
                <a:cs typeface="Times New Roman" panose="02020603050405020304" pitchFamily="18" charset="0"/>
              </a:rPr>
              <a:t>2.25 cm</a:t>
            </a:r>
            <a:r>
              <a:rPr lang="en-IN" sz="2400" baseline="30000" dirty="0" smtClean="0">
                <a:latin typeface="Times New Roman" panose="02020603050405020304" pitchFamily="18" charset="0"/>
                <a:cs typeface="Times New Roman" panose="02020603050405020304" pitchFamily="18" charset="0"/>
              </a:rPr>
              <a:t>2</a:t>
            </a:r>
            <a:r>
              <a:rPr lang="en-IN" sz="2400" dirty="0" smtClean="0">
                <a:latin typeface="Times New Roman" panose="02020603050405020304" pitchFamily="18" charset="0"/>
                <a:cs typeface="Times New Roman" panose="02020603050405020304" pitchFamily="18" charset="0"/>
              </a:rPr>
              <a:t> dies from the 300mm wafer = 270 x 0.4 = 108</a:t>
            </a:r>
            <a:endParaRPr lang="en-IN" sz="2400" dirty="0" smtClean="0">
              <a:latin typeface="Times New Roman" panose="02020603050405020304" pitchFamily="18" charset="0"/>
              <a:cs typeface="Times New Roman" panose="02020603050405020304" pitchFamily="18" charset="0"/>
            </a:endParaRPr>
          </a:p>
          <a:p>
            <a:pPr marL="514350" indent="-514350">
              <a:buAutoNum type="romanLcParenBoth"/>
            </a:pPr>
            <a:r>
              <a:rPr lang="en-IN" sz="2400" dirty="0" smtClean="0">
                <a:latin typeface="Times New Roman" panose="02020603050405020304" pitchFamily="18" charset="0"/>
                <a:cs typeface="Times New Roman" panose="02020603050405020304" pitchFamily="18" charset="0"/>
              </a:rPr>
              <a:t>1.0 cm2 dies from the 300 mm wafer = 640 x 0.66 = 422</a:t>
            </a:r>
            <a:endParaRPr lang="en-IN" sz="2400" dirty="0" smtClean="0">
              <a:latin typeface="Times New Roman" panose="02020603050405020304" pitchFamily="18" charset="0"/>
              <a:cs typeface="Times New Roman" panose="02020603050405020304" pitchFamily="18" charset="0"/>
            </a:endParaRPr>
          </a:p>
          <a:p>
            <a:pPr marL="514350" indent="-514350">
              <a:buAutoNum type="romanLcParenBoth"/>
            </a:pPr>
            <a:endParaRPr lang="en-IN" sz="2400" dirty="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To increase the yield, designers include redundancy. The cost of a 200mm (12 inches) diameter wafer cost between $5000 and $6000 in 2010.</a:t>
            </a:r>
            <a:endParaRPr lang="en-IN" sz="2400" dirty="0" smtClean="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Assuming the processed wafer cost = $ 5500</a:t>
            </a:r>
            <a:endParaRPr lang="en-IN" sz="2400" dirty="0" smtClean="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The cost of 1.00 cm</a:t>
            </a:r>
            <a:r>
              <a:rPr lang="en-IN" sz="2400" baseline="30000" dirty="0" smtClean="0">
                <a:latin typeface="Times New Roman" panose="02020603050405020304" pitchFamily="18" charset="0"/>
                <a:cs typeface="Times New Roman" panose="02020603050405020304" pitchFamily="18" charset="0"/>
              </a:rPr>
              <a:t>2</a:t>
            </a:r>
            <a:r>
              <a:rPr lang="en-IN" sz="2400" dirty="0" smtClean="0">
                <a:latin typeface="Times New Roman" panose="02020603050405020304" pitchFamily="18" charset="0"/>
                <a:cs typeface="Times New Roman" panose="02020603050405020304" pitchFamily="18" charset="0"/>
              </a:rPr>
              <a:t> die would be around $13.</a:t>
            </a:r>
            <a:endParaRPr lang="en-IN" sz="2400" dirty="0" smtClean="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The cost for 2.25cm</a:t>
            </a:r>
            <a:r>
              <a:rPr lang="en-IN" sz="2400" baseline="30000" dirty="0" smtClean="0">
                <a:latin typeface="Times New Roman" panose="02020603050405020304" pitchFamily="18" charset="0"/>
                <a:cs typeface="Times New Roman" panose="02020603050405020304" pitchFamily="18" charset="0"/>
              </a:rPr>
              <a:t>2</a:t>
            </a:r>
            <a:r>
              <a:rPr lang="en-IN" sz="2400" dirty="0" smtClean="0">
                <a:latin typeface="Times New Roman" panose="02020603050405020304" pitchFamily="18" charset="0"/>
                <a:cs typeface="Times New Roman" panose="02020603050405020304" pitchFamily="18" charset="0"/>
              </a:rPr>
              <a:t> die would be around $51</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
        <p:nvSpPr>
          <p:cNvPr id="4" name="TextBox 3"/>
          <p:cNvSpPr txBox="1"/>
          <p:nvPr/>
        </p:nvSpPr>
        <p:spPr>
          <a:xfrm>
            <a:off x="860612" y="476672"/>
            <a:ext cx="8175884" cy="5262979"/>
          </a:xfrm>
          <a:prstGeom prst="rect">
            <a:avLst/>
          </a:prstGeom>
          <a:noFill/>
        </p:spPr>
        <p:txBody>
          <a:bodyPr wrap="square" rtlCol="0">
            <a:spAutoFit/>
          </a:bodyPr>
          <a:lstStyle/>
          <a:p>
            <a:r>
              <a:rPr lang="en-IN" sz="2400" b="1" dirty="0" smtClean="0">
                <a:latin typeface="Times New Roman" panose="02020603050405020304" pitchFamily="18" charset="0"/>
                <a:cs typeface="Times New Roman" panose="02020603050405020304" pitchFamily="18" charset="0"/>
              </a:rPr>
              <a:t>What are the factors a designer must remember while calculating the cost of the chip?</a:t>
            </a:r>
            <a:endParaRPr lang="en-IN" sz="2400" b="1" dirty="0" smtClean="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r>
              <a:rPr lang="en-IN" sz="2400" dirty="0"/>
              <a:t>The </a:t>
            </a:r>
            <a:r>
              <a:rPr lang="en-IN" sz="2400" dirty="0" smtClean="0"/>
              <a:t>manufacturing process </a:t>
            </a:r>
            <a:r>
              <a:rPr lang="en-IN" sz="2400" dirty="0"/>
              <a:t>dictates the wafer cost, wafer yield, and defects per unit </a:t>
            </a:r>
            <a:r>
              <a:rPr lang="en-IN" sz="2400" dirty="0" smtClean="0"/>
              <a:t>area.</a:t>
            </a:r>
            <a:endParaRPr lang="en-IN" sz="2400" dirty="0" smtClean="0"/>
          </a:p>
          <a:p>
            <a:endParaRPr lang="en-IN" sz="2400" dirty="0"/>
          </a:p>
          <a:p>
            <a:r>
              <a:rPr lang="en-IN" sz="2400" dirty="0" smtClean="0"/>
              <a:t>So the </a:t>
            </a:r>
            <a:r>
              <a:rPr lang="en-IN" sz="2400" dirty="0"/>
              <a:t>sole control of the designer is die area. In practice, because the number </a:t>
            </a:r>
            <a:r>
              <a:rPr lang="en-IN" sz="2400" dirty="0" smtClean="0"/>
              <a:t>of defects </a:t>
            </a:r>
            <a:r>
              <a:rPr lang="en-IN" sz="2400" dirty="0"/>
              <a:t>per unit area is small, the number of good dies per wafer, and hence </a:t>
            </a:r>
            <a:r>
              <a:rPr lang="en-IN" sz="2400" dirty="0" smtClean="0"/>
              <a:t>the cost </a:t>
            </a:r>
            <a:r>
              <a:rPr lang="en-IN" sz="2400" dirty="0"/>
              <a:t>per die, grows roughly as the square of the die area. </a:t>
            </a:r>
            <a:endParaRPr lang="en-IN" sz="2400" dirty="0" smtClean="0"/>
          </a:p>
          <a:p>
            <a:endParaRPr lang="en-IN" sz="2400" dirty="0"/>
          </a:p>
          <a:p>
            <a:r>
              <a:rPr lang="en-IN" sz="2400" dirty="0" smtClean="0"/>
              <a:t>The </a:t>
            </a:r>
            <a:r>
              <a:rPr lang="en-IN" sz="2400" dirty="0"/>
              <a:t>computer </a:t>
            </a:r>
            <a:r>
              <a:rPr lang="en-IN" sz="2400" dirty="0" smtClean="0"/>
              <a:t>designer affects </a:t>
            </a:r>
            <a:r>
              <a:rPr lang="en-IN" sz="2400" dirty="0"/>
              <a:t>die size, and hence cost, both by what functions are included on </a:t>
            </a:r>
            <a:r>
              <a:rPr lang="en-IN" sz="2400" dirty="0" smtClean="0"/>
              <a:t>or excluded </a:t>
            </a:r>
            <a:r>
              <a:rPr lang="en-IN" sz="2400" dirty="0"/>
              <a:t>from the die and by the number of I/O pins.</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
        <p:nvSpPr>
          <p:cNvPr id="4" name="TextBox 3"/>
          <p:cNvSpPr txBox="1"/>
          <p:nvPr/>
        </p:nvSpPr>
        <p:spPr>
          <a:xfrm>
            <a:off x="860612" y="44624"/>
            <a:ext cx="8175884" cy="6740307"/>
          </a:xfrm>
          <a:prstGeom prst="rect">
            <a:avLst/>
          </a:prstGeom>
          <a:noFill/>
        </p:spPr>
        <p:txBody>
          <a:bodyPr wrap="square" rtlCol="0">
            <a:spAutoFit/>
          </a:bodyPr>
          <a:lstStyle/>
          <a:p>
            <a:r>
              <a:rPr lang="en-IN" sz="2400" dirty="0" smtClean="0">
                <a:latin typeface="Times New Roman" panose="02020603050405020304" pitchFamily="18" charset="0"/>
                <a:cs typeface="Times New Roman" panose="02020603050405020304" pitchFamily="18" charset="0"/>
              </a:rPr>
              <a:t>The cost is divided into two parts:</a:t>
            </a:r>
            <a:endParaRPr lang="en-IN" sz="2400" dirty="0" smtClean="0">
              <a:latin typeface="Times New Roman" panose="02020603050405020304" pitchFamily="18" charset="0"/>
              <a:cs typeface="Times New Roman" panose="02020603050405020304" pitchFamily="18" charset="0"/>
            </a:endParaRPr>
          </a:p>
          <a:p>
            <a:pPr marL="457200" indent="-457200">
              <a:buAutoNum type="arabicPeriod"/>
            </a:pPr>
            <a:r>
              <a:rPr lang="en-IN" sz="2400" dirty="0" smtClean="0">
                <a:latin typeface="Times New Roman" panose="02020603050405020304" pitchFamily="18" charset="0"/>
                <a:cs typeface="Times New Roman" panose="02020603050405020304" pitchFamily="18" charset="0"/>
              </a:rPr>
              <a:t>Variable costs of producing a functional die which is </a:t>
            </a:r>
            <a:r>
              <a:rPr lang="en-IN" sz="2400" dirty="0" smtClean="0"/>
              <a:t>appropriate </a:t>
            </a:r>
            <a:r>
              <a:rPr lang="en-IN" sz="2400" dirty="0"/>
              <a:t>for high-volume integrated circuits</a:t>
            </a:r>
            <a:r>
              <a:rPr lang="en-IN" sz="2400" dirty="0" smtClean="0"/>
              <a:t>.</a:t>
            </a:r>
            <a:endParaRPr lang="en-IN" sz="2400" dirty="0" smtClean="0"/>
          </a:p>
          <a:p>
            <a:pPr marL="457200" indent="-457200">
              <a:buAutoNum type="arabicPeriod"/>
            </a:pPr>
            <a:r>
              <a:rPr lang="en-IN" sz="2400" dirty="0" smtClean="0"/>
              <a:t>Fixed </a:t>
            </a:r>
            <a:r>
              <a:rPr lang="en-IN" sz="2400" dirty="0"/>
              <a:t>costs that can significantly </a:t>
            </a:r>
            <a:r>
              <a:rPr lang="en-IN" sz="2400" dirty="0" smtClean="0"/>
              <a:t>affect the </a:t>
            </a:r>
            <a:r>
              <a:rPr lang="en-IN" sz="2400" dirty="0"/>
              <a:t>cost of an integrated circuit for low volumes (less than 1 million parts</a:t>
            </a:r>
            <a:r>
              <a:rPr lang="en-IN" sz="2400" dirty="0" smtClean="0"/>
              <a:t>), namely</a:t>
            </a:r>
            <a:r>
              <a:rPr lang="en-IN" sz="2400" dirty="0"/>
              <a:t>, the cost of a mask set</a:t>
            </a:r>
            <a:r>
              <a:rPr lang="en-IN" sz="2400" dirty="0" smtClean="0"/>
              <a:t>.</a:t>
            </a:r>
            <a:endParaRPr lang="en-IN" sz="2400" dirty="0" smtClean="0"/>
          </a:p>
          <a:p>
            <a:pPr marL="457200" indent="-457200">
              <a:buAutoNum type="arabicPeriod"/>
            </a:pPr>
            <a:endParaRPr lang="en-IN" sz="2400" dirty="0">
              <a:latin typeface="Times New Roman" panose="02020603050405020304" pitchFamily="18" charset="0"/>
              <a:cs typeface="Times New Roman" panose="02020603050405020304" pitchFamily="18" charset="0"/>
            </a:endParaRPr>
          </a:p>
          <a:p>
            <a:r>
              <a:rPr lang="en-IN" sz="2400" b="1" dirty="0"/>
              <a:t>Cost versus </a:t>
            </a:r>
            <a:r>
              <a:rPr lang="en-IN" sz="2400" b="1" dirty="0" smtClean="0"/>
              <a:t>Price</a:t>
            </a:r>
            <a:endParaRPr lang="en-IN" sz="2400" b="1" dirty="0" smtClean="0"/>
          </a:p>
          <a:p>
            <a:endParaRPr lang="en-IN" sz="2400" b="1" dirty="0">
              <a:latin typeface="Times New Roman" panose="02020603050405020304" pitchFamily="18" charset="0"/>
              <a:cs typeface="Times New Roman" panose="02020603050405020304" pitchFamily="18" charset="0"/>
            </a:endParaRPr>
          </a:p>
          <a:p>
            <a:r>
              <a:rPr lang="en-IN" sz="2400" dirty="0"/>
              <a:t>T</a:t>
            </a:r>
            <a:r>
              <a:rPr lang="en-IN" sz="2400" dirty="0" smtClean="0"/>
              <a:t>he </a:t>
            </a:r>
            <a:r>
              <a:rPr lang="en-IN" sz="2400" dirty="0"/>
              <a:t>margin between the cost to </a:t>
            </a:r>
            <a:r>
              <a:rPr lang="en-IN" sz="2400" dirty="0" smtClean="0"/>
              <a:t>manufacture a </a:t>
            </a:r>
            <a:r>
              <a:rPr lang="en-IN" sz="2400" dirty="0"/>
              <a:t>product and the price the product sells for has been shrinking</a:t>
            </a:r>
            <a:r>
              <a:rPr lang="en-IN" sz="2400" dirty="0" smtClean="0"/>
              <a:t>. This margin pay for the company’s research and development, marketing, sales </a:t>
            </a:r>
            <a:r>
              <a:rPr lang="en-IN" sz="2400" dirty="0"/>
              <a:t>manufacturing equipment maintenance, building rental, cost of financing, </a:t>
            </a:r>
            <a:r>
              <a:rPr lang="en-IN" sz="2400" dirty="0" err="1" smtClean="0"/>
              <a:t>pretax</a:t>
            </a:r>
            <a:r>
              <a:rPr lang="en-IN" sz="2400" dirty="0" smtClean="0"/>
              <a:t> profits</a:t>
            </a:r>
            <a:r>
              <a:rPr lang="en-IN" sz="2400" dirty="0"/>
              <a:t>, and taxes</a:t>
            </a:r>
            <a:r>
              <a:rPr lang="en-IN" sz="2400" dirty="0" smtClean="0"/>
              <a:t>.</a:t>
            </a:r>
            <a:endParaRPr lang="en-IN" sz="2400" dirty="0" smtClean="0"/>
          </a:p>
          <a:p>
            <a:endParaRPr lang="en-IN" sz="2400" dirty="0">
              <a:latin typeface="Times New Roman" panose="02020603050405020304" pitchFamily="18" charset="0"/>
              <a:cs typeface="Times New Roman" panose="02020603050405020304" pitchFamily="18" charset="0"/>
            </a:endParaRPr>
          </a:p>
          <a:p>
            <a:r>
              <a:rPr lang="en-IN" sz="2400" dirty="0"/>
              <a:t>M</a:t>
            </a:r>
            <a:r>
              <a:rPr lang="en-IN" sz="2400" dirty="0" smtClean="0"/>
              <a:t>ost companies spend </a:t>
            </a:r>
            <a:r>
              <a:rPr lang="en-IN" sz="2400" dirty="0"/>
              <a:t>only 4% (in the commodity PC business) to 12% (in </a:t>
            </a:r>
            <a:r>
              <a:rPr lang="en-IN" sz="2400" dirty="0" smtClean="0"/>
              <a:t>the High-end server business</a:t>
            </a:r>
            <a:r>
              <a:rPr lang="en-IN" sz="2400" dirty="0"/>
              <a:t>) of their income on R&amp;D, which includes all engineering.</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Box 3"/>
          <p:cNvSpPr txBox="1">
            <a:spLocks noChangeArrowheads="1"/>
          </p:cNvSpPr>
          <p:nvPr/>
        </p:nvSpPr>
        <p:spPr bwMode="auto">
          <a:xfrm>
            <a:off x="476250" y="476250"/>
            <a:ext cx="344767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b="1">
                <a:solidFill>
                  <a:schemeClr val="hlink"/>
                </a:solidFill>
                <a:latin typeface="Arial" panose="020B0604020202020204" pitchFamily="34" charset="0"/>
              </a:defRPr>
            </a:lvl1pPr>
            <a:lvl2pPr marL="742950" indent="-285750">
              <a:defRPr sz="1600" b="1">
                <a:solidFill>
                  <a:schemeClr val="hlink"/>
                </a:solidFill>
                <a:latin typeface="Arial" panose="020B0604020202020204" pitchFamily="34" charset="0"/>
              </a:defRPr>
            </a:lvl2pPr>
            <a:lvl3pPr marL="1143000" indent="-228600">
              <a:defRPr sz="1600" b="1">
                <a:solidFill>
                  <a:schemeClr val="hlink"/>
                </a:solidFill>
                <a:latin typeface="Arial" panose="020B0604020202020204" pitchFamily="34" charset="0"/>
              </a:defRPr>
            </a:lvl3pPr>
            <a:lvl4pPr marL="1600200" indent="-228600">
              <a:defRPr sz="1600" b="1">
                <a:solidFill>
                  <a:schemeClr val="hlink"/>
                </a:solidFill>
                <a:latin typeface="Arial" panose="020B0604020202020204" pitchFamily="34" charset="0"/>
              </a:defRPr>
            </a:lvl4pPr>
            <a:lvl5pPr marL="2057400" indent="-228600">
              <a:defRPr sz="1600" b="1">
                <a:solidFill>
                  <a:schemeClr val="hlink"/>
                </a:solidFill>
                <a:latin typeface="Arial" panose="020B0604020202020204" pitchFamily="34" charset="0"/>
              </a:defRPr>
            </a:lvl5pPr>
            <a:lvl6pPr marL="2514600" indent="-228600" eaLnBrk="0" fontAlgn="base" hangingPunct="0">
              <a:spcBef>
                <a:spcPct val="50000"/>
              </a:spcBef>
              <a:spcAft>
                <a:spcPct val="0"/>
              </a:spcAft>
              <a:defRPr sz="1600" b="1">
                <a:solidFill>
                  <a:schemeClr val="hlink"/>
                </a:solidFill>
                <a:latin typeface="Arial" panose="020B0604020202020204" pitchFamily="34" charset="0"/>
              </a:defRPr>
            </a:lvl6pPr>
            <a:lvl7pPr marL="2971800" indent="-228600" eaLnBrk="0" fontAlgn="base" hangingPunct="0">
              <a:spcBef>
                <a:spcPct val="50000"/>
              </a:spcBef>
              <a:spcAft>
                <a:spcPct val="0"/>
              </a:spcAft>
              <a:defRPr sz="1600" b="1">
                <a:solidFill>
                  <a:schemeClr val="hlink"/>
                </a:solidFill>
                <a:latin typeface="Arial" panose="020B0604020202020204" pitchFamily="34" charset="0"/>
              </a:defRPr>
            </a:lvl7pPr>
            <a:lvl8pPr marL="3429000" indent="-228600" eaLnBrk="0" fontAlgn="base" hangingPunct="0">
              <a:spcBef>
                <a:spcPct val="50000"/>
              </a:spcBef>
              <a:spcAft>
                <a:spcPct val="0"/>
              </a:spcAft>
              <a:defRPr sz="1600" b="1">
                <a:solidFill>
                  <a:schemeClr val="hlink"/>
                </a:solidFill>
                <a:latin typeface="Arial" panose="020B0604020202020204" pitchFamily="34" charset="0"/>
              </a:defRPr>
            </a:lvl8pPr>
            <a:lvl9pPr marL="3886200" indent="-228600" eaLnBrk="0" fontAlgn="base" hangingPunct="0">
              <a:spcBef>
                <a:spcPct val="50000"/>
              </a:spcBef>
              <a:spcAft>
                <a:spcPct val="0"/>
              </a:spcAft>
              <a:defRPr sz="1600" b="1">
                <a:solidFill>
                  <a:schemeClr val="hlink"/>
                </a:solidFill>
                <a:latin typeface="Arial" panose="020B0604020202020204" pitchFamily="34" charset="0"/>
              </a:defRPr>
            </a:lvl9pPr>
          </a:lstStyle>
          <a:p>
            <a:r>
              <a:rPr lang="en-US" sz="3200" dirty="0" smtClean="0"/>
              <a:t>    Outline</a:t>
            </a:r>
            <a:r>
              <a:rPr lang="en-US" sz="3200" dirty="0"/>
              <a:t>:</a:t>
            </a:r>
            <a:endParaRPr lang="en-US" sz="3200" dirty="0"/>
          </a:p>
          <a:p>
            <a:r>
              <a:rPr lang="en-US" dirty="0" smtClean="0"/>
              <a:t> </a:t>
            </a:r>
            <a:endParaRPr lang="en-US" dirty="0"/>
          </a:p>
        </p:txBody>
      </p:sp>
      <p:sp>
        <p:nvSpPr>
          <p:cNvPr id="4" name="TextBox 3"/>
          <p:cNvSpPr txBox="1"/>
          <p:nvPr/>
        </p:nvSpPr>
        <p:spPr>
          <a:xfrm>
            <a:off x="860612" y="1196752"/>
            <a:ext cx="7996386" cy="4401205"/>
          </a:xfrm>
          <a:prstGeom prst="rect">
            <a:avLst/>
          </a:prstGeom>
          <a:noFill/>
        </p:spPr>
        <p:txBody>
          <a:bodyPr wrap="square">
            <a:spAutoFit/>
          </a:bodyPr>
          <a:lstStyle/>
          <a:p>
            <a:pPr>
              <a:defRPr/>
            </a:pPr>
            <a:r>
              <a:rPr lang="en-US" sz="2800" dirty="0">
                <a:solidFill>
                  <a:schemeClr val="bg1">
                    <a:lumMod val="75000"/>
                  </a:schemeClr>
                </a:solidFill>
                <a:latin typeface="Arial" panose="020B0604020202020204" pitchFamily="34" charset="0"/>
                <a:cs typeface="Arial" panose="020B0604020202020204" pitchFamily="34" charset="0"/>
              </a:rPr>
              <a:t>Introduction</a:t>
            </a:r>
            <a:endParaRPr lang="en-US" sz="2800" dirty="0">
              <a:solidFill>
                <a:schemeClr val="bg1">
                  <a:lumMod val="75000"/>
                </a:schemeClr>
              </a:solidFill>
              <a:latin typeface="Arial" panose="020B0604020202020204" pitchFamily="34" charset="0"/>
              <a:cs typeface="Arial" panose="020B0604020202020204" pitchFamily="34" charset="0"/>
            </a:endParaRPr>
          </a:p>
          <a:p>
            <a:pPr>
              <a:defRPr/>
            </a:pPr>
            <a:r>
              <a:rPr lang="en-US" sz="2800" dirty="0" smtClean="0">
                <a:solidFill>
                  <a:schemeClr val="bg1">
                    <a:lumMod val="75000"/>
                  </a:schemeClr>
                </a:solidFill>
                <a:latin typeface="Arial" panose="020B0604020202020204" pitchFamily="34" charset="0"/>
                <a:cs typeface="Arial" panose="020B0604020202020204" pitchFamily="34" charset="0"/>
              </a:rPr>
              <a:t>Classes </a:t>
            </a:r>
            <a:r>
              <a:rPr lang="en-US" sz="2800" dirty="0">
                <a:solidFill>
                  <a:schemeClr val="bg1">
                    <a:lumMod val="75000"/>
                  </a:schemeClr>
                </a:solidFill>
                <a:latin typeface="Arial" panose="020B0604020202020204" pitchFamily="34" charset="0"/>
                <a:cs typeface="Arial" panose="020B0604020202020204" pitchFamily="34" charset="0"/>
              </a:rPr>
              <a:t>of Computers</a:t>
            </a:r>
            <a:endParaRPr lang="en-US" sz="2800" dirty="0">
              <a:solidFill>
                <a:schemeClr val="bg1">
                  <a:lumMod val="75000"/>
                </a:schemeClr>
              </a:solidFill>
              <a:latin typeface="Arial" panose="020B0604020202020204" pitchFamily="34" charset="0"/>
              <a:cs typeface="Arial" panose="020B0604020202020204" pitchFamily="34" charset="0"/>
            </a:endParaRPr>
          </a:p>
          <a:p>
            <a:pPr>
              <a:defRPr/>
            </a:pPr>
            <a:r>
              <a:rPr lang="en-US" sz="2800" dirty="0" smtClean="0">
                <a:solidFill>
                  <a:schemeClr val="bg1">
                    <a:lumMod val="75000"/>
                  </a:schemeClr>
                </a:solidFill>
                <a:latin typeface="Arial" panose="020B0604020202020204" pitchFamily="34" charset="0"/>
                <a:cs typeface="Arial" panose="020B0604020202020204" pitchFamily="34" charset="0"/>
              </a:rPr>
              <a:t>Defining Computer </a:t>
            </a:r>
            <a:r>
              <a:rPr lang="en-US" sz="2800" dirty="0">
                <a:solidFill>
                  <a:schemeClr val="bg1">
                    <a:lumMod val="75000"/>
                  </a:schemeClr>
                </a:solidFill>
                <a:latin typeface="Arial" panose="020B0604020202020204" pitchFamily="34" charset="0"/>
                <a:cs typeface="Arial" panose="020B0604020202020204" pitchFamily="34" charset="0"/>
              </a:rPr>
              <a:t>Architecture</a:t>
            </a:r>
            <a:endParaRPr lang="en-US" sz="2800" dirty="0">
              <a:solidFill>
                <a:schemeClr val="bg1">
                  <a:lumMod val="75000"/>
                </a:schemeClr>
              </a:solidFill>
              <a:latin typeface="Arial" panose="020B0604020202020204" pitchFamily="34" charset="0"/>
              <a:cs typeface="Arial" panose="020B0604020202020204" pitchFamily="34" charset="0"/>
            </a:endParaRPr>
          </a:p>
          <a:p>
            <a:pPr>
              <a:defRPr/>
            </a:pPr>
            <a:r>
              <a:rPr lang="en-US" sz="2800" dirty="0">
                <a:solidFill>
                  <a:schemeClr val="bg1">
                    <a:lumMod val="75000"/>
                  </a:schemeClr>
                </a:solidFill>
                <a:latin typeface="Arial" panose="020B0604020202020204" pitchFamily="34" charset="0"/>
                <a:cs typeface="Arial" panose="020B0604020202020204" pitchFamily="34" charset="0"/>
              </a:rPr>
              <a:t>Trends in Technology</a:t>
            </a:r>
            <a:endParaRPr lang="en-US" sz="2800" dirty="0">
              <a:solidFill>
                <a:schemeClr val="bg1">
                  <a:lumMod val="75000"/>
                </a:schemeClr>
              </a:solidFill>
              <a:latin typeface="Arial" panose="020B0604020202020204" pitchFamily="34" charset="0"/>
              <a:cs typeface="Arial" panose="020B0604020202020204" pitchFamily="34" charset="0"/>
            </a:endParaRPr>
          </a:p>
          <a:p>
            <a:pPr>
              <a:defRPr/>
            </a:pPr>
            <a:r>
              <a:rPr lang="en-US" sz="2800" dirty="0">
                <a:solidFill>
                  <a:schemeClr val="bg1">
                    <a:lumMod val="75000"/>
                  </a:schemeClr>
                </a:solidFill>
                <a:latin typeface="Arial" panose="020B0604020202020204" pitchFamily="34" charset="0"/>
                <a:cs typeface="Arial" panose="020B0604020202020204" pitchFamily="34" charset="0"/>
              </a:rPr>
              <a:t>Power in Integrated Circuits</a:t>
            </a:r>
            <a:endParaRPr lang="en-US" sz="2800" dirty="0">
              <a:solidFill>
                <a:schemeClr val="bg1">
                  <a:lumMod val="75000"/>
                </a:schemeClr>
              </a:solidFill>
              <a:latin typeface="Arial" panose="020B0604020202020204" pitchFamily="34" charset="0"/>
              <a:cs typeface="Arial" panose="020B0604020202020204" pitchFamily="34" charset="0"/>
            </a:endParaRPr>
          </a:p>
          <a:p>
            <a:pPr>
              <a:defRPr/>
            </a:pPr>
            <a:r>
              <a:rPr lang="en-US" sz="2800" dirty="0">
                <a:solidFill>
                  <a:schemeClr val="bg1">
                    <a:lumMod val="75000"/>
                  </a:schemeClr>
                </a:solidFill>
                <a:latin typeface="Arial" panose="020B0604020202020204" pitchFamily="34" charset="0"/>
                <a:cs typeface="Arial" panose="020B0604020202020204" pitchFamily="34" charset="0"/>
              </a:rPr>
              <a:t>Trends in Cost</a:t>
            </a:r>
            <a:endParaRPr lang="en-US" sz="2800" dirty="0">
              <a:solidFill>
                <a:schemeClr val="bg1">
                  <a:lumMod val="75000"/>
                </a:schemeClr>
              </a:solidFill>
              <a:latin typeface="Arial" panose="020B0604020202020204" pitchFamily="34" charset="0"/>
              <a:cs typeface="Arial" panose="020B0604020202020204" pitchFamily="34" charset="0"/>
            </a:endParaRPr>
          </a:p>
          <a:p>
            <a:pPr>
              <a:defRPr/>
            </a:pPr>
            <a:r>
              <a:rPr lang="en-US" sz="2800" b="1" dirty="0">
                <a:solidFill>
                  <a:srgbClr val="FF0000"/>
                </a:solidFill>
                <a:latin typeface="Arial" panose="020B0604020202020204" pitchFamily="34" charset="0"/>
                <a:cs typeface="Arial" panose="020B0604020202020204" pitchFamily="34" charset="0"/>
              </a:rPr>
              <a:t>Dependability </a:t>
            </a:r>
            <a:endParaRPr lang="en-US" sz="2800" b="1" dirty="0">
              <a:solidFill>
                <a:srgbClr val="FF0000"/>
              </a:solidFill>
              <a:latin typeface="Arial" panose="020B0604020202020204" pitchFamily="34" charset="0"/>
              <a:cs typeface="Arial" panose="020B0604020202020204" pitchFamily="34" charset="0"/>
            </a:endParaRPr>
          </a:p>
          <a:p>
            <a:pPr>
              <a:defRPr/>
            </a:pPr>
            <a:r>
              <a:rPr lang="en-US" sz="2800" dirty="0">
                <a:solidFill>
                  <a:schemeClr val="bg1">
                    <a:lumMod val="75000"/>
                  </a:schemeClr>
                </a:solidFill>
                <a:latin typeface="Arial" panose="020B0604020202020204" pitchFamily="34" charset="0"/>
                <a:cs typeface="Arial" panose="020B0604020202020204" pitchFamily="34" charset="0"/>
              </a:rPr>
              <a:t>Performance </a:t>
            </a:r>
            <a:endParaRPr lang="en-US" sz="2800" dirty="0" smtClean="0">
              <a:solidFill>
                <a:schemeClr val="bg1">
                  <a:lumMod val="75000"/>
                </a:schemeClr>
              </a:solidFill>
              <a:latin typeface="Arial" panose="020B0604020202020204" pitchFamily="34" charset="0"/>
              <a:cs typeface="Arial" panose="020B0604020202020204" pitchFamily="34" charset="0"/>
            </a:endParaRPr>
          </a:p>
          <a:p>
            <a:pPr>
              <a:defRPr/>
            </a:pPr>
            <a:r>
              <a:rPr lang="en-US" sz="2800" dirty="0">
                <a:solidFill>
                  <a:schemeClr val="bg1">
                    <a:lumMod val="65000"/>
                  </a:schemeClr>
                </a:solidFill>
                <a:latin typeface="Times New Roman" panose="02020603050405020304" pitchFamily="18" charset="0"/>
                <a:cs typeface="Times New Roman" panose="02020603050405020304" pitchFamily="18" charset="0"/>
              </a:rPr>
              <a:t>Quantitative Principles of computer design</a:t>
            </a:r>
            <a:r>
              <a:rPr lang="en-US" sz="2800" b="1" dirty="0">
                <a:solidFill>
                  <a:schemeClr val="bg1">
                    <a:lumMod val="65000"/>
                  </a:schemeClr>
                </a:solidFill>
                <a:latin typeface="Times New Roman" panose="02020603050405020304" pitchFamily="18" charset="0"/>
                <a:cs typeface="Times New Roman" panose="02020603050405020304" pitchFamily="18" charset="0"/>
              </a:rPr>
              <a:t> </a:t>
            </a:r>
            <a:endParaRPr lang="en-US" sz="2800" b="1" dirty="0">
              <a:solidFill>
                <a:schemeClr val="bg1">
                  <a:lumMod val="65000"/>
                </a:schemeClr>
              </a:solidFill>
              <a:latin typeface="Times New Roman" panose="02020603050405020304" pitchFamily="18" charset="0"/>
              <a:cs typeface="Times New Roman" panose="02020603050405020304" pitchFamily="18" charset="0"/>
            </a:endParaRPr>
          </a:p>
          <a:p>
            <a:pPr>
              <a:defRPr/>
            </a:pPr>
            <a:endParaRPr lang="en-US" sz="2800" dirty="0">
              <a:solidFill>
                <a:schemeClr val="bg1">
                  <a:lumMod val="75000"/>
                </a:schemeClr>
              </a:solidFill>
              <a:latin typeface="Arial" panose="020B0604020202020204" pitchFamily="34" charset="0"/>
              <a:cs typeface="Arial" panose="020B0604020202020204" pitchFamily="34" charset="0"/>
            </a:endParaRPr>
          </a:p>
        </p:txBody>
      </p:sp>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
        <p:nvSpPr>
          <p:cNvPr id="4" name="TextBox 3"/>
          <p:cNvSpPr txBox="1"/>
          <p:nvPr/>
        </p:nvSpPr>
        <p:spPr>
          <a:xfrm>
            <a:off x="755576" y="332656"/>
            <a:ext cx="8280920" cy="6370975"/>
          </a:xfrm>
          <a:prstGeom prst="rect">
            <a:avLst/>
          </a:prstGeom>
          <a:noFill/>
        </p:spPr>
        <p:txBody>
          <a:bodyPr wrap="square" rtlCol="0">
            <a:spAutoFit/>
          </a:bodyPr>
          <a:lstStyle/>
          <a:p>
            <a:r>
              <a:rPr lang="en-IN" sz="2400" b="1" dirty="0" smtClean="0"/>
              <a:t>Dependability: </a:t>
            </a:r>
            <a:r>
              <a:rPr lang="en-IN" sz="2400" dirty="0" smtClean="0"/>
              <a:t>A common meaning of dependability is:</a:t>
            </a:r>
            <a:endParaRPr lang="en-IN" sz="2400" dirty="0" smtClean="0"/>
          </a:p>
          <a:p>
            <a:pPr algn="just"/>
            <a:r>
              <a:rPr lang="en-IN" sz="2400" dirty="0"/>
              <a:t>capable of being depended on; worthy of trust; reliable: a </a:t>
            </a:r>
            <a:r>
              <a:rPr lang="en-IN" sz="2400" b="1" dirty="0"/>
              <a:t>dependable</a:t>
            </a:r>
            <a:r>
              <a:rPr lang="en-IN" sz="2400" dirty="0"/>
              <a:t> </a:t>
            </a:r>
            <a:r>
              <a:rPr lang="en-IN" sz="2400" dirty="0" smtClean="0"/>
              <a:t>employee.</a:t>
            </a:r>
            <a:endParaRPr lang="en-IN" sz="2400" dirty="0" smtClean="0"/>
          </a:p>
          <a:p>
            <a:pPr algn="just"/>
            <a:endParaRPr lang="en-IN" sz="2400" dirty="0">
              <a:latin typeface="Times New Roman" panose="02020603050405020304" pitchFamily="18" charset="0"/>
              <a:cs typeface="Times New Roman" panose="02020603050405020304" pitchFamily="18" charset="0"/>
            </a:endParaRPr>
          </a:p>
          <a:p>
            <a:pPr algn="just"/>
            <a:r>
              <a:rPr lang="en-IN" sz="2400" i="1" dirty="0"/>
              <a:t>S</a:t>
            </a:r>
            <a:r>
              <a:rPr lang="en-IN" sz="2400" i="1" dirty="0" smtClean="0"/>
              <a:t>ervice </a:t>
            </a:r>
            <a:r>
              <a:rPr lang="en-IN" sz="2400" i="1" dirty="0"/>
              <a:t>level agreements </a:t>
            </a:r>
            <a:r>
              <a:rPr lang="en-IN" sz="2400" dirty="0"/>
              <a:t>(SLAs</a:t>
            </a:r>
            <a:r>
              <a:rPr lang="en-IN" sz="2400" dirty="0" smtClean="0"/>
              <a:t>)- </a:t>
            </a:r>
            <a:r>
              <a:rPr lang="en-IN" sz="2400" dirty="0"/>
              <a:t>to guarantee that their networking or power </a:t>
            </a:r>
            <a:r>
              <a:rPr lang="en-IN" sz="2400" dirty="0" smtClean="0"/>
              <a:t>service would </a:t>
            </a:r>
            <a:r>
              <a:rPr lang="en-IN" sz="2400" dirty="0"/>
              <a:t>be dependable. </a:t>
            </a:r>
            <a:r>
              <a:rPr lang="en-IN" sz="2400" dirty="0" smtClean="0"/>
              <a:t>For example</a:t>
            </a:r>
            <a:r>
              <a:rPr lang="en-IN" sz="2400" dirty="0"/>
              <a:t>, they would pay the customer a </a:t>
            </a:r>
            <a:r>
              <a:rPr lang="en-IN" sz="2400" dirty="0" smtClean="0"/>
              <a:t>penalty if </a:t>
            </a:r>
            <a:r>
              <a:rPr lang="en-IN" sz="2400" dirty="0"/>
              <a:t>they did not meet an agreement more than some hours per month. Thus, </a:t>
            </a:r>
            <a:r>
              <a:rPr lang="en-IN" sz="2400" dirty="0" smtClean="0"/>
              <a:t>an SLA </a:t>
            </a:r>
            <a:r>
              <a:rPr lang="en-IN" sz="2400" dirty="0"/>
              <a:t>could be used to decide whether the system was up or down</a:t>
            </a:r>
            <a:r>
              <a:rPr lang="en-IN" sz="2400" dirty="0" smtClean="0"/>
              <a:t>.</a:t>
            </a:r>
            <a:endParaRPr lang="en-IN" sz="2400" dirty="0" smtClean="0"/>
          </a:p>
          <a:p>
            <a:pPr algn="just"/>
            <a:endParaRPr lang="en-IN" sz="2400" dirty="0">
              <a:latin typeface="Times New Roman" panose="02020603050405020304" pitchFamily="18" charset="0"/>
              <a:cs typeface="Times New Roman" panose="02020603050405020304" pitchFamily="18" charset="0"/>
            </a:endParaRPr>
          </a:p>
          <a:p>
            <a:r>
              <a:rPr lang="en-IN" sz="2400" dirty="0"/>
              <a:t>Systems alternate between two states of service with respect to an SLA</a:t>
            </a:r>
            <a:r>
              <a:rPr lang="en-IN" sz="2400" dirty="0" smtClean="0"/>
              <a:t>:  </a:t>
            </a:r>
            <a:endParaRPr lang="en-IN" sz="2400" dirty="0" smtClean="0"/>
          </a:p>
          <a:p>
            <a:endParaRPr lang="en-IN" sz="2400" dirty="0"/>
          </a:p>
          <a:p>
            <a:r>
              <a:rPr lang="en-IN" sz="2400" dirty="0"/>
              <a:t>1. </a:t>
            </a:r>
            <a:r>
              <a:rPr lang="en-IN" sz="2400" i="1" dirty="0"/>
              <a:t>Service accomplishment</a:t>
            </a:r>
            <a:r>
              <a:rPr lang="en-IN" sz="2400" dirty="0"/>
              <a:t>, where the service is delivered as specified</a:t>
            </a:r>
            <a:endParaRPr lang="en-IN" sz="2400" dirty="0"/>
          </a:p>
          <a:p>
            <a:r>
              <a:rPr lang="en-IN" sz="2400" dirty="0"/>
              <a:t>2. </a:t>
            </a:r>
            <a:r>
              <a:rPr lang="en-IN" sz="2400" i="1" dirty="0"/>
              <a:t>Service interruption</a:t>
            </a:r>
            <a:r>
              <a:rPr lang="en-IN" sz="2400" dirty="0"/>
              <a:t>, where the delivered service is different from the SLA</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
        <p:nvSpPr>
          <p:cNvPr id="4" name="TextBox 3"/>
          <p:cNvSpPr txBox="1"/>
          <p:nvPr/>
        </p:nvSpPr>
        <p:spPr>
          <a:xfrm>
            <a:off x="860612" y="476672"/>
            <a:ext cx="8175884" cy="6001643"/>
          </a:xfrm>
          <a:prstGeom prst="rect">
            <a:avLst/>
          </a:prstGeom>
          <a:noFill/>
        </p:spPr>
        <p:txBody>
          <a:bodyPr wrap="square" rtlCol="0">
            <a:spAutoFit/>
          </a:bodyPr>
          <a:lstStyle/>
          <a:p>
            <a:r>
              <a:rPr lang="en-IN" sz="2400" dirty="0"/>
              <a:t>Transitions between these two states are caused by </a:t>
            </a:r>
            <a:r>
              <a:rPr lang="en-IN" sz="2400" i="1" dirty="0"/>
              <a:t>failures </a:t>
            </a:r>
            <a:r>
              <a:rPr lang="en-IN" sz="2400" dirty="0"/>
              <a:t>(from state 1 </a:t>
            </a:r>
            <a:r>
              <a:rPr lang="en-IN" sz="2400" dirty="0" smtClean="0"/>
              <a:t>to state </a:t>
            </a:r>
            <a:r>
              <a:rPr lang="en-IN" sz="2400" dirty="0"/>
              <a:t>2) or </a:t>
            </a:r>
            <a:r>
              <a:rPr lang="en-IN" sz="2400" i="1" dirty="0"/>
              <a:t>restorations </a:t>
            </a:r>
            <a:r>
              <a:rPr lang="en-IN" sz="2400" dirty="0"/>
              <a:t>(2 to 1</a:t>
            </a:r>
            <a:r>
              <a:rPr lang="en-IN" sz="2400" dirty="0" smtClean="0"/>
              <a:t>).</a:t>
            </a:r>
            <a:endParaRPr lang="en-IN" sz="2400" dirty="0" smtClean="0"/>
          </a:p>
          <a:p>
            <a:endParaRPr lang="en-IN" sz="2400" dirty="0">
              <a:latin typeface="Times New Roman" panose="02020603050405020304" pitchFamily="18" charset="0"/>
              <a:cs typeface="Times New Roman" panose="02020603050405020304" pitchFamily="18" charset="0"/>
            </a:endParaRPr>
          </a:p>
          <a:p>
            <a:r>
              <a:rPr lang="en-IN" sz="2400" i="1" dirty="0"/>
              <a:t>Module reliability </a:t>
            </a:r>
            <a:r>
              <a:rPr lang="en-IN" sz="2400" dirty="0"/>
              <a:t>is a measure of the continuous service accomplishment (or</a:t>
            </a:r>
            <a:r>
              <a:rPr lang="en-IN" sz="2400" dirty="0" smtClean="0"/>
              <a:t>, equivalently</a:t>
            </a:r>
            <a:r>
              <a:rPr lang="en-IN" sz="2400" dirty="0"/>
              <a:t>, of the time to failure) from a reference initial instant. </a:t>
            </a:r>
            <a:endParaRPr lang="en-IN" sz="2400" dirty="0" smtClean="0"/>
          </a:p>
          <a:p>
            <a:endParaRPr lang="en-IN" sz="2400" dirty="0"/>
          </a:p>
          <a:p>
            <a:r>
              <a:rPr lang="en-IN" sz="2400" dirty="0" smtClean="0"/>
              <a:t>Hence</a:t>
            </a:r>
            <a:r>
              <a:rPr lang="en-IN" sz="2400" dirty="0"/>
              <a:t>, </a:t>
            </a:r>
            <a:r>
              <a:rPr lang="en-IN" sz="2400" dirty="0" smtClean="0"/>
              <a:t>the </a:t>
            </a:r>
            <a:r>
              <a:rPr lang="en-IN" sz="2400" i="1" dirty="0" smtClean="0"/>
              <a:t>mean </a:t>
            </a:r>
            <a:r>
              <a:rPr lang="en-IN" sz="2400" i="1" dirty="0"/>
              <a:t>time to failure </a:t>
            </a:r>
            <a:r>
              <a:rPr lang="en-IN" sz="2400" b="1" dirty="0"/>
              <a:t>(MTTF) </a:t>
            </a:r>
            <a:r>
              <a:rPr lang="en-IN" sz="2400" dirty="0"/>
              <a:t>is a reliability measure. The reciprocal </a:t>
            </a:r>
            <a:r>
              <a:rPr lang="en-IN" sz="2400" dirty="0" smtClean="0"/>
              <a:t>of MTTF </a:t>
            </a:r>
            <a:r>
              <a:rPr lang="en-IN" sz="2400" dirty="0"/>
              <a:t>is a rate of failures, generally reported as failures </a:t>
            </a:r>
            <a:r>
              <a:rPr lang="en-IN" sz="2400" b="1" dirty="0"/>
              <a:t>per billion hours </a:t>
            </a:r>
            <a:r>
              <a:rPr lang="en-IN" sz="2400" b="1" dirty="0" smtClean="0"/>
              <a:t>of operation</a:t>
            </a:r>
            <a:r>
              <a:rPr lang="en-IN" sz="2400" dirty="0"/>
              <a:t>, or </a:t>
            </a:r>
            <a:r>
              <a:rPr lang="en-IN" sz="2400" i="1" dirty="0"/>
              <a:t>FIT </a:t>
            </a:r>
            <a:r>
              <a:rPr lang="en-IN" sz="2400" dirty="0"/>
              <a:t>(for </a:t>
            </a:r>
            <a:r>
              <a:rPr lang="en-IN" sz="2400" i="1" dirty="0"/>
              <a:t>failures in time</a:t>
            </a:r>
            <a:r>
              <a:rPr lang="en-IN" sz="2400" dirty="0"/>
              <a:t>). </a:t>
            </a:r>
            <a:endParaRPr lang="en-IN" sz="2400" dirty="0" smtClean="0"/>
          </a:p>
          <a:p>
            <a:endParaRPr lang="en-IN" sz="2400" dirty="0"/>
          </a:p>
          <a:p>
            <a:r>
              <a:rPr lang="en-IN" sz="2400" dirty="0" smtClean="0"/>
              <a:t>Thus</a:t>
            </a:r>
            <a:r>
              <a:rPr lang="en-IN" sz="2400" dirty="0"/>
              <a:t>, an MTTF of 1,000,000 </a:t>
            </a:r>
            <a:r>
              <a:rPr lang="en-IN" sz="2400" dirty="0" smtClean="0"/>
              <a:t>hours equals </a:t>
            </a:r>
            <a:r>
              <a:rPr lang="en-IN" sz="2400" dirty="0"/>
              <a:t>10</a:t>
            </a:r>
            <a:r>
              <a:rPr lang="en-IN" sz="2400" baseline="30000" dirty="0"/>
              <a:t>9</a:t>
            </a:r>
            <a:r>
              <a:rPr lang="en-IN" sz="2400" dirty="0"/>
              <a:t>/10</a:t>
            </a:r>
            <a:r>
              <a:rPr lang="en-IN" sz="2400" baseline="30000" dirty="0"/>
              <a:t>6</a:t>
            </a:r>
            <a:r>
              <a:rPr lang="en-IN" sz="2400" dirty="0"/>
              <a:t> or 1000 FIT. Service interruption is measured as </a:t>
            </a:r>
            <a:r>
              <a:rPr lang="en-IN" sz="2400" i="1" dirty="0"/>
              <a:t>mean time </a:t>
            </a:r>
            <a:r>
              <a:rPr lang="en-IN" sz="2400" i="1" dirty="0" smtClean="0"/>
              <a:t>to repair </a:t>
            </a:r>
            <a:r>
              <a:rPr lang="en-IN" sz="2400" dirty="0"/>
              <a:t>(MTTR). </a:t>
            </a:r>
            <a:r>
              <a:rPr lang="en-IN" sz="2400" i="1" dirty="0"/>
              <a:t>Mean time between failures </a:t>
            </a:r>
            <a:r>
              <a:rPr lang="en-IN" sz="2400" dirty="0"/>
              <a:t>(MTBF) is simply the sum of</a:t>
            </a:r>
            <a:endParaRPr lang="en-IN" sz="2400" dirty="0"/>
          </a:p>
          <a:p>
            <a:r>
              <a:rPr lang="en-IN" sz="2400" dirty="0"/>
              <a:t>MTTF + MTTR.</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3"/>
          <p:cNvSpPr>
            <a:spLocks noGrp="1" noChangeArrowheads="1"/>
          </p:cNvSpPr>
          <p:nvPr>
            <p:ph type="title"/>
          </p:nvPr>
        </p:nvSpPr>
        <p:spPr>
          <a:xfrm>
            <a:off x="185738" y="174625"/>
            <a:ext cx="8958262" cy="566738"/>
          </a:xfrm>
          <a:noFill/>
        </p:spPr>
        <p:txBody>
          <a:bodyPr/>
          <a:lstStyle/>
          <a:p>
            <a:r>
              <a:rPr lang="en-US" sz="2800" b="1" dirty="0" smtClean="0">
                <a:solidFill>
                  <a:srgbClr val="7030A0"/>
                </a:solidFill>
              </a:rPr>
              <a:t>Crossroads: Conventional Wisdom in Comp. Arch</a:t>
            </a:r>
            <a:endParaRPr lang="en-US" sz="2800" b="1" dirty="0" smtClean="0">
              <a:solidFill>
                <a:srgbClr val="7030A0"/>
              </a:solidFill>
            </a:endParaRPr>
          </a:p>
        </p:txBody>
      </p:sp>
      <p:sp>
        <p:nvSpPr>
          <p:cNvPr id="773122" name="Rectangle 2"/>
          <p:cNvSpPr>
            <a:spLocks noGrp="1" noChangeArrowheads="1"/>
          </p:cNvSpPr>
          <p:nvPr>
            <p:ph idx="1"/>
          </p:nvPr>
        </p:nvSpPr>
        <p:spPr>
          <a:xfrm>
            <a:off x="201613" y="952500"/>
            <a:ext cx="8821737" cy="5334000"/>
          </a:xfrm>
        </p:spPr>
        <p:txBody>
          <a:bodyPr>
            <a:normAutofit/>
          </a:bodyPr>
          <a:lstStyle/>
          <a:p>
            <a:r>
              <a:rPr lang="en-US" sz="2800" dirty="0" smtClean="0">
                <a:solidFill>
                  <a:srgbClr val="FF0000"/>
                </a:solidFill>
              </a:rPr>
              <a:t>Old Conventional Wisdom: </a:t>
            </a:r>
            <a:r>
              <a:rPr lang="en-US" sz="2800" dirty="0" smtClean="0"/>
              <a:t>Power is free, Transistors expensive</a:t>
            </a:r>
            <a:endParaRPr lang="en-US" sz="2800" dirty="0" smtClean="0"/>
          </a:p>
          <a:p>
            <a:r>
              <a:rPr lang="en-US" sz="2800" dirty="0" smtClean="0">
                <a:solidFill>
                  <a:srgbClr val="FF0000"/>
                </a:solidFill>
              </a:rPr>
              <a:t>New Conventional Wisdom: </a:t>
            </a:r>
            <a:r>
              <a:rPr lang="en-US" sz="2800" dirty="0" smtClean="0">
                <a:solidFill>
                  <a:srgbClr val="0066FF"/>
                </a:solidFill>
              </a:rPr>
              <a:t>“Power wall”</a:t>
            </a:r>
            <a:r>
              <a:rPr lang="en-US" sz="2800" dirty="0" smtClean="0"/>
              <a:t> Power expensive, </a:t>
            </a:r>
            <a:r>
              <a:rPr lang="en-US" sz="2800" dirty="0" err="1" smtClean="0"/>
              <a:t>Xtors</a:t>
            </a:r>
            <a:r>
              <a:rPr lang="en-US" sz="2800" dirty="0" smtClean="0"/>
              <a:t> free </a:t>
            </a:r>
            <a:br>
              <a:rPr lang="en-US" sz="2800" dirty="0" smtClean="0"/>
            </a:br>
            <a:r>
              <a:rPr lang="en-US" sz="2800" dirty="0" smtClean="0"/>
              <a:t>(Can put more on chip than can afford to turn on)</a:t>
            </a:r>
            <a:endParaRPr lang="en-US" sz="2800" dirty="0" smtClean="0"/>
          </a:p>
          <a:p>
            <a:r>
              <a:rPr lang="en-US" sz="2800" dirty="0" smtClean="0">
                <a:solidFill>
                  <a:srgbClr val="FF0000"/>
                </a:solidFill>
              </a:rPr>
              <a:t>Old CW: </a:t>
            </a:r>
            <a:r>
              <a:rPr lang="en-US" sz="2800" dirty="0" smtClean="0"/>
              <a:t>Sufficiently increasing Instruction Level Parallelism (ILP) via compilers, innovation (Out-of-order, speculation, …)</a:t>
            </a:r>
            <a:endParaRPr lang="en-US" sz="2800" dirty="0" smtClean="0"/>
          </a:p>
          <a:p>
            <a:r>
              <a:rPr lang="en-US" sz="2800" dirty="0" smtClean="0">
                <a:solidFill>
                  <a:srgbClr val="FF0000"/>
                </a:solidFill>
              </a:rPr>
              <a:t>New CW: </a:t>
            </a:r>
            <a:r>
              <a:rPr lang="en-US" sz="2800" dirty="0" smtClean="0">
                <a:solidFill>
                  <a:srgbClr val="0066FF"/>
                </a:solidFill>
              </a:rPr>
              <a:t>“ILP wall”</a:t>
            </a:r>
            <a:r>
              <a:rPr lang="en-US" sz="2800" dirty="0" smtClean="0"/>
              <a:t> law of diminishing returns on more HW for ILP </a:t>
            </a:r>
            <a:endParaRPr lang="en-US" sz="2800" dirty="0" smtClean="0"/>
          </a:p>
          <a:p>
            <a:r>
              <a:rPr lang="en-US" sz="2800" dirty="0" smtClean="0">
                <a:solidFill>
                  <a:srgbClr val="FF0000"/>
                </a:solidFill>
              </a:rPr>
              <a:t>Old CW: </a:t>
            </a:r>
            <a:r>
              <a:rPr lang="en-US" sz="2800" dirty="0" smtClean="0"/>
              <a:t>Multiplies are slow, Memory access is fast</a:t>
            </a:r>
            <a:endParaRPr lang="en-US" sz="2800" dirty="0" smtClean="0"/>
          </a:p>
        </p:txBody>
      </p:sp>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31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31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731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7312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7312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3122"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mc:AlternateContent xmlns:mc="http://schemas.openxmlformats.org/markup-compatibility/2006">
        <mc:Choice xmlns:a14="http://schemas.microsoft.com/office/drawing/2010/main" Requires="a14">
          <p:sp>
            <p:nvSpPr>
              <p:cNvPr id="4" name="TextBox 3"/>
              <p:cNvSpPr txBox="1"/>
              <p:nvPr/>
            </p:nvSpPr>
            <p:spPr>
              <a:xfrm>
                <a:off x="860612" y="188640"/>
                <a:ext cx="8175884" cy="6628738"/>
              </a:xfrm>
              <a:prstGeom prst="rect">
                <a:avLst/>
              </a:prstGeom>
              <a:noFill/>
            </p:spPr>
            <p:txBody>
              <a:bodyPr wrap="square" rtlCol="0">
                <a:spAutoFit/>
              </a:bodyPr>
              <a:lstStyle/>
              <a:p>
                <a:r>
                  <a:rPr lang="en-IN" sz="2400" i="1" dirty="0"/>
                  <a:t>Module availability </a:t>
                </a:r>
                <a:r>
                  <a:rPr lang="en-IN" sz="2400" dirty="0"/>
                  <a:t>is a measure of the service accomplishment with </a:t>
                </a:r>
                <a:r>
                  <a:rPr lang="en-IN" sz="2400" dirty="0" smtClean="0"/>
                  <a:t>respect to </a:t>
                </a:r>
                <a:r>
                  <a:rPr lang="en-IN" sz="2400" dirty="0"/>
                  <a:t>the alternation between the two states of accomplishment and interruption</a:t>
                </a:r>
                <a:r>
                  <a:rPr lang="en-IN" sz="2400" dirty="0" smtClean="0"/>
                  <a:t>.</a:t>
                </a:r>
                <a:endParaRPr lang="en-IN" sz="2400" dirty="0" smtClean="0"/>
              </a:p>
              <a:p>
                <a:endParaRPr lang="en-IN" sz="2400" dirty="0"/>
              </a:p>
              <a:p>
                <a:r>
                  <a:rPr lang="en-IN" sz="2400" dirty="0"/>
                  <a:t>For </a:t>
                </a:r>
                <a:r>
                  <a:rPr lang="en-IN" sz="2400" dirty="0" smtClean="0"/>
                  <a:t>non-redundant </a:t>
                </a:r>
                <a:r>
                  <a:rPr lang="en-IN" sz="2400" dirty="0"/>
                  <a:t>systems with repair, module availability is</a:t>
                </a:r>
                <a:endParaRPr lang="en-IN" sz="2400" dirty="0"/>
              </a:p>
              <a:p>
                <a:r>
                  <a:rPr lang="en-IN" sz="2400" dirty="0"/>
                  <a:t>Module </a:t>
                </a:r>
                <a:r>
                  <a:rPr lang="en-IN" sz="2400" dirty="0" smtClean="0"/>
                  <a:t>availability =</a:t>
                </a:r>
                <a14:m>
                  <m:oMath xmlns:m="http://schemas.openxmlformats.org/officeDocument/2006/math">
                    <m:f>
                      <m:fPr>
                        <m:ctrlPr>
                          <a:rPr lang="en-IN" sz="2400" i="1" smtClean="0">
                            <a:latin typeface="Cambria Math" panose="02040503050406030204" pitchFamily="18" charset="0"/>
                          </a:rPr>
                        </m:ctrlPr>
                      </m:fPr>
                      <m:num>
                        <m:r>
                          <m:rPr>
                            <m:nor/>
                          </m:rPr>
                          <a:rPr lang="en-IN" sz="2400">
                            <a:latin typeface="Cambria Math" panose="02040503050406030204" pitchFamily="18" charset="0"/>
                          </a:rPr>
                          <m:t>MTTF</m:t>
                        </m:r>
                      </m:num>
                      <m:den>
                        <m:r>
                          <m:rPr>
                            <m:nor/>
                          </m:rPr>
                          <a:rPr lang="en-IN" sz="2400">
                            <a:latin typeface="Cambria Math" panose="02040503050406030204" pitchFamily="18" charset="0"/>
                          </a:rPr>
                          <m:t>(</m:t>
                        </m:r>
                        <m:r>
                          <m:rPr>
                            <m:nor/>
                          </m:rPr>
                          <a:rPr lang="en-IN" sz="2400">
                            <a:latin typeface="Cambria Math" panose="02040503050406030204" pitchFamily="18" charset="0"/>
                          </a:rPr>
                          <m:t>MTTF</m:t>
                        </m:r>
                        <m:r>
                          <m:rPr>
                            <m:nor/>
                          </m:rPr>
                          <a:rPr lang="en-IN" sz="2400">
                            <a:latin typeface="Cambria Math" panose="02040503050406030204" pitchFamily="18" charset="0"/>
                          </a:rPr>
                          <m:t> + </m:t>
                        </m:r>
                        <m:r>
                          <m:rPr>
                            <m:nor/>
                          </m:rPr>
                          <a:rPr lang="en-IN" sz="2400">
                            <a:latin typeface="Cambria Math" panose="02040503050406030204" pitchFamily="18" charset="0"/>
                          </a:rPr>
                          <m:t>MTTR</m:t>
                        </m:r>
                        <m:r>
                          <m:rPr>
                            <m:nor/>
                          </m:rPr>
                          <a:rPr lang="en-IN" sz="2400">
                            <a:latin typeface="Cambria Math" panose="02040503050406030204" pitchFamily="18" charset="0"/>
                          </a:rPr>
                          <m:t>)</m:t>
                        </m:r>
                      </m:den>
                    </m:f>
                  </m:oMath>
                </a14:m>
                <a:endParaRPr lang="en-IN" sz="2400" dirty="0" smtClean="0"/>
              </a:p>
              <a:p>
                <a:endParaRPr lang="en-IN" sz="2400" dirty="0"/>
              </a:p>
              <a:p>
                <a:r>
                  <a:rPr lang="en-IN" sz="2400" b="1" dirty="0" smtClean="0"/>
                  <a:t>Example </a:t>
                </a:r>
                <a:r>
                  <a:rPr lang="en-IN" sz="2400" dirty="0"/>
                  <a:t>Assume a disk subsystem with the following components and MTTF:</a:t>
                </a:r>
                <a:endParaRPr lang="en-IN" sz="2400" dirty="0"/>
              </a:p>
              <a:p>
                <a:r>
                  <a:rPr lang="en-IN" sz="2400" dirty="0"/>
                  <a:t>■ 10 disks, each rated at 1,000,000-hour MTTF</a:t>
                </a:r>
                <a:endParaRPr lang="en-IN" sz="2400" dirty="0"/>
              </a:p>
              <a:p>
                <a:r>
                  <a:rPr lang="en-IN" sz="2400" dirty="0"/>
                  <a:t>■ 1 ATA controller, 500,000-hour MTTF</a:t>
                </a:r>
                <a:endParaRPr lang="en-IN" sz="2400" dirty="0"/>
              </a:p>
              <a:p>
                <a:r>
                  <a:rPr lang="en-IN" sz="2400" dirty="0"/>
                  <a:t>■ 1 power supply, 200,000-hour MTTF</a:t>
                </a:r>
                <a:endParaRPr lang="en-IN" sz="2400" dirty="0"/>
              </a:p>
              <a:p>
                <a:r>
                  <a:rPr lang="en-IN" sz="2400" dirty="0"/>
                  <a:t>■ 1 fan, 200,000-hour MTTF</a:t>
                </a:r>
                <a:endParaRPr lang="en-IN" sz="2400" dirty="0"/>
              </a:p>
              <a:p>
                <a:r>
                  <a:rPr lang="en-IN" sz="2400" dirty="0"/>
                  <a:t>■ 1 ATA cable, 1,000,000-hour MTTF</a:t>
                </a:r>
                <a:endParaRPr lang="en-IN" sz="2400" dirty="0"/>
              </a:p>
              <a:p>
                <a:r>
                  <a:rPr lang="en-IN" sz="2400" dirty="0"/>
                  <a:t>Using the simplifying assumptions that the lifetimes are </a:t>
                </a:r>
                <a:r>
                  <a:rPr lang="en-IN" sz="2400" dirty="0" smtClean="0"/>
                  <a:t>exponentially distributed and </a:t>
                </a:r>
                <a:r>
                  <a:rPr lang="en-IN" sz="2400" dirty="0"/>
                  <a:t>that failures are independent, compute the MTTF of the system as a whole</a:t>
                </a:r>
                <a:r>
                  <a:rPr lang="en-IN" sz="2400" dirty="0" smtClean="0"/>
                  <a:t>.</a:t>
                </a:r>
                <a:endParaRPr lang="en-IN" sz="2400" dirty="0"/>
              </a:p>
            </p:txBody>
          </p:sp>
        </mc:Choice>
        <mc:Fallback>
          <p:sp>
            <p:nvSpPr>
              <p:cNvPr id="4" name="TextBox 3"/>
              <p:cNvSpPr txBox="1">
                <a:spLocks noRot="1" noChangeAspect="1" noMove="1" noResize="1" noEditPoints="1" noAdjustHandles="1" noChangeArrowheads="1" noChangeShapeType="1" noTextEdit="1"/>
              </p:cNvSpPr>
              <p:nvPr/>
            </p:nvSpPr>
            <p:spPr>
              <a:xfrm>
                <a:off x="860612" y="188640"/>
                <a:ext cx="8175884" cy="6628738"/>
              </a:xfrm>
              <a:prstGeom prst="rect">
                <a:avLst/>
              </a:prstGeom>
              <a:blipFill rotWithShape="1">
                <a:blip r:embed="rId2"/>
                <a:stretch>
                  <a:fillRect l="-2" t="-1" r="5"/>
                </a:stretch>
              </a:blipFill>
            </p:spPr>
            <p:txBody>
              <a:bodyPr/>
              <a:lstStyle/>
              <a:p>
                <a:r>
                  <a:rPr lang="en-US" altLang="en-US">
                    <a:noFill/>
                  </a:rPr>
                  <a:t> </a:t>
                </a:r>
              </a:p>
            </p:txBody>
          </p:sp>
        </mc:Fallback>
      </mc:AlternateContent>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
        <p:nvSpPr>
          <p:cNvPr id="4" name="TextBox 3"/>
          <p:cNvSpPr txBox="1"/>
          <p:nvPr/>
        </p:nvSpPr>
        <p:spPr>
          <a:xfrm>
            <a:off x="860612" y="476672"/>
            <a:ext cx="8175884" cy="5878532"/>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The sum of the failure rates </a:t>
            </a:r>
            <a:r>
              <a:rPr lang="en-US" sz="2400" dirty="0" smtClean="0">
                <a:latin typeface="Times New Roman" panose="02020603050405020304" pitchFamily="18" charset="0"/>
                <a:cs typeface="Times New Roman" panose="02020603050405020304" pitchFamily="18" charset="0"/>
              </a:rPr>
              <a:t>is</a:t>
            </a:r>
            <a:r>
              <a:rPr lang="en-IN" sz="2400" dirty="0">
                <a:latin typeface="Times New Roman" panose="02020603050405020304" pitchFamily="18" charset="0"/>
                <a:cs typeface="Times New Roman" panose="02020603050405020304" pitchFamily="18" charset="0"/>
              </a:rPr>
              <a:t> </a:t>
            </a:r>
            <a:endParaRPr lang="en-IN" sz="2400" dirty="0" smtClean="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Failure rate </a:t>
            </a:r>
            <a:r>
              <a:rPr lang="en-IN" sz="2400" baseline="-25000" dirty="0" smtClean="0">
                <a:latin typeface="Times New Roman" panose="02020603050405020304" pitchFamily="18" charset="0"/>
                <a:cs typeface="Times New Roman" panose="02020603050405020304" pitchFamily="18" charset="0"/>
              </a:rPr>
              <a:t>System</a:t>
            </a:r>
            <a:r>
              <a:rPr lang="en-IN" sz="2400" dirty="0" smtClean="0">
                <a:latin typeface="Times New Roman" panose="02020603050405020304" pitchFamily="18" charset="0"/>
                <a:cs typeface="Times New Roman" panose="02020603050405020304" pitchFamily="18" charset="0"/>
              </a:rPr>
              <a:t>= 10* (1/1000000) + (1/500000) + (1/200000) + (1 / 200,000) + (1/1,000,000) =</a:t>
            </a:r>
            <a:endParaRPr lang="en-IN" sz="2400" dirty="0" smtClean="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(23000/1000000000) hours</a:t>
            </a:r>
            <a:endParaRPr lang="en-IN" sz="2400" dirty="0" smtClean="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Or 23000 FIT. </a:t>
            </a:r>
            <a:endParaRPr lang="en-IN" sz="2400" dirty="0" smtClean="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MTTF </a:t>
            </a:r>
            <a:r>
              <a:rPr lang="en-IN" sz="2400" baseline="-25000" dirty="0" smtClean="0">
                <a:latin typeface="Times New Roman" panose="02020603050405020304" pitchFamily="18" charset="0"/>
                <a:cs typeface="Times New Roman" panose="02020603050405020304" pitchFamily="18" charset="0"/>
              </a:rPr>
              <a:t>System</a:t>
            </a:r>
            <a:r>
              <a:rPr lang="en-IN" sz="2400" dirty="0" smtClean="0">
                <a:latin typeface="Times New Roman" panose="02020603050405020304" pitchFamily="18" charset="0"/>
                <a:cs typeface="Times New Roman" panose="02020603050405020304" pitchFamily="18" charset="0"/>
              </a:rPr>
              <a:t> = (1/Failure rate </a:t>
            </a:r>
            <a:r>
              <a:rPr lang="en-IN" sz="2400" baseline="-25000" dirty="0" smtClean="0">
                <a:latin typeface="Times New Roman" panose="02020603050405020304" pitchFamily="18" charset="0"/>
                <a:cs typeface="Times New Roman" panose="02020603050405020304" pitchFamily="18" charset="0"/>
              </a:rPr>
              <a:t>system</a:t>
            </a:r>
            <a:r>
              <a:rPr lang="en-IN" sz="2400" dirty="0" smtClean="0">
                <a:latin typeface="Times New Roman" panose="02020603050405020304" pitchFamily="18" charset="0"/>
                <a:cs typeface="Times New Roman" panose="02020603050405020304" pitchFamily="18" charset="0"/>
              </a:rPr>
              <a:t>) = (23000/ 1000000000) = 43500 </a:t>
            </a:r>
            <a:r>
              <a:rPr lang="en-IN" sz="2400" dirty="0" err="1" smtClean="0">
                <a:latin typeface="Times New Roman" panose="02020603050405020304" pitchFamily="18" charset="0"/>
                <a:cs typeface="Times New Roman" panose="02020603050405020304" pitchFamily="18" charset="0"/>
              </a:rPr>
              <a:t>hrs</a:t>
            </a:r>
            <a:r>
              <a:rPr lang="en-IN" sz="2400" dirty="0" smtClean="0">
                <a:latin typeface="Times New Roman" panose="02020603050405020304" pitchFamily="18" charset="0"/>
                <a:cs typeface="Times New Roman" panose="02020603050405020304" pitchFamily="18" charset="0"/>
              </a:rPr>
              <a:t> or just under 5 years. </a:t>
            </a:r>
            <a:endParaRPr lang="en-IN" sz="2400" dirty="0" smtClean="0">
              <a:latin typeface="Times New Roman" panose="02020603050405020304" pitchFamily="18" charset="0"/>
              <a:cs typeface="Times New Roman" panose="02020603050405020304" pitchFamily="18" charset="0"/>
            </a:endParaRPr>
          </a:p>
          <a:p>
            <a:endParaRPr lang="en-IN" sz="2400" dirty="0" smtClean="0">
              <a:latin typeface="Times New Roman" panose="02020603050405020304" pitchFamily="18" charset="0"/>
              <a:cs typeface="Times New Roman" panose="02020603050405020304" pitchFamily="18" charset="0"/>
            </a:endParaRPr>
          </a:p>
          <a:p>
            <a:r>
              <a:rPr lang="en-IN" sz="2400" b="1" dirty="0" smtClean="0">
                <a:latin typeface="Times New Roman" panose="02020603050405020304" pitchFamily="18" charset="0"/>
                <a:cs typeface="Times New Roman" panose="02020603050405020304" pitchFamily="18" charset="0"/>
              </a:rPr>
              <a:t>Example: </a:t>
            </a:r>
            <a:r>
              <a:rPr lang="en-US" sz="2400" dirty="0">
                <a:latin typeface="Times New Roman" panose="02020603050405020304" pitchFamily="18" charset="0"/>
                <a:cs typeface="Times New Roman" panose="02020603050405020304" pitchFamily="18" charset="0"/>
              </a:rPr>
              <a:t>Disk subsystems often have redundant power supplies to improve dependability. Using the components and MTTFs from above, calculate the reliability of redundant power supplies. Assume one power supply is sufficient to run the disk subsystem and that we are adding one redundant power supply</a:t>
            </a:r>
            <a:r>
              <a:rPr lang="en-US" sz="2400" dirty="0" smtClean="0">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a:p>
            <a:endParaRPr lang="en-US" sz="2400" baseline="-25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
        <p:nvSpPr>
          <p:cNvPr id="4" name="TextBox 3"/>
          <p:cNvSpPr txBox="1"/>
          <p:nvPr/>
        </p:nvSpPr>
        <p:spPr>
          <a:xfrm>
            <a:off x="860612" y="476672"/>
            <a:ext cx="8175884" cy="5632311"/>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Assume that </a:t>
            </a:r>
            <a:r>
              <a:rPr lang="en-US" sz="2400" dirty="0">
                <a:latin typeface="Times New Roman" panose="02020603050405020304" pitchFamily="18" charset="0"/>
                <a:cs typeface="Times New Roman" panose="02020603050405020304" pitchFamily="18" charset="0"/>
              </a:rPr>
              <a:t>the lifetimes of the components are exponentially distributed and that there is no dependency between the component failures. </a:t>
            </a:r>
            <a:endParaRPr lang="en-US" sz="24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MTTF for </a:t>
            </a:r>
            <a:r>
              <a:rPr lang="en-US" sz="2400" dirty="0" smtClean="0">
                <a:latin typeface="Times New Roman" panose="02020603050405020304" pitchFamily="18" charset="0"/>
                <a:cs typeface="Times New Roman" panose="02020603050405020304" pitchFamily="18" charset="0"/>
              </a:rPr>
              <a:t>redundant </a:t>
            </a:r>
            <a:r>
              <a:rPr lang="en-US" sz="2400" dirty="0">
                <a:latin typeface="Times New Roman" panose="02020603050405020304" pitchFamily="18" charset="0"/>
                <a:cs typeface="Times New Roman" panose="02020603050405020304" pitchFamily="18" charset="0"/>
              </a:rPr>
              <a:t>power supplies is the mean time until one power supply fails divided by the chance that the other will fail before the first one is replaced. </a:t>
            </a:r>
            <a:endParaRPr lang="en-US" sz="24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If </a:t>
            </a:r>
            <a:r>
              <a:rPr lang="en-US" sz="2400" dirty="0">
                <a:latin typeface="Times New Roman" panose="02020603050405020304" pitchFamily="18" charset="0"/>
                <a:cs typeface="Times New Roman" panose="02020603050405020304" pitchFamily="18" charset="0"/>
              </a:rPr>
              <a:t>the chance of a </a:t>
            </a:r>
            <a:r>
              <a:rPr lang="en-US" sz="2400" dirty="0" smtClean="0">
                <a:latin typeface="Times New Roman" panose="02020603050405020304" pitchFamily="18" charset="0"/>
                <a:cs typeface="Times New Roman" panose="02020603050405020304" pitchFamily="18" charset="0"/>
              </a:rPr>
              <a:t>second disk </a:t>
            </a:r>
            <a:r>
              <a:rPr lang="en-US" sz="2400" dirty="0">
                <a:latin typeface="Times New Roman" panose="02020603050405020304" pitchFamily="18" charset="0"/>
                <a:cs typeface="Times New Roman" panose="02020603050405020304" pitchFamily="18" charset="0"/>
              </a:rPr>
              <a:t>failure before repair is small, then the MTTF of the pair is large</a:t>
            </a:r>
            <a:r>
              <a:rPr lang="en-US" sz="2400" dirty="0" smtClean="0">
                <a:latin typeface="Times New Roman" panose="02020603050405020304" pitchFamily="18" charset="0"/>
                <a:cs typeface="Times New Roman" panose="02020603050405020304" pitchFamily="18" charset="0"/>
              </a:rPr>
              <a:t>.</a:t>
            </a:r>
            <a:endParaRPr lang="en-US" sz="24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Since </a:t>
            </a:r>
            <a:r>
              <a:rPr lang="en-US" sz="2400" dirty="0" smtClean="0">
                <a:latin typeface="Times New Roman" panose="02020603050405020304" pitchFamily="18" charset="0"/>
                <a:cs typeface="Times New Roman" panose="02020603050405020304" pitchFamily="18" charset="0"/>
              </a:rPr>
              <a:t>there are </a:t>
            </a:r>
            <a:r>
              <a:rPr lang="en-US" sz="2400" dirty="0">
                <a:latin typeface="Times New Roman" panose="02020603050405020304" pitchFamily="18" charset="0"/>
                <a:cs typeface="Times New Roman" panose="02020603050405020304" pitchFamily="18" charset="0"/>
              </a:rPr>
              <a:t>two power supplies and independent failures, the mean time until one disk fails is </a:t>
            </a:r>
            <a:r>
              <a:rPr lang="en-US" sz="2400" dirty="0" err="1">
                <a:latin typeface="Times New Roman" panose="02020603050405020304" pitchFamily="18" charset="0"/>
                <a:cs typeface="Times New Roman" panose="02020603050405020304" pitchFamily="18" charset="0"/>
              </a:rPr>
              <a:t>MTTF</a:t>
            </a:r>
            <a:r>
              <a:rPr lang="en-US" sz="2400" baseline="-25000" dirty="0" err="1">
                <a:latin typeface="Times New Roman" panose="02020603050405020304" pitchFamily="18" charset="0"/>
                <a:cs typeface="Times New Roman" panose="02020603050405020304" pitchFamily="18" charset="0"/>
              </a:rPr>
              <a:t>power</a:t>
            </a:r>
            <a:r>
              <a:rPr lang="en-US" sz="2400" baseline="-25000" dirty="0">
                <a:latin typeface="Times New Roman" panose="02020603050405020304" pitchFamily="18" charset="0"/>
                <a:cs typeface="Times New Roman" panose="02020603050405020304" pitchFamily="18" charset="0"/>
              </a:rPr>
              <a:t> supply</a:t>
            </a:r>
            <a:r>
              <a:rPr lang="en-US" sz="2400" dirty="0">
                <a:latin typeface="Times New Roman" panose="02020603050405020304" pitchFamily="18" charset="0"/>
                <a:cs typeface="Times New Roman" panose="02020603050405020304" pitchFamily="18" charset="0"/>
              </a:rPr>
              <a:t>/2. A good approximation of the probability of a second failure is MTTR over the mean time until the other power supply fails. </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mc:AlternateContent xmlns:mc="http://schemas.openxmlformats.org/markup-compatibility/2006">
        <mc:Choice xmlns:a14="http://schemas.microsoft.com/office/drawing/2010/main" Requires="a14">
          <p:sp>
            <p:nvSpPr>
              <p:cNvPr id="4" name="TextBox 3"/>
              <p:cNvSpPr txBox="1"/>
              <p:nvPr/>
            </p:nvSpPr>
            <p:spPr>
              <a:xfrm>
                <a:off x="860612" y="476672"/>
                <a:ext cx="8175884" cy="5435206"/>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Hence, a reasonable approximation for a redundant pair of power supplies is</a:t>
                </a:r>
                <a:endParaRPr lang="en-US" sz="2400" dirty="0" smtClean="0">
                  <a:latin typeface="Times New Roman" panose="02020603050405020304" pitchFamily="18" charset="0"/>
                  <a:cs typeface="Times New Roman" panose="02020603050405020304" pitchFamily="18" charset="0"/>
                </a:endParaRPr>
              </a:p>
              <a:p>
                <a:endParaRPr lang="en-IN" sz="2400" dirty="0" smtClean="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MTTF </a:t>
                </a:r>
                <a:r>
                  <a:rPr lang="en-IN" sz="2400" baseline="-25000" dirty="0" smtClean="0">
                    <a:latin typeface="Times New Roman" panose="02020603050405020304" pitchFamily="18" charset="0"/>
                    <a:cs typeface="Times New Roman" panose="02020603050405020304" pitchFamily="18" charset="0"/>
                  </a:rPr>
                  <a:t>power supply pair </a:t>
                </a:r>
                <a:r>
                  <a:rPr lang="en-IN" sz="2400" b="1" dirty="0" smtClean="0">
                    <a:latin typeface="Times New Roman" panose="02020603050405020304" pitchFamily="18" charset="0"/>
                    <a:cs typeface="Times New Roman" panose="02020603050405020304" pitchFamily="18" charset="0"/>
                  </a:rPr>
                  <a:t>= </a:t>
                </a:r>
                <a14:m>
                  <m:oMath xmlns:m="http://schemas.openxmlformats.org/officeDocument/2006/math">
                    <m:f>
                      <m:fPr>
                        <m:ctrlPr>
                          <a:rPr lang="en-IN" sz="2400" b="1" i="1" smtClean="0">
                            <a:latin typeface="Cambria Math" panose="02040503050406030204" pitchFamily="18" charset="0"/>
                            <a:cs typeface="Times New Roman" panose="02020603050405020304" pitchFamily="18" charset="0"/>
                          </a:rPr>
                        </m:ctrlPr>
                      </m:fPr>
                      <m:num>
                        <m:r>
                          <a:rPr lang="en-IN" sz="2400" b="1" i="0">
                            <a:latin typeface="Cambria Math" panose="02040503050406030204" pitchFamily="18" charset="0"/>
                            <a:cs typeface="Times New Roman" panose="02020603050405020304" pitchFamily="18" charset="0"/>
                          </a:rPr>
                          <m:t>𝐌𝐓𝐓𝐅</m:t>
                        </m:r>
                        <m:r>
                          <a:rPr lang="en-IN" sz="2400" b="1" i="0" baseline="-25000">
                            <a:latin typeface="Cambria Math" panose="02040503050406030204" pitchFamily="18" charset="0"/>
                            <a:cs typeface="Times New Roman" panose="02020603050405020304" pitchFamily="18" charset="0"/>
                          </a:rPr>
                          <m:t>𝐩𝐨𝐰𝐞𝐫</m:t>
                        </m:r>
                        <m:r>
                          <a:rPr lang="en-IN" sz="2400" b="1" i="0" baseline="-25000">
                            <a:latin typeface="Cambria Math" panose="02040503050406030204" pitchFamily="18" charset="0"/>
                            <a:cs typeface="Times New Roman" panose="02020603050405020304" pitchFamily="18" charset="0"/>
                          </a:rPr>
                          <m:t> </m:t>
                        </m:r>
                        <m:r>
                          <a:rPr lang="en-IN" sz="2400" b="1" i="0" baseline="-25000">
                            <a:latin typeface="Cambria Math" panose="02040503050406030204" pitchFamily="18" charset="0"/>
                            <a:cs typeface="Times New Roman" panose="02020603050405020304" pitchFamily="18" charset="0"/>
                          </a:rPr>
                          <m:t>𝐬𝐮𝐩𝐩𝐥𝐲</m:t>
                        </m:r>
                        <m:r>
                          <a:rPr lang="en-IN" sz="2400" b="1" i="0">
                            <a:latin typeface="Cambria Math" panose="02040503050406030204" pitchFamily="18" charset="0"/>
                            <a:cs typeface="Times New Roman" panose="02020603050405020304" pitchFamily="18" charset="0"/>
                          </a:rPr>
                          <m:t> </m:t>
                        </m:r>
                        <m:r>
                          <a:rPr lang="en-US" sz="2400" b="1" i="0" smtClean="0">
                            <a:latin typeface="Cambria Math" panose="02040503050406030204" pitchFamily="18" charset="0"/>
                            <a:cs typeface="Times New Roman" panose="02020603050405020304" pitchFamily="18" charset="0"/>
                          </a:rPr>
                          <m:t>/</m:t>
                        </m:r>
                        <m:r>
                          <a:rPr lang="en-IN" sz="2400" b="1" i="0">
                            <a:latin typeface="Cambria Math" panose="02040503050406030204" pitchFamily="18" charset="0"/>
                            <a:cs typeface="Times New Roman" panose="02020603050405020304" pitchFamily="18" charset="0"/>
                          </a:rPr>
                          <m:t>𝟐</m:t>
                        </m:r>
                      </m:num>
                      <m:den>
                        <m:f>
                          <m:fPr>
                            <m:ctrlPr>
                              <a:rPr lang="en-IN" sz="2400" b="1" i="1" smtClean="0">
                                <a:latin typeface="Cambria Math" panose="02040503050406030204" pitchFamily="18" charset="0"/>
                                <a:cs typeface="Times New Roman" panose="02020603050405020304" pitchFamily="18" charset="0"/>
                              </a:rPr>
                            </m:ctrlPr>
                          </m:fPr>
                          <m:num>
                            <m:r>
                              <a:rPr lang="en-IN" sz="2400" b="1" i="0">
                                <a:latin typeface="Cambria Math" panose="02040503050406030204" pitchFamily="18" charset="0"/>
                                <a:cs typeface="Times New Roman" panose="02020603050405020304" pitchFamily="18" charset="0"/>
                              </a:rPr>
                              <m:t>𝐌𝐓𝐓</m:t>
                            </m:r>
                            <m:r>
                              <a:rPr lang="en-US" sz="2400" b="1" i="0" smtClean="0">
                                <a:latin typeface="Cambria Math" panose="02040503050406030204" pitchFamily="18" charset="0"/>
                                <a:cs typeface="Times New Roman" panose="02020603050405020304" pitchFamily="18" charset="0"/>
                              </a:rPr>
                              <m:t>𝐑</m:t>
                            </m:r>
                            <m:r>
                              <a:rPr lang="en-IN" sz="2400" b="1" i="0" baseline="-25000">
                                <a:latin typeface="Cambria Math" panose="02040503050406030204" pitchFamily="18" charset="0"/>
                                <a:cs typeface="Times New Roman" panose="02020603050405020304" pitchFamily="18" charset="0"/>
                              </a:rPr>
                              <m:t>𝐩𝐨𝐰𝐞𝐫</m:t>
                            </m:r>
                            <m:r>
                              <a:rPr lang="en-IN" sz="2400" b="1" i="0" baseline="-25000">
                                <a:latin typeface="Cambria Math" panose="02040503050406030204" pitchFamily="18" charset="0"/>
                                <a:cs typeface="Times New Roman" panose="02020603050405020304" pitchFamily="18" charset="0"/>
                              </a:rPr>
                              <m:t> </m:t>
                            </m:r>
                            <m:r>
                              <a:rPr lang="en-IN" sz="2400" b="1" i="0" baseline="-25000">
                                <a:latin typeface="Cambria Math" panose="02040503050406030204" pitchFamily="18" charset="0"/>
                                <a:cs typeface="Times New Roman" panose="02020603050405020304" pitchFamily="18" charset="0"/>
                              </a:rPr>
                              <m:t>𝐬𝐮𝐩𝐩𝐥𝐲</m:t>
                            </m:r>
                          </m:num>
                          <m:den>
                            <m:r>
                              <a:rPr lang="en-IN" sz="2400" b="1" i="0">
                                <a:latin typeface="Cambria Math" panose="02040503050406030204" pitchFamily="18" charset="0"/>
                                <a:cs typeface="Times New Roman" panose="02020603050405020304" pitchFamily="18" charset="0"/>
                              </a:rPr>
                              <m:t>𝐌𝐓𝐓𝐅</m:t>
                            </m:r>
                            <m:r>
                              <a:rPr lang="en-IN" sz="2400" b="1" i="0" baseline="-25000">
                                <a:latin typeface="Cambria Math" panose="02040503050406030204" pitchFamily="18" charset="0"/>
                                <a:cs typeface="Times New Roman" panose="02020603050405020304" pitchFamily="18" charset="0"/>
                              </a:rPr>
                              <m:t>𝐩𝐨𝐰𝐞𝐫</m:t>
                            </m:r>
                            <m:r>
                              <a:rPr lang="en-IN" sz="2400" b="1" i="0" baseline="-25000">
                                <a:latin typeface="Cambria Math" panose="02040503050406030204" pitchFamily="18" charset="0"/>
                                <a:cs typeface="Times New Roman" panose="02020603050405020304" pitchFamily="18" charset="0"/>
                              </a:rPr>
                              <m:t> </m:t>
                            </m:r>
                            <m:r>
                              <a:rPr lang="en-IN" sz="2400" b="1" i="0" baseline="-25000">
                                <a:latin typeface="Cambria Math" panose="02040503050406030204" pitchFamily="18" charset="0"/>
                                <a:cs typeface="Times New Roman" panose="02020603050405020304" pitchFamily="18" charset="0"/>
                              </a:rPr>
                              <m:t>𝐬𝐮𝐩𝐩𝐥𝐲</m:t>
                            </m:r>
                          </m:den>
                        </m:f>
                      </m:den>
                    </m:f>
                  </m:oMath>
                </a14:m>
                <a:r>
                  <a:rPr lang="en-IN" sz="2400" b="1" dirty="0" smtClean="0">
                    <a:latin typeface="Times New Roman" panose="02020603050405020304" pitchFamily="18" charset="0"/>
                    <a:cs typeface="Times New Roman" panose="02020603050405020304" pitchFamily="18" charset="0"/>
                  </a:rPr>
                  <a:t> = </a:t>
                </a:r>
                <a14:m>
                  <m:oMath xmlns:m="http://schemas.openxmlformats.org/officeDocument/2006/math">
                    <m:f>
                      <m:fPr>
                        <m:ctrlPr>
                          <a:rPr lang="en-IN" sz="2400" b="1" i="1">
                            <a:latin typeface="Cambria Math" panose="02040503050406030204" pitchFamily="18" charset="0"/>
                          </a:rPr>
                        </m:ctrlPr>
                      </m:fPr>
                      <m:num>
                        <m:r>
                          <a:rPr lang="en-IN" sz="2400" b="1" i="0">
                            <a:latin typeface="Cambria Math" panose="02040503050406030204" pitchFamily="18" charset="0"/>
                            <a:cs typeface="Times New Roman" panose="02020603050405020304" pitchFamily="18" charset="0"/>
                          </a:rPr>
                          <m:t>𝐌𝐓𝐓𝐅</m:t>
                        </m:r>
                        <m:r>
                          <a:rPr lang="en-US" sz="2400" b="1" i="0" baseline="30000" smtClean="0">
                            <a:latin typeface="Cambria Math" panose="02040503050406030204" pitchFamily="18" charset="0"/>
                            <a:cs typeface="Times New Roman" panose="02020603050405020304" pitchFamily="18" charset="0"/>
                          </a:rPr>
                          <m:t>𝟐</m:t>
                        </m:r>
                        <m:r>
                          <a:rPr lang="en-IN" sz="2400" b="1" i="0" baseline="-25000">
                            <a:latin typeface="Cambria Math" panose="02040503050406030204" pitchFamily="18" charset="0"/>
                            <a:cs typeface="Times New Roman" panose="02020603050405020304" pitchFamily="18" charset="0"/>
                          </a:rPr>
                          <m:t>𝐩𝐨𝐰𝐞𝐫</m:t>
                        </m:r>
                        <m:r>
                          <a:rPr lang="en-IN" sz="2400" b="1" i="0" baseline="-25000">
                            <a:latin typeface="Cambria Math" panose="02040503050406030204" pitchFamily="18" charset="0"/>
                            <a:cs typeface="Times New Roman" panose="02020603050405020304" pitchFamily="18" charset="0"/>
                          </a:rPr>
                          <m:t> </m:t>
                        </m:r>
                        <m:r>
                          <a:rPr lang="en-IN" sz="2400" b="1" i="0" baseline="-25000">
                            <a:latin typeface="Cambria Math" panose="02040503050406030204" pitchFamily="18" charset="0"/>
                            <a:cs typeface="Times New Roman" panose="02020603050405020304" pitchFamily="18" charset="0"/>
                          </a:rPr>
                          <m:t>𝐬𝐮𝐩𝐩𝐥𝐲</m:t>
                        </m:r>
                      </m:num>
                      <m:den>
                        <m:r>
                          <m:rPr>
                            <m:nor/>
                          </m:rPr>
                          <a:rPr lang="en-US" sz="2400" b="1" i="0" smtClean="0">
                            <a:latin typeface="Cambria Math" panose="02040503050406030204" pitchFamily="18" charset="0"/>
                          </a:rPr>
                          <m:t>2</m:t>
                        </m:r>
                        <m:r>
                          <m:rPr>
                            <m:nor/>
                          </m:rPr>
                          <a:rPr lang="en-US" sz="2400" b="1" i="0" smtClean="0">
                            <a:latin typeface="Cambria Math" panose="02040503050406030204" pitchFamily="18" charset="0"/>
                          </a:rPr>
                          <m:t> </m:t>
                        </m:r>
                        <m:r>
                          <m:rPr>
                            <m:nor/>
                          </m:rPr>
                          <a:rPr lang="en-US" sz="2400" b="1" i="0" smtClean="0">
                            <a:latin typeface="Cambria Math" panose="02040503050406030204" pitchFamily="18" charset="0"/>
                          </a:rPr>
                          <m:t>x</m:t>
                        </m:r>
                        <m:r>
                          <m:rPr>
                            <m:nor/>
                          </m:rPr>
                          <a:rPr lang="en-US" sz="2400" b="1" i="0" smtClean="0">
                            <a:latin typeface="Cambria Math" panose="02040503050406030204" pitchFamily="18" charset="0"/>
                          </a:rPr>
                          <m:t> </m:t>
                        </m:r>
                        <m:r>
                          <m:rPr>
                            <m:nor/>
                          </m:rPr>
                          <a:rPr lang="en-IN" sz="2400" b="1">
                            <a:latin typeface="Cambria Math" panose="02040503050406030204" pitchFamily="18" charset="0"/>
                          </a:rPr>
                          <m:t>MTTR</m:t>
                        </m:r>
                        <m:r>
                          <m:rPr>
                            <m:sty m:val="p"/>
                          </m:rPr>
                          <a:rPr lang="en-IN" sz="2400" b="0" i="0" baseline="-25000">
                            <a:latin typeface="Cambria Math" panose="02040503050406030204" pitchFamily="18" charset="0"/>
                          </a:rPr>
                          <m:t>power</m:t>
                        </m:r>
                        <m:r>
                          <a:rPr lang="en-IN" sz="2400" b="0" i="0" baseline="-25000">
                            <a:latin typeface="Cambria Math" panose="02040503050406030204" pitchFamily="18" charset="0"/>
                          </a:rPr>
                          <m:t> </m:t>
                        </m:r>
                        <m:r>
                          <m:rPr>
                            <m:sty m:val="p"/>
                          </m:rPr>
                          <a:rPr lang="en-IN" sz="2400" b="0" i="0" baseline="-25000">
                            <a:latin typeface="Cambria Math" panose="02040503050406030204" pitchFamily="18" charset="0"/>
                          </a:rPr>
                          <m:t>supply</m:t>
                        </m:r>
                      </m:den>
                    </m:f>
                  </m:oMath>
                </a14:m>
                <a:endParaRPr lang="en-IN" sz="2400" b="1" dirty="0" smtClean="0">
                  <a:latin typeface="Times New Roman" panose="02020603050405020304" pitchFamily="18" charset="0"/>
                  <a:cs typeface="Times New Roman" panose="02020603050405020304" pitchFamily="18" charset="0"/>
                </a:endParaRPr>
              </a:p>
              <a:p>
                <a:endParaRPr lang="en-IN" sz="2400" b="1" dirty="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Assume </a:t>
                </a:r>
                <a:r>
                  <a:rPr lang="en-US" sz="2400" dirty="0">
                    <a:latin typeface="Times New Roman" panose="02020603050405020304" pitchFamily="18" charset="0"/>
                    <a:cs typeface="Times New Roman" panose="02020603050405020304" pitchFamily="18" charset="0"/>
                  </a:rPr>
                  <a:t>it takes on average 24 hours for a human operator to notice that a power supply has failed and replace it, the reliability of the fault tolerant pair of power supplies is</a:t>
                </a:r>
                <a:endParaRPr lang="en-US" sz="2400" dirty="0">
                  <a:latin typeface="Times New Roman" panose="02020603050405020304" pitchFamily="18" charset="0"/>
                  <a:cs typeface="Times New Roman" panose="02020603050405020304" pitchFamily="18" charset="0"/>
                </a:endParaRPr>
              </a:p>
              <a:p>
                <a:endParaRPr lang="en-IN" sz="2400" dirty="0" smtClean="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MTTF </a:t>
                </a:r>
                <a:r>
                  <a:rPr lang="en-IN" sz="2400" baseline="-25000" dirty="0">
                    <a:latin typeface="Times New Roman" panose="02020603050405020304" pitchFamily="18" charset="0"/>
                    <a:cs typeface="Times New Roman" panose="02020603050405020304" pitchFamily="18" charset="0"/>
                  </a:rPr>
                  <a:t>power supply </a:t>
                </a:r>
                <a:r>
                  <a:rPr lang="en-IN" sz="2400" baseline="-25000" dirty="0" smtClean="0">
                    <a:latin typeface="Times New Roman" panose="02020603050405020304" pitchFamily="18" charset="0"/>
                    <a:cs typeface="Times New Roman" panose="02020603050405020304" pitchFamily="18" charset="0"/>
                  </a:rPr>
                  <a:t>pair </a:t>
                </a:r>
                <a:r>
                  <a:rPr lang="en-IN" sz="2400" dirty="0" smtClean="0">
                    <a:latin typeface="Times New Roman" panose="02020603050405020304" pitchFamily="18" charset="0"/>
                    <a:cs typeface="Times New Roman" panose="02020603050405020304" pitchFamily="18" charset="0"/>
                  </a:rPr>
                  <a:t>= </a:t>
                </a:r>
                <a14:m>
                  <m:oMath xmlns:m="http://schemas.openxmlformats.org/officeDocument/2006/math">
                    <m:f>
                      <m:fPr>
                        <m:ctrlPr>
                          <a:rPr lang="en-IN" sz="2400" b="1" i="1">
                            <a:latin typeface="Cambria Math" panose="02040503050406030204" pitchFamily="18" charset="0"/>
                          </a:rPr>
                        </m:ctrlPr>
                      </m:fPr>
                      <m:num>
                        <m:r>
                          <a:rPr lang="en-IN" sz="2400" b="1">
                            <a:latin typeface="Cambria Math" panose="02040503050406030204" pitchFamily="18" charset="0"/>
                            <a:cs typeface="Times New Roman" panose="02020603050405020304" pitchFamily="18" charset="0"/>
                          </a:rPr>
                          <m:t>𝐌𝐓𝐓𝐅</m:t>
                        </m:r>
                        <m:r>
                          <a:rPr lang="en-US" sz="2400" b="1" baseline="30000">
                            <a:latin typeface="Cambria Math" panose="02040503050406030204" pitchFamily="18" charset="0"/>
                            <a:cs typeface="Times New Roman" panose="02020603050405020304" pitchFamily="18" charset="0"/>
                          </a:rPr>
                          <m:t>𝟐</m:t>
                        </m:r>
                        <m:r>
                          <a:rPr lang="en-IN" sz="2400" b="1" baseline="-25000">
                            <a:latin typeface="Cambria Math" panose="02040503050406030204" pitchFamily="18" charset="0"/>
                            <a:cs typeface="Times New Roman" panose="02020603050405020304" pitchFamily="18" charset="0"/>
                          </a:rPr>
                          <m:t>𝐩𝐨𝐰𝐞𝐫</m:t>
                        </m:r>
                        <m:r>
                          <a:rPr lang="en-IN" sz="2400" b="1" baseline="-25000">
                            <a:latin typeface="Cambria Math" panose="02040503050406030204" pitchFamily="18" charset="0"/>
                            <a:cs typeface="Times New Roman" panose="02020603050405020304" pitchFamily="18" charset="0"/>
                          </a:rPr>
                          <m:t> </m:t>
                        </m:r>
                        <m:r>
                          <a:rPr lang="en-IN" sz="2400" b="1" baseline="-25000">
                            <a:latin typeface="Cambria Math" panose="02040503050406030204" pitchFamily="18" charset="0"/>
                            <a:cs typeface="Times New Roman" panose="02020603050405020304" pitchFamily="18" charset="0"/>
                          </a:rPr>
                          <m:t>𝐬𝐮𝐩𝐩𝐥𝐲</m:t>
                        </m:r>
                      </m:num>
                      <m:den>
                        <m:r>
                          <m:rPr>
                            <m:nor/>
                          </m:rPr>
                          <a:rPr lang="en-US" sz="2400" b="1">
                            <a:latin typeface="Cambria Math" panose="02040503050406030204" pitchFamily="18" charset="0"/>
                          </a:rPr>
                          <m:t>2</m:t>
                        </m:r>
                        <m:r>
                          <m:rPr>
                            <m:nor/>
                          </m:rPr>
                          <a:rPr lang="en-US" sz="2400" b="1">
                            <a:latin typeface="Cambria Math" panose="02040503050406030204" pitchFamily="18" charset="0"/>
                          </a:rPr>
                          <m:t> </m:t>
                        </m:r>
                        <m:r>
                          <m:rPr>
                            <m:nor/>
                          </m:rPr>
                          <a:rPr lang="en-US" sz="2400" b="1">
                            <a:latin typeface="Cambria Math" panose="02040503050406030204" pitchFamily="18" charset="0"/>
                          </a:rPr>
                          <m:t>x</m:t>
                        </m:r>
                        <m:r>
                          <m:rPr>
                            <m:nor/>
                          </m:rPr>
                          <a:rPr lang="en-US" sz="2400" b="1">
                            <a:latin typeface="Cambria Math" panose="02040503050406030204" pitchFamily="18" charset="0"/>
                          </a:rPr>
                          <m:t> </m:t>
                        </m:r>
                        <m:r>
                          <m:rPr>
                            <m:nor/>
                          </m:rPr>
                          <a:rPr lang="en-IN" sz="2400" b="1">
                            <a:latin typeface="Cambria Math" panose="02040503050406030204" pitchFamily="18" charset="0"/>
                          </a:rPr>
                          <m:t>MTTR</m:t>
                        </m:r>
                        <m:r>
                          <m:rPr>
                            <m:sty m:val="p"/>
                          </m:rPr>
                          <a:rPr lang="en-IN" sz="2400" baseline="-25000">
                            <a:latin typeface="Cambria Math" panose="02040503050406030204" pitchFamily="18" charset="0"/>
                          </a:rPr>
                          <m:t>power</m:t>
                        </m:r>
                        <m:r>
                          <a:rPr lang="en-IN" sz="2400" baseline="-25000">
                            <a:latin typeface="Cambria Math" panose="02040503050406030204" pitchFamily="18" charset="0"/>
                          </a:rPr>
                          <m:t> </m:t>
                        </m:r>
                        <m:r>
                          <m:rPr>
                            <m:sty m:val="p"/>
                          </m:rPr>
                          <a:rPr lang="en-IN" sz="2400" baseline="-25000">
                            <a:latin typeface="Cambria Math" panose="02040503050406030204" pitchFamily="18" charset="0"/>
                          </a:rPr>
                          <m:t>supply</m:t>
                        </m:r>
                      </m:den>
                    </m:f>
                  </m:oMath>
                </a14:m>
                <a:r>
                  <a:rPr lang="en-IN" sz="2400" dirty="0" smtClean="0">
                    <a:latin typeface="Times New Roman" panose="02020603050405020304" pitchFamily="18" charset="0"/>
                    <a:cs typeface="Times New Roman" panose="02020603050405020304" pitchFamily="18" charset="0"/>
                  </a:rPr>
                  <a:t> = </a:t>
                </a:r>
                <a14:m>
                  <m:oMath xmlns:m="http://schemas.openxmlformats.org/officeDocument/2006/math">
                    <m:f>
                      <m:fPr>
                        <m:ctrlPr>
                          <a:rPr lang="en-IN" sz="2400" b="1" i="1">
                            <a:latin typeface="Cambria Math" panose="02040503050406030204" pitchFamily="18" charset="0"/>
                          </a:rPr>
                        </m:ctrlPr>
                      </m:fPr>
                      <m:num>
                        <m:r>
                          <a:rPr lang="en-US" sz="2400" b="1" i="0" smtClean="0">
                            <a:latin typeface="Cambria Math" panose="02040503050406030204" pitchFamily="18" charset="0"/>
                          </a:rPr>
                          <m:t>𝟐𝟎𝟎𝟎𝟎𝟎</m:t>
                        </m:r>
                        <m:r>
                          <a:rPr lang="en-US" sz="2400" b="1" baseline="30000">
                            <a:latin typeface="Cambria Math" panose="02040503050406030204" pitchFamily="18" charset="0"/>
                            <a:cs typeface="Times New Roman" panose="02020603050405020304" pitchFamily="18" charset="0"/>
                          </a:rPr>
                          <m:t>𝟐</m:t>
                        </m:r>
                      </m:num>
                      <m:den>
                        <m:r>
                          <m:rPr>
                            <m:nor/>
                          </m:rPr>
                          <a:rPr lang="en-US" sz="2400" b="1">
                            <a:latin typeface="Cambria Math" panose="02040503050406030204" pitchFamily="18" charset="0"/>
                          </a:rPr>
                          <m:t>2</m:t>
                        </m:r>
                        <m:r>
                          <m:rPr>
                            <m:nor/>
                          </m:rPr>
                          <a:rPr lang="en-US" sz="2400" b="1">
                            <a:latin typeface="Cambria Math" panose="02040503050406030204" pitchFamily="18" charset="0"/>
                          </a:rPr>
                          <m:t> </m:t>
                        </m:r>
                        <m:r>
                          <m:rPr>
                            <m:nor/>
                          </m:rPr>
                          <a:rPr lang="en-US" sz="2400" b="1">
                            <a:latin typeface="Cambria Math" panose="02040503050406030204" pitchFamily="18" charset="0"/>
                          </a:rPr>
                          <m:t>x</m:t>
                        </m:r>
                        <m:r>
                          <m:rPr>
                            <m:nor/>
                          </m:rPr>
                          <a:rPr lang="en-US" sz="2400" b="1">
                            <a:latin typeface="Cambria Math" panose="02040503050406030204" pitchFamily="18" charset="0"/>
                          </a:rPr>
                          <m:t> </m:t>
                        </m:r>
                        <m:r>
                          <m:rPr>
                            <m:nor/>
                          </m:rPr>
                          <a:rPr lang="en-US" sz="2400" b="1">
                            <a:latin typeface="Cambria Math" panose="02040503050406030204" pitchFamily="18" charset="0"/>
                          </a:rPr>
                          <m:t>24</m:t>
                        </m:r>
                      </m:den>
                    </m:f>
                  </m:oMath>
                </a14:m>
                <a:r>
                  <a:rPr lang="en-IN" sz="2400" dirty="0" smtClean="0">
                    <a:latin typeface="Times New Roman" panose="02020603050405020304" pitchFamily="18" charset="0"/>
                    <a:cs typeface="Times New Roman" panose="02020603050405020304" pitchFamily="18" charset="0"/>
                  </a:rPr>
                  <a:t>  = 830000000</a:t>
                </a:r>
                <a:endParaRPr lang="en-IN" sz="2400" dirty="0" smtClean="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This means that making a pair of power supply results in about 4150 times more reliable than a single power supply.</a:t>
                </a:r>
                <a:endParaRPr lang="en-IN" sz="2400" dirty="0">
                  <a:latin typeface="Times New Roman" panose="02020603050405020304" pitchFamily="18" charset="0"/>
                  <a:cs typeface="Times New Roman" panose="02020603050405020304" pitchFamily="18" charset="0"/>
                </a:endParaRPr>
              </a:p>
            </p:txBody>
          </p:sp>
        </mc:Choice>
        <mc:Fallback>
          <p:sp>
            <p:nvSpPr>
              <p:cNvPr id="4" name="TextBox 3"/>
              <p:cNvSpPr txBox="1">
                <a:spLocks noRot="1" noChangeAspect="1" noMove="1" noResize="1" noEditPoints="1" noAdjustHandles="1" noChangeArrowheads="1" noChangeShapeType="1" noTextEdit="1"/>
              </p:cNvSpPr>
              <p:nvPr/>
            </p:nvSpPr>
            <p:spPr>
              <a:xfrm>
                <a:off x="860612" y="476672"/>
                <a:ext cx="8175884" cy="5435206"/>
              </a:xfrm>
              <a:prstGeom prst="rect">
                <a:avLst/>
              </a:prstGeom>
              <a:blipFill rotWithShape="1">
                <a:blip r:embed="rId2"/>
                <a:stretch>
                  <a:fillRect l="-2" t="-8" r="5" b="1"/>
                </a:stretch>
              </a:blipFill>
            </p:spPr>
            <p:txBody>
              <a:bodyPr/>
              <a:lstStyle/>
              <a:p>
                <a:r>
                  <a:rPr lang="en-US"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Box 3"/>
          <p:cNvSpPr txBox="1">
            <a:spLocks noChangeArrowheads="1"/>
          </p:cNvSpPr>
          <p:nvPr/>
        </p:nvSpPr>
        <p:spPr bwMode="auto">
          <a:xfrm>
            <a:off x="476250" y="476250"/>
            <a:ext cx="344767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b="1">
                <a:solidFill>
                  <a:schemeClr val="hlink"/>
                </a:solidFill>
                <a:latin typeface="Arial" panose="020B0604020202020204" pitchFamily="34" charset="0"/>
              </a:defRPr>
            </a:lvl1pPr>
            <a:lvl2pPr marL="742950" indent="-285750">
              <a:defRPr sz="1600" b="1">
                <a:solidFill>
                  <a:schemeClr val="hlink"/>
                </a:solidFill>
                <a:latin typeface="Arial" panose="020B0604020202020204" pitchFamily="34" charset="0"/>
              </a:defRPr>
            </a:lvl2pPr>
            <a:lvl3pPr marL="1143000" indent="-228600">
              <a:defRPr sz="1600" b="1">
                <a:solidFill>
                  <a:schemeClr val="hlink"/>
                </a:solidFill>
                <a:latin typeface="Arial" panose="020B0604020202020204" pitchFamily="34" charset="0"/>
              </a:defRPr>
            </a:lvl3pPr>
            <a:lvl4pPr marL="1600200" indent="-228600">
              <a:defRPr sz="1600" b="1">
                <a:solidFill>
                  <a:schemeClr val="hlink"/>
                </a:solidFill>
                <a:latin typeface="Arial" panose="020B0604020202020204" pitchFamily="34" charset="0"/>
              </a:defRPr>
            </a:lvl4pPr>
            <a:lvl5pPr marL="2057400" indent="-228600">
              <a:defRPr sz="1600" b="1">
                <a:solidFill>
                  <a:schemeClr val="hlink"/>
                </a:solidFill>
                <a:latin typeface="Arial" panose="020B0604020202020204" pitchFamily="34" charset="0"/>
              </a:defRPr>
            </a:lvl5pPr>
            <a:lvl6pPr marL="2514600" indent="-228600" eaLnBrk="0" fontAlgn="base" hangingPunct="0">
              <a:spcBef>
                <a:spcPct val="50000"/>
              </a:spcBef>
              <a:spcAft>
                <a:spcPct val="0"/>
              </a:spcAft>
              <a:defRPr sz="1600" b="1">
                <a:solidFill>
                  <a:schemeClr val="hlink"/>
                </a:solidFill>
                <a:latin typeface="Arial" panose="020B0604020202020204" pitchFamily="34" charset="0"/>
              </a:defRPr>
            </a:lvl6pPr>
            <a:lvl7pPr marL="2971800" indent="-228600" eaLnBrk="0" fontAlgn="base" hangingPunct="0">
              <a:spcBef>
                <a:spcPct val="50000"/>
              </a:spcBef>
              <a:spcAft>
                <a:spcPct val="0"/>
              </a:spcAft>
              <a:defRPr sz="1600" b="1">
                <a:solidFill>
                  <a:schemeClr val="hlink"/>
                </a:solidFill>
                <a:latin typeface="Arial" panose="020B0604020202020204" pitchFamily="34" charset="0"/>
              </a:defRPr>
            </a:lvl7pPr>
            <a:lvl8pPr marL="3429000" indent="-228600" eaLnBrk="0" fontAlgn="base" hangingPunct="0">
              <a:spcBef>
                <a:spcPct val="50000"/>
              </a:spcBef>
              <a:spcAft>
                <a:spcPct val="0"/>
              </a:spcAft>
              <a:defRPr sz="1600" b="1">
                <a:solidFill>
                  <a:schemeClr val="hlink"/>
                </a:solidFill>
                <a:latin typeface="Arial" panose="020B0604020202020204" pitchFamily="34" charset="0"/>
              </a:defRPr>
            </a:lvl8pPr>
            <a:lvl9pPr marL="3886200" indent="-228600" eaLnBrk="0" fontAlgn="base" hangingPunct="0">
              <a:spcBef>
                <a:spcPct val="50000"/>
              </a:spcBef>
              <a:spcAft>
                <a:spcPct val="0"/>
              </a:spcAft>
              <a:defRPr sz="1600" b="1">
                <a:solidFill>
                  <a:schemeClr val="hlink"/>
                </a:solidFill>
                <a:latin typeface="Arial" panose="020B0604020202020204" pitchFamily="34" charset="0"/>
              </a:defRPr>
            </a:lvl9pPr>
          </a:lstStyle>
          <a:p>
            <a:r>
              <a:rPr lang="en-US" sz="3200" dirty="0" smtClean="0"/>
              <a:t>    Outline</a:t>
            </a:r>
            <a:r>
              <a:rPr lang="en-US" sz="3200" dirty="0"/>
              <a:t>:</a:t>
            </a:r>
            <a:endParaRPr lang="en-US" sz="3200" dirty="0"/>
          </a:p>
          <a:p>
            <a:r>
              <a:rPr lang="en-US" dirty="0" smtClean="0"/>
              <a:t> </a:t>
            </a:r>
            <a:endParaRPr lang="en-US" dirty="0"/>
          </a:p>
        </p:txBody>
      </p:sp>
      <p:sp>
        <p:nvSpPr>
          <p:cNvPr id="4" name="TextBox 3"/>
          <p:cNvSpPr txBox="1"/>
          <p:nvPr/>
        </p:nvSpPr>
        <p:spPr>
          <a:xfrm>
            <a:off x="860612" y="1196752"/>
            <a:ext cx="7996386" cy="3970318"/>
          </a:xfrm>
          <a:prstGeom prst="rect">
            <a:avLst/>
          </a:prstGeom>
          <a:noFill/>
        </p:spPr>
        <p:txBody>
          <a:bodyPr wrap="square">
            <a:spAutoFit/>
          </a:bodyPr>
          <a:lstStyle/>
          <a:p>
            <a:pPr>
              <a:defRPr/>
            </a:pPr>
            <a:r>
              <a:rPr lang="en-US" sz="2800" dirty="0">
                <a:solidFill>
                  <a:schemeClr val="bg1">
                    <a:lumMod val="75000"/>
                  </a:schemeClr>
                </a:solidFill>
                <a:latin typeface="Arial" panose="020B0604020202020204" pitchFamily="34" charset="0"/>
                <a:cs typeface="Arial" panose="020B0604020202020204" pitchFamily="34" charset="0"/>
              </a:rPr>
              <a:t>Introduction</a:t>
            </a:r>
            <a:endParaRPr lang="en-US" sz="2800" dirty="0">
              <a:solidFill>
                <a:schemeClr val="bg1">
                  <a:lumMod val="75000"/>
                </a:schemeClr>
              </a:solidFill>
              <a:latin typeface="Arial" panose="020B0604020202020204" pitchFamily="34" charset="0"/>
              <a:cs typeface="Arial" panose="020B0604020202020204" pitchFamily="34" charset="0"/>
            </a:endParaRPr>
          </a:p>
          <a:p>
            <a:pPr>
              <a:defRPr/>
            </a:pPr>
            <a:r>
              <a:rPr lang="en-US" sz="2800" dirty="0" smtClean="0">
                <a:solidFill>
                  <a:schemeClr val="bg1">
                    <a:lumMod val="75000"/>
                  </a:schemeClr>
                </a:solidFill>
                <a:latin typeface="Arial" panose="020B0604020202020204" pitchFamily="34" charset="0"/>
                <a:cs typeface="Arial" panose="020B0604020202020204" pitchFamily="34" charset="0"/>
              </a:rPr>
              <a:t>Classes </a:t>
            </a:r>
            <a:r>
              <a:rPr lang="en-US" sz="2800" dirty="0">
                <a:solidFill>
                  <a:schemeClr val="bg1">
                    <a:lumMod val="75000"/>
                  </a:schemeClr>
                </a:solidFill>
                <a:latin typeface="Arial" panose="020B0604020202020204" pitchFamily="34" charset="0"/>
                <a:cs typeface="Arial" panose="020B0604020202020204" pitchFamily="34" charset="0"/>
              </a:rPr>
              <a:t>of Computers</a:t>
            </a:r>
            <a:endParaRPr lang="en-US" sz="2800" dirty="0">
              <a:solidFill>
                <a:schemeClr val="bg1">
                  <a:lumMod val="75000"/>
                </a:schemeClr>
              </a:solidFill>
              <a:latin typeface="Arial" panose="020B0604020202020204" pitchFamily="34" charset="0"/>
              <a:cs typeface="Arial" panose="020B0604020202020204" pitchFamily="34" charset="0"/>
            </a:endParaRPr>
          </a:p>
          <a:p>
            <a:pPr>
              <a:defRPr/>
            </a:pPr>
            <a:r>
              <a:rPr lang="en-US" sz="2800" dirty="0" smtClean="0">
                <a:solidFill>
                  <a:schemeClr val="bg1">
                    <a:lumMod val="75000"/>
                  </a:schemeClr>
                </a:solidFill>
                <a:latin typeface="Arial" panose="020B0604020202020204" pitchFamily="34" charset="0"/>
                <a:cs typeface="Arial" panose="020B0604020202020204" pitchFamily="34" charset="0"/>
              </a:rPr>
              <a:t>Defining Computer </a:t>
            </a:r>
            <a:r>
              <a:rPr lang="en-US" sz="2800" dirty="0">
                <a:solidFill>
                  <a:schemeClr val="bg1">
                    <a:lumMod val="75000"/>
                  </a:schemeClr>
                </a:solidFill>
                <a:latin typeface="Arial" panose="020B0604020202020204" pitchFamily="34" charset="0"/>
                <a:cs typeface="Arial" panose="020B0604020202020204" pitchFamily="34" charset="0"/>
              </a:rPr>
              <a:t>Architecture</a:t>
            </a:r>
            <a:endParaRPr lang="en-US" sz="2800" dirty="0">
              <a:solidFill>
                <a:schemeClr val="bg1">
                  <a:lumMod val="75000"/>
                </a:schemeClr>
              </a:solidFill>
              <a:latin typeface="Arial" panose="020B0604020202020204" pitchFamily="34" charset="0"/>
              <a:cs typeface="Arial" panose="020B0604020202020204" pitchFamily="34" charset="0"/>
            </a:endParaRPr>
          </a:p>
          <a:p>
            <a:pPr>
              <a:defRPr/>
            </a:pPr>
            <a:r>
              <a:rPr lang="en-US" sz="2800" dirty="0">
                <a:solidFill>
                  <a:schemeClr val="bg1">
                    <a:lumMod val="75000"/>
                  </a:schemeClr>
                </a:solidFill>
                <a:latin typeface="Arial" panose="020B0604020202020204" pitchFamily="34" charset="0"/>
                <a:cs typeface="Arial" panose="020B0604020202020204" pitchFamily="34" charset="0"/>
              </a:rPr>
              <a:t>Trends in Technology</a:t>
            </a:r>
            <a:endParaRPr lang="en-US" sz="2800" dirty="0">
              <a:solidFill>
                <a:schemeClr val="bg1">
                  <a:lumMod val="75000"/>
                </a:schemeClr>
              </a:solidFill>
              <a:latin typeface="Arial" panose="020B0604020202020204" pitchFamily="34" charset="0"/>
              <a:cs typeface="Arial" panose="020B0604020202020204" pitchFamily="34" charset="0"/>
            </a:endParaRPr>
          </a:p>
          <a:p>
            <a:pPr>
              <a:defRPr/>
            </a:pPr>
            <a:r>
              <a:rPr lang="en-US" sz="2800" dirty="0">
                <a:solidFill>
                  <a:schemeClr val="bg1">
                    <a:lumMod val="75000"/>
                  </a:schemeClr>
                </a:solidFill>
                <a:latin typeface="Arial" panose="020B0604020202020204" pitchFamily="34" charset="0"/>
                <a:cs typeface="Arial" panose="020B0604020202020204" pitchFamily="34" charset="0"/>
              </a:rPr>
              <a:t>Power in Integrated Circuits</a:t>
            </a:r>
            <a:endParaRPr lang="en-US" sz="2800" dirty="0">
              <a:solidFill>
                <a:schemeClr val="bg1">
                  <a:lumMod val="75000"/>
                </a:schemeClr>
              </a:solidFill>
              <a:latin typeface="Arial" panose="020B0604020202020204" pitchFamily="34" charset="0"/>
              <a:cs typeface="Arial" panose="020B0604020202020204" pitchFamily="34" charset="0"/>
            </a:endParaRPr>
          </a:p>
          <a:p>
            <a:pPr>
              <a:defRPr/>
            </a:pPr>
            <a:r>
              <a:rPr lang="en-US" sz="2800" dirty="0">
                <a:solidFill>
                  <a:schemeClr val="bg1">
                    <a:lumMod val="75000"/>
                  </a:schemeClr>
                </a:solidFill>
                <a:latin typeface="Arial" panose="020B0604020202020204" pitchFamily="34" charset="0"/>
                <a:cs typeface="Arial" panose="020B0604020202020204" pitchFamily="34" charset="0"/>
              </a:rPr>
              <a:t>Trends in Cost</a:t>
            </a:r>
            <a:endParaRPr lang="en-US" sz="2800" dirty="0">
              <a:solidFill>
                <a:schemeClr val="bg1">
                  <a:lumMod val="75000"/>
                </a:schemeClr>
              </a:solidFill>
              <a:latin typeface="Arial" panose="020B0604020202020204" pitchFamily="34" charset="0"/>
              <a:cs typeface="Arial" panose="020B0604020202020204" pitchFamily="34" charset="0"/>
            </a:endParaRPr>
          </a:p>
          <a:p>
            <a:pPr>
              <a:defRPr/>
            </a:pPr>
            <a:r>
              <a:rPr lang="en-US" sz="2800" dirty="0">
                <a:solidFill>
                  <a:schemeClr val="bg1">
                    <a:lumMod val="75000"/>
                  </a:schemeClr>
                </a:solidFill>
                <a:latin typeface="Arial" panose="020B0604020202020204" pitchFamily="34" charset="0"/>
                <a:cs typeface="Arial" panose="020B0604020202020204" pitchFamily="34" charset="0"/>
              </a:rPr>
              <a:t>Dependability </a:t>
            </a:r>
            <a:endParaRPr lang="en-US" sz="2800" dirty="0">
              <a:solidFill>
                <a:schemeClr val="bg1">
                  <a:lumMod val="75000"/>
                </a:schemeClr>
              </a:solidFill>
              <a:latin typeface="Arial" panose="020B0604020202020204" pitchFamily="34" charset="0"/>
              <a:cs typeface="Arial" panose="020B0604020202020204" pitchFamily="34" charset="0"/>
            </a:endParaRPr>
          </a:p>
          <a:p>
            <a:pPr>
              <a:defRPr/>
            </a:pPr>
            <a:r>
              <a:rPr lang="en-US" sz="2800" b="1" dirty="0" smtClean="0">
                <a:solidFill>
                  <a:srgbClr val="FF0000"/>
                </a:solidFill>
                <a:latin typeface="Arial" panose="020B0604020202020204" pitchFamily="34" charset="0"/>
                <a:cs typeface="Arial" panose="020B0604020202020204" pitchFamily="34" charset="0"/>
              </a:rPr>
              <a:t>Performance</a:t>
            </a:r>
            <a:endParaRPr lang="en-US" sz="2800" b="1" dirty="0" smtClean="0">
              <a:solidFill>
                <a:srgbClr val="FF0000"/>
              </a:solidFill>
              <a:latin typeface="Arial" panose="020B0604020202020204" pitchFamily="34" charset="0"/>
              <a:cs typeface="Arial" panose="020B0604020202020204" pitchFamily="34" charset="0"/>
            </a:endParaRPr>
          </a:p>
          <a:p>
            <a:pPr>
              <a:defRPr/>
            </a:pPr>
            <a:r>
              <a:rPr lang="en-US" sz="2800" dirty="0">
                <a:solidFill>
                  <a:schemeClr val="bg1">
                    <a:lumMod val="65000"/>
                  </a:schemeClr>
                </a:solidFill>
                <a:latin typeface="Times New Roman" panose="02020603050405020304" pitchFamily="18" charset="0"/>
                <a:cs typeface="Times New Roman" panose="02020603050405020304" pitchFamily="18" charset="0"/>
              </a:rPr>
              <a:t>Quantitative Principles of computer design</a:t>
            </a:r>
            <a:r>
              <a:rPr lang="en-US" sz="2800" b="1" dirty="0" smtClean="0">
                <a:solidFill>
                  <a:schemeClr val="bg1">
                    <a:lumMod val="65000"/>
                  </a:schemeClr>
                </a:solidFill>
                <a:latin typeface="Times New Roman" panose="02020603050405020304" pitchFamily="18" charset="0"/>
                <a:cs typeface="Times New Roman" panose="02020603050405020304" pitchFamily="18" charset="0"/>
              </a:rPr>
              <a:t> </a:t>
            </a:r>
            <a:endParaRPr lang="en-US" sz="2800" b="1" dirty="0">
              <a:solidFill>
                <a:schemeClr val="bg1">
                  <a:lumMod val="65000"/>
                </a:schemeClr>
              </a:solidFill>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mc:AlternateContent xmlns:mc="http://schemas.openxmlformats.org/markup-compatibility/2006">
        <mc:Choice xmlns:a14="http://schemas.microsoft.com/office/drawing/2010/main" Requires="a14">
          <p:sp>
            <p:nvSpPr>
              <p:cNvPr id="4" name="TextBox 3"/>
              <p:cNvSpPr txBox="1"/>
              <p:nvPr/>
            </p:nvSpPr>
            <p:spPr>
              <a:xfrm>
                <a:off x="860612" y="260648"/>
                <a:ext cx="8175884" cy="6169638"/>
              </a:xfrm>
              <a:prstGeom prst="rect">
                <a:avLst/>
              </a:prstGeom>
              <a:noFill/>
            </p:spPr>
            <p:txBody>
              <a:bodyPr wrap="square" rtlCol="0">
                <a:spAutoFit/>
              </a:bodyPr>
              <a:lstStyle/>
              <a:p>
                <a:pPr algn="ctr"/>
                <a:r>
                  <a:rPr lang="en-US" sz="2400" b="1" dirty="0" smtClean="0">
                    <a:solidFill>
                      <a:srgbClr val="FF0000"/>
                    </a:solidFill>
                    <a:latin typeface="Times New Roman" panose="02020603050405020304" pitchFamily="18" charset="0"/>
                    <a:cs typeface="Times New Roman" panose="02020603050405020304" pitchFamily="18" charset="0"/>
                  </a:rPr>
                  <a:t>Measuring, Reporting, and Summarizing Performance</a:t>
                </a:r>
                <a:endParaRPr lang="en-US" sz="2400" b="1" dirty="0" smtClean="0">
                  <a:solidFill>
                    <a:srgbClr val="FF0000"/>
                  </a:solidFill>
                  <a:latin typeface="Times New Roman" panose="02020603050405020304" pitchFamily="18" charset="0"/>
                  <a:cs typeface="Times New Roman" panose="02020603050405020304" pitchFamily="18" charset="0"/>
                </a:endParaRPr>
              </a:p>
              <a:p>
                <a:endParaRPr lang="en-IN"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A </a:t>
                </a:r>
                <a:r>
                  <a:rPr lang="en-US" sz="2400" dirty="0">
                    <a:latin typeface="Times New Roman" panose="02020603050405020304" pitchFamily="18" charset="0"/>
                    <a:cs typeface="Times New Roman" panose="02020603050405020304" pitchFamily="18" charset="0"/>
                  </a:rPr>
                  <a:t>computer is faster when it completes more transactions per hour</a:t>
                </a:r>
                <a:r>
                  <a:rPr lang="en-US" sz="2400" dirty="0" smtClean="0">
                    <a:latin typeface="Times New Roman" panose="02020603050405020304" pitchFamily="18" charset="0"/>
                    <a:cs typeface="Times New Roman" panose="02020603050405020304" pitchFamily="18" charset="0"/>
                  </a:rPr>
                  <a:t>.</a:t>
                </a:r>
                <a:endParaRPr lang="en-US" sz="24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b="1" dirty="0" smtClean="0">
                    <a:solidFill>
                      <a:srgbClr val="FF0000"/>
                    </a:solidFill>
                    <a:latin typeface="Times New Roman" panose="02020603050405020304" pitchFamily="18" charset="0"/>
                    <a:cs typeface="Times New Roman" panose="02020603050405020304" pitchFamily="18" charset="0"/>
                  </a:rPr>
                  <a:t>Response </a:t>
                </a:r>
                <a:r>
                  <a:rPr lang="en-US" sz="2400" b="1" dirty="0">
                    <a:solidFill>
                      <a:srgbClr val="FF0000"/>
                    </a:solidFill>
                    <a:latin typeface="Times New Roman" panose="02020603050405020304" pitchFamily="18" charset="0"/>
                    <a:cs typeface="Times New Roman" panose="02020603050405020304" pitchFamily="18" charset="0"/>
                  </a:rPr>
                  <a:t>time—</a:t>
                </a:r>
                <a:r>
                  <a:rPr lang="en-US" sz="2400" dirty="0">
                    <a:latin typeface="Times New Roman" panose="02020603050405020304" pitchFamily="18" charset="0"/>
                    <a:cs typeface="Times New Roman" panose="02020603050405020304" pitchFamily="18" charset="0"/>
                  </a:rPr>
                  <a:t>the</a:t>
                </a:r>
                <a:r>
                  <a:rPr lang="en-US" sz="2400" b="1" dirty="0">
                    <a:solidFill>
                      <a:srgbClr val="FF0000"/>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time between the start and the completion of an event—also referred to as execution time. </a:t>
                </a:r>
                <a:endParaRPr lang="en-US" sz="24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b="1" dirty="0" smtClean="0">
                    <a:solidFill>
                      <a:srgbClr val="FF0000"/>
                    </a:solidFill>
                    <a:latin typeface="Times New Roman" panose="02020603050405020304" pitchFamily="18" charset="0"/>
                    <a:cs typeface="Times New Roman" panose="02020603050405020304" pitchFamily="18" charset="0"/>
                  </a:rPr>
                  <a:t>Throughput</a:t>
                </a:r>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total amount of work done in a given time</a:t>
                </a:r>
                <a:r>
                  <a:rPr lang="en-US" sz="2400" dirty="0" smtClean="0">
                    <a:latin typeface="Times New Roman" panose="02020603050405020304" pitchFamily="18" charset="0"/>
                    <a:cs typeface="Times New Roman" panose="02020603050405020304" pitchFamily="18" charset="0"/>
                  </a:rPr>
                  <a:t>.</a:t>
                </a:r>
                <a:endParaRPr lang="en-US" sz="24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performance of two different computers, say, X and Y. The phrase “X is faster than Y” is used here to mean that the response time or execution time is lower on X than on Y for the given task. In particular, “X is n times faster than Y” will mean</a:t>
                </a:r>
                <a:r>
                  <a:rPr lang="en-US" sz="2400" dirty="0" smtClean="0">
                    <a:latin typeface="Times New Roman" panose="02020603050405020304" pitchFamily="18" charset="0"/>
                    <a:cs typeface="Times New Roman" panose="02020603050405020304" pitchFamily="18" charset="0"/>
                  </a:rPr>
                  <a:t>:</a:t>
                </a:r>
                <a:endParaRPr lang="en-US" sz="24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pPr algn="ctr"/>
                <a:r>
                  <a:rPr lang="en-US" sz="2400" dirty="0">
                    <a:latin typeface="Times New Roman" panose="02020603050405020304" pitchFamily="18" charset="0"/>
                    <a:cs typeface="Times New Roman" panose="02020603050405020304" pitchFamily="18" charset="0"/>
                  </a:rPr>
                  <a:t>  </a:t>
                </a:r>
                <a14:m>
                  <m:oMath xmlns:m="http://schemas.openxmlformats.org/officeDocument/2006/math">
                    <m:f>
                      <m:fPr>
                        <m:ctrlPr>
                          <a:rPr lang="en-US" sz="2400" i="1" smtClean="0">
                            <a:latin typeface="Cambria Math" panose="02040503050406030204" pitchFamily="18" charset="0"/>
                            <a:cs typeface="Times New Roman" panose="02020603050405020304" pitchFamily="18" charset="0"/>
                          </a:rPr>
                        </m:ctrlPr>
                      </m:fPr>
                      <m:num>
                        <m:r>
                          <a:rPr lang="en-US" sz="2400" i="1">
                            <a:latin typeface="Cambria Math" panose="02040503050406030204" pitchFamily="18" charset="0"/>
                            <a:cs typeface="Times New Roman" panose="02020603050405020304" pitchFamily="18" charset="0"/>
                          </a:rPr>
                          <m:t>𝐸𝑥𝑒𝑐𝑢𝑡𝑖𝑜𝑛</m:t>
                        </m:r>
                        <m:r>
                          <a:rPr lang="en-US" sz="2400" i="1">
                            <a:latin typeface="Cambria Math" panose="02040503050406030204" pitchFamily="18" charset="0"/>
                            <a:cs typeface="Times New Roman" panose="02020603050405020304" pitchFamily="18" charset="0"/>
                          </a:rPr>
                          <m:t> </m:t>
                        </m:r>
                        <m:r>
                          <a:rPr lang="en-US" sz="2400" i="1">
                            <a:latin typeface="Cambria Math" panose="02040503050406030204" pitchFamily="18" charset="0"/>
                            <a:cs typeface="Times New Roman" panose="02020603050405020304" pitchFamily="18" charset="0"/>
                          </a:rPr>
                          <m:t>𝑡𝑖𝑚𝑒𝑌</m:t>
                        </m:r>
                      </m:num>
                      <m:den>
                        <m:r>
                          <a:rPr lang="en-US" sz="2400" i="1">
                            <a:latin typeface="Cambria Math" panose="02040503050406030204" pitchFamily="18" charset="0"/>
                            <a:cs typeface="Times New Roman" panose="02020603050405020304" pitchFamily="18" charset="0"/>
                          </a:rPr>
                          <m:t>𝐸𝑥𝑒𝑐𝑢𝑡𝑖𝑜𝑛</m:t>
                        </m:r>
                        <m:r>
                          <a:rPr lang="en-US" sz="2400" i="1">
                            <a:latin typeface="Cambria Math" panose="02040503050406030204" pitchFamily="18" charset="0"/>
                            <a:cs typeface="Times New Roman" panose="02020603050405020304" pitchFamily="18" charset="0"/>
                          </a:rPr>
                          <m:t> </m:t>
                        </m:r>
                        <m:r>
                          <a:rPr lang="en-US" sz="2400" i="1">
                            <a:latin typeface="Cambria Math" panose="02040503050406030204" pitchFamily="18" charset="0"/>
                            <a:cs typeface="Times New Roman" panose="02020603050405020304" pitchFamily="18" charset="0"/>
                          </a:rPr>
                          <m:t>𝑡𝑖𝑚𝑒𝑋</m:t>
                        </m:r>
                      </m:den>
                    </m:f>
                  </m:oMath>
                </a14:m>
                <a:r>
                  <a:rPr lang="en-IN" sz="2400" dirty="0" smtClean="0">
                    <a:latin typeface="Times New Roman" panose="02020603050405020304" pitchFamily="18" charset="0"/>
                    <a:cs typeface="Times New Roman" panose="02020603050405020304" pitchFamily="18" charset="0"/>
                  </a:rPr>
                  <a:t> = n</a:t>
                </a:r>
                <a:endParaRPr lang="en-IN" sz="2400" dirty="0">
                  <a:latin typeface="Times New Roman" panose="02020603050405020304" pitchFamily="18" charset="0"/>
                  <a:cs typeface="Times New Roman" panose="02020603050405020304" pitchFamily="18" charset="0"/>
                </a:endParaRPr>
              </a:p>
            </p:txBody>
          </p:sp>
        </mc:Choice>
        <mc:Fallback>
          <p:sp>
            <p:nvSpPr>
              <p:cNvPr id="4" name="TextBox 3"/>
              <p:cNvSpPr txBox="1">
                <a:spLocks noRot="1" noChangeAspect="1" noMove="1" noResize="1" noEditPoints="1" noAdjustHandles="1" noChangeArrowheads="1" noChangeShapeType="1" noTextEdit="1"/>
              </p:cNvSpPr>
              <p:nvPr/>
            </p:nvSpPr>
            <p:spPr>
              <a:xfrm>
                <a:off x="860612" y="260648"/>
                <a:ext cx="8175884" cy="6169638"/>
              </a:xfrm>
              <a:prstGeom prst="rect">
                <a:avLst/>
              </a:prstGeom>
              <a:blipFill rotWithShape="1">
                <a:blip r:embed="rId2"/>
                <a:stretch>
                  <a:fillRect l="-2" t="-5" r="5" b="4"/>
                </a:stretch>
              </a:blipFill>
            </p:spPr>
            <p:txBody>
              <a:bodyPr/>
              <a:lstStyle/>
              <a:p>
                <a:r>
                  <a:rPr lang="en-US" altLang="en-US">
                    <a:noFill/>
                  </a:rPr>
                  <a:t> </a:t>
                </a:r>
              </a:p>
            </p:txBody>
          </p:sp>
        </mc:Fallback>
      </mc:AlternateContent>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mc:AlternateContent xmlns:mc="http://schemas.openxmlformats.org/markup-compatibility/2006">
        <mc:Choice xmlns:a14="http://schemas.microsoft.com/office/drawing/2010/main" Requires="a14">
          <p:sp>
            <p:nvSpPr>
              <p:cNvPr id="4" name="TextBox 3"/>
              <p:cNvSpPr txBox="1"/>
              <p:nvPr/>
            </p:nvSpPr>
            <p:spPr>
              <a:xfrm>
                <a:off x="860612" y="188640"/>
                <a:ext cx="8175884" cy="6433492"/>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Since execution time is the reciprocal of performance, the following relationship holds:</a:t>
                </a:r>
                <a:endParaRPr lang="en-US" sz="2400" dirty="0" smtClean="0">
                  <a:latin typeface="Times New Roman" panose="02020603050405020304" pitchFamily="18" charset="0"/>
                  <a:cs typeface="Times New Roman" panose="02020603050405020304" pitchFamily="18" charset="0"/>
                </a:endParaRPr>
              </a:p>
              <a:p>
                <a:endParaRPr lang="en-US" sz="10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n = </a:t>
                </a:r>
                <a14:m>
                  <m:oMath xmlns:m="http://schemas.openxmlformats.org/officeDocument/2006/math">
                    <m:f>
                      <m:fPr>
                        <m:ctrlPr>
                          <a:rPr lang="en-US" sz="2400" i="1">
                            <a:latin typeface="Cambria Math" panose="02040503050406030204" pitchFamily="18" charset="0"/>
                            <a:cs typeface="Times New Roman" panose="02020603050405020304" pitchFamily="18" charset="0"/>
                          </a:rPr>
                        </m:ctrlPr>
                      </m:fPr>
                      <m:num>
                        <m:r>
                          <a:rPr lang="en-US" sz="2400" i="1">
                            <a:latin typeface="Cambria Math" panose="02040503050406030204" pitchFamily="18" charset="0"/>
                            <a:cs typeface="Times New Roman" panose="02020603050405020304" pitchFamily="18" charset="0"/>
                          </a:rPr>
                          <m:t>𝐸𝑥𝑒𝑐𝑢𝑡𝑖𝑜𝑛</m:t>
                        </m:r>
                        <m:r>
                          <a:rPr lang="en-US" sz="2400" i="1">
                            <a:latin typeface="Cambria Math" panose="02040503050406030204" pitchFamily="18" charset="0"/>
                            <a:cs typeface="Times New Roman" panose="02020603050405020304" pitchFamily="18" charset="0"/>
                          </a:rPr>
                          <m:t> </m:t>
                        </m:r>
                        <m:r>
                          <a:rPr lang="en-US" sz="2400" i="1">
                            <a:latin typeface="Cambria Math" panose="02040503050406030204" pitchFamily="18" charset="0"/>
                            <a:cs typeface="Times New Roman" panose="02020603050405020304" pitchFamily="18" charset="0"/>
                          </a:rPr>
                          <m:t>𝑡𝑖𝑚𝑒𝑌</m:t>
                        </m:r>
                      </m:num>
                      <m:den>
                        <m:r>
                          <a:rPr lang="en-US" sz="2400" i="1">
                            <a:latin typeface="Cambria Math" panose="02040503050406030204" pitchFamily="18" charset="0"/>
                            <a:cs typeface="Times New Roman" panose="02020603050405020304" pitchFamily="18" charset="0"/>
                          </a:rPr>
                          <m:t>𝐸𝑥𝑒𝑐𝑢𝑡𝑖𝑜𝑛</m:t>
                        </m:r>
                        <m:r>
                          <a:rPr lang="en-US" sz="2400" i="1">
                            <a:latin typeface="Cambria Math" panose="02040503050406030204" pitchFamily="18" charset="0"/>
                            <a:cs typeface="Times New Roman" panose="02020603050405020304" pitchFamily="18" charset="0"/>
                          </a:rPr>
                          <m:t> </m:t>
                        </m:r>
                        <m:r>
                          <a:rPr lang="en-US" sz="2400" i="1">
                            <a:latin typeface="Cambria Math" panose="02040503050406030204" pitchFamily="18" charset="0"/>
                            <a:cs typeface="Times New Roman" panose="02020603050405020304" pitchFamily="18" charset="0"/>
                          </a:rPr>
                          <m:t>𝑡𝑖𝑚𝑒𝑋</m:t>
                        </m:r>
                      </m:den>
                    </m:f>
                  </m:oMath>
                </a14:m>
                <a:r>
                  <a:rPr lang="en-IN" sz="2400" dirty="0">
                    <a:latin typeface="Times New Roman" panose="02020603050405020304" pitchFamily="18" charset="0"/>
                    <a:cs typeface="Times New Roman" panose="02020603050405020304" pitchFamily="18" charset="0"/>
                  </a:rPr>
                  <a:t> = </a:t>
                </a:r>
                <a:r>
                  <a:rPr lang="en-IN" sz="2400" dirty="0" smtClean="0">
                    <a:latin typeface="Times New Roman" panose="02020603050405020304" pitchFamily="18" charset="0"/>
                    <a:cs typeface="Times New Roman" panose="02020603050405020304" pitchFamily="18" charset="0"/>
                  </a:rPr>
                  <a:t> </a:t>
                </a:r>
                <a14:m>
                  <m:oMath xmlns:m="http://schemas.openxmlformats.org/officeDocument/2006/math">
                    <m:f>
                      <m:fPr>
                        <m:ctrlPr>
                          <a:rPr lang="en-US" sz="2400" i="1">
                            <a:latin typeface="Cambria Math" panose="02040503050406030204" pitchFamily="18" charset="0"/>
                            <a:cs typeface="Times New Roman" panose="02020603050405020304" pitchFamily="18" charset="0"/>
                          </a:rPr>
                        </m:ctrlPr>
                      </m:fPr>
                      <m:num>
                        <m:f>
                          <m:fPr>
                            <m:ctrlPr>
                              <a:rPr lang="en-US" sz="240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1</m:t>
                            </m:r>
                          </m:num>
                          <m:den>
                            <m:r>
                              <a:rPr lang="en-US" sz="2400" b="0" i="1" smtClean="0">
                                <a:latin typeface="Cambria Math" panose="02040503050406030204" pitchFamily="18" charset="0"/>
                                <a:cs typeface="Times New Roman" panose="02020603050405020304" pitchFamily="18" charset="0"/>
                              </a:rPr>
                              <m:t>𝑃𝑒𝑟𝑓𝑜𝑟𝑚𝑎𝑛𝑐𝑒</m:t>
                            </m:r>
                            <m:r>
                              <a:rPr lang="en-US" sz="2400" b="0" i="1" smtClean="0">
                                <a:latin typeface="Cambria Math" panose="02040503050406030204" pitchFamily="18" charset="0"/>
                                <a:cs typeface="Times New Roman" panose="02020603050405020304" pitchFamily="18" charset="0"/>
                              </a:rPr>
                              <m:t> </m:t>
                            </m:r>
                            <m:r>
                              <a:rPr lang="en-US" sz="2400" b="0" i="1" baseline="-25000" smtClean="0">
                                <a:latin typeface="Cambria Math" panose="02040503050406030204" pitchFamily="18" charset="0"/>
                                <a:cs typeface="Times New Roman" panose="02020603050405020304" pitchFamily="18" charset="0"/>
                              </a:rPr>
                              <m:t>𝑌</m:t>
                            </m:r>
                          </m:den>
                        </m:f>
                      </m:num>
                      <m:den>
                        <m:f>
                          <m:fPr>
                            <m:ctrlPr>
                              <a:rPr lang="en-US" sz="2400" i="1">
                                <a:latin typeface="Cambria Math" panose="02040503050406030204" pitchFamily="18" charset="0"/>
                                <a:cs typeface="Times New Roman" panose="02020603050405020304" pitchFamily="18" charset="0"/>
                              </a:rPr>
                            </m:ctrlPr>
                          </m:fPr>
                          <m:num>
                            <m:r>
                              <a:rPr lang="en-US" sz="2400" i="1">
                                <a:latin typeface="Cambria Math" panose="02040503050406030204" pitchFamily="18" charset="0"/>
                                <a:cs typeface="Times New Roman" panose="02020603050405020304" pitchFamily="18" charset="0"/>
                              </a:rPr>
                              <m:t>1</m:t>
                            </m:r>
                          </m:num>
                          <m:den>
                            <m:r>
                              <a:rPr lang="en-US" sz="2400" i="1">
                                <a:latin typeface="Cambria Math" panose="02040503050406030204" pitchFamily="18" charset="0"/>
                                <a:cs typeface="Times New Roman" panose="02020603050405020304" pitchFamily="18" charset="0"/>
                              </a:rPr>
                              <m:t>𝑃𝑒𝑟𝑓𝑜𝑟𝑚𝑎𝑛𝑐𝑒</m:t>
                            </m:r>
                            <m:r>
                              <a:rPr lang="en-US" sz="2400" i="1">
                                <a:latin typeface="Cambria Math" panose="02040503050406030204" pitchFamily="18" charset="0"/>
                                <a:cs typeface="Times New Roman" panose="02020603050405020304" pitchFamily="18" charset="0"/>
                              </a:rPr>
                              <m:t> </m:t>
                            </m:r>
                            <m:r>
                              <a:rPr lang="en-US" sz="2400" b="0" i="1" baseline="-25000" smtClean="0">
                                <a:latin typeface="Cambria Math" panose="02040503050406030204" pitchFamily="18" charset="0"/>
                                <a:cs typeface="Times New Roman" panose="02020603050405020304" pitchFamily="18" charset="0"/>
                              </a:rPr>
                              <m:t>𝑥</m:t>
                            </m:r>
                          </m:den>
                        </m:f>
                      </m:den>
                    </m:f>
                  </m:oMath>
                </a14:m>
                <a:endParaRPr lang="en-IN" sz="2400" dirty="0" smtClean="0">
                  <a:latin typeface="Times New Roman" panose="02020603050405020304" pitchFamily="18" charset="0"/>
                  <a:cs typeface="Times New Roman" panose="02020603050405020304" pitchFamily="18" charset="0"/>
                </a:endParaRPr>
              </a:p>
              <a:p>
                <a:endParaRPr lang="en-IN" sz="800" dirty="0">
                  <a:latin typeface="Times New Roman" panose="02020603050405020304" pitchFamily="18" charset="0"/>
                  <a:cs typeface="Times New Roman" panose="02020603050405020304" pitchFamily="18" charset="0"/>
                </a:endParaRPr>
              </a:p>
              <a:p>
                <a:pPr algn="just"/>
                <a:r>
                  <a:rPr lang="en-IN" sz="2400" dirty="0" smtClean="0"/>
                  <a:t>Execution </a:t>
                </a:r>
                <a:r>
                  <a:rPr lang="en-IN" sz="2400" dirty="0"/>
                  <a:t>time can be defined in different ways depending on what </a:t>
                </a:r>
                <a:r>
                  <a:rPr lang="en-IN" sz="2400" dirty="0" smtClean="0"/>
                  <a:t>is counted. </a:t>
                </a:r>
                <a:r>
                  <a:rPr lang="en-IN" sz="2400" dirty="0"/>
                  <a:t>The most straightforward definition of time is called </a:t>
                </a:r>
                <a:r>
                  <a:rPr lang="en-IN" sz="2400" i="1" dirty="0"/>
                  <a:t>wall-clock time</a:t>
                </a:r>
                <a:r>
                  <a:rPr lang="en-IN" sz="2400" dirty="0" smtClean="0"/>
                  <a:t>, </a:t>
                </a:r>
                <a:r>
                  <a:rPr lang="en-IN" sz="2400" i="1" dirty="0" smtClean="0"/>
                  <a:t>response </a:t>
                </a:r>
                <a:r>
                  <a:rPr lang="en-IN" sz="2400" i="1" dirty="0"/>
                  <a:t>time</a:t>
                </a:r>
                <a:r>
                  <a:rPr lang="en-IN" sz="2400" dirty="0"/>
                  <a:t>, or </a:t>
                </a:r>
                <a:r>
                  <a:rPr lang="en-IN" sz="2400" i="1" dirty="0"/>
                  <a:t>elapsed time</a:t>
                </a:r>
                <a:r>
                  <a:rPr lang="en-IN" sz="2400" dirty="0"/>
                  <a:t>, which is the latency to complete a task, </a:t>
                </a:r>
                <a:r>
                  <a:rPr lang="en-IN" sz="2400" dirty="0" smtClean="0"/>
                  <a:t>including disk </a:t>
                </a:r>
                <a:r>
                  <a:rPr lang="en-IN" sz="2400" dirty="0"/>
                  <a:t>accesses, memory accesses, input/output activities, operating system overhead—</a:t>
                </a:r>
                <a:endParaRPr lang="en-IN" sz="2400" dirty="0"/>
              </a:p>
              <a:p>
                <a:pPr algn="just"/>
                <a:r>
                  <a:rPr lang="en-IN" sz="2400" dirty="0"/>
                  <a:t>everything</a:t>
                </a:r>
                <a:r>
                  <a:rPr lang="en-IN" sz="2400" dirty="0" smtClean="0"/>
                  <a:t>.</a:t>
                </a:r>
                <a:endParaRPr lang="en-IN" sz="2400" dirty="0" smtClean="0"/>
              </a:p>
              <a:p>
                <a:pPr algn="just"/>
                <a:endParaRPr lang="en-IN" sz="2400" dirty="0">
                  <a:latin typeface="Times New Roman" panose="02020603050405020304" pitchFamily="18" charset="0"/>
                  <a:cs typeface="Times New Roman" panose="02020603050405020304" pitchFamily="18" charset="0"/>
                </a:endParaRPr>
              </a:p>
              <a:p>
                <a:pPr algn="just"/>
                <a:r>
                  <a:rPr lang="en-IN" sz="2400" dirty="0" smtClean="0">
                    <a:latin typeface="Times New Roman" panose="02020603050405020304" pitchFamily="18" charset="0"/>
                    <a:cs typeface="Times New Roman" panose="02020603050405020304" pitchFamily="18" charset="0"/>
                  </a:rPr>
                  <a:t>There are differences between time elapsed, when a program is running and CPU time.  Elapsed time means time taken when the processor works with another program while waiting for I/O.</a:t>
                </a:r>
                <a:endParaRPr lang="en-IN" sz="2400" dirty="0" smtClean="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CPU time is the time, the processor is computing.  It does not include the time waiting for I/O or running other programs</a:t>
                </a:r>
                <a:r>
                  <a:rPr lang="en-IN" sz="2400" dirty="0" smtClean="0">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p:txBody>
          </p:sp>
        </mc:Choice>
        <mc:Fallback>
          <p:sp>
            <p:nvSpPr>
              <p:cNvPr id="4" name="TextBox 3"/>
              <p:cNvSpPr txBox="1">
                <a:spLocks noRot="1" noChangeAspect="1" noMove="1" noResize="1" noEditPoints="1" noAdjustHandles="1" noChangeArrowheads="1" noChangeShapeType="1" noTextEdit="1"/>
              </p:cNvSpPr>
              <p:nvPr/>
            </p:nvSpPr>
            <p:spPr>
              <a:xfrm>
                <a:off x="860612" y="188640"/>
                <a:ext cx="8175884" cy="6433492"/>
              </a:xfrm>
              <a:prstGeom prst="rect">
                <a:avLst/>
              </a:prstGeom>
              <a:blipFill rotWithShape="1">
                <a:blip r:embed="rId2"/>
                <a:stretch>
                  <a:fillRect l="-2" t="-1" r="5" b="5"/>
                </a:stretch>
              </a:blipFill>
            </p:spPr>
            <p:txBody>
              <a:bodyPr/>
              <a:lstStyle/>
              <a:p>
                <a:r>
                  <a:rPr lang="en-US" altLang="en-US">
                    <a:noFill/>
                  </a:rPr>
                  <a:t> </a:t>
                </a:r>
              </a:p>
            </p:txBody>
          </p:sp>
        </mc:Fallback>
      </mc:AlternateContent>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
        <p:nvSpPr>
          <p:cNvPr id="4" name="TextBox 3"/>
          <p:cNvSpPr txBox="1"/>
          <p:nvPr/>
        </p:nvSpPr>
        <p:spPr>
          <a:xfrm>
            <a:off x="860612" y="476672"/>
            <a:ext cx="8175884" cy="5632311"/>
          </a:xfrm>
          <a:prstGeom prst="rect">
            <a:avLst/>
          </a:prstGeom>
          <a:noFill/>
        </p:spPr>
        <p:txBody>
          <a:bodyPr wrap="square" rtlCol="0">
            <a:spAutoFit/>
          </a:bodyPr>
          <a:lstStyle/>
          <a:p>
            <a:pPr algn="ctr"/>
            <a:r>
              <a:rPr lang="en-IN" sz="2400" b="1" dirty="0" smtClean="0">
                <a:latin typeface="Times New Roman" panose="02020603050405020304" pitchFamily="18" charset="0"/>
                <a:cs typeface="Times New Roman" panose="02020603050405020304" pitchFamily="18" charset="0"/>
              </a:rPr>
              <a:t>Benchmarks</a:t>
            </a:r>
            <a:endParaRPr lang="en-IN" sz="2400" b="1" dirty="0" smtClean="0">
              <a:latin typeface="Times New Roman" panose="02020603050405020304" pitchFamily="18" charset="0"/>
              <a:cs typeface="Times New Roman" panose="02020603050405020304" pitchFamily="18" charset="0"/>
            </a:endParaRPr>
          </a:p>
          <a:p>
            <a:pPr algn="ctr"/>
            <a:endParaRPr lang="en-IN" sz="2400" b="1" dirty="0" smtClean="0">
              <a:latin typeface="Times New Roman" panose="02020603050405020304" pitchFamily="18" charset="0"/>
              <a:cs typeface="Times New Roman" panose="02020603050405020304" pitchFamily="18" charset="0"/>
            </a:endParaRPr>
          </a:p>
          <a:p>
            <a:r>
              <a:rPr lang="en-IN" sz="2400" dirty="0"/>
              <a:t>The best choice of </a:t>
            </a:r>
            <a:r>
              <a:rPr lang="en-IN" sz="2400" dirty="0" smtClean="0"/>
              <a:t>benchmarks is </a:t>
            </a:r>
            <a:r>
              <a:rPr lang="en-IN" sz="2400" dirty="0"/>
              <a:t>to measure performance </a:t>
            </a:r>
            <a:r>
              <a:rPr lang="en-IN" sz="2400" dirty="0" smtClean="0"/>
              <a:t>in </a:t>
            </a:r>
            <a:r>
              <a:rPr lang="en-IN" sz="2400" dirty="0"/>
              <a:t>real </a:t>
            </a:r>
            <a:r>
              <a:rPr lang="en-IN" sz="2400" dirty="0" smtClean="0"/>
              <a:t>applications. </a:t>
            </a:r>
            <a:endParaRPr lang="en-IN" sz="2400" dirty="0" smtClean="0"/>
          </a:p>
          <a:p>
            <a:endParaRPr lang="en-IN" sz="2400" dirty="0" smtClean="0"/>
          </a:p>
          <a:p>
            <a:r>
              <a:rPr lang="en-IN" sz="2400" dirty="0" smtClean="0"/>
              <a:t>The benchmark programs must be of greater than or equal to running application programs.  If it is not used the performance will be bad. Examples include:</a:t>
            </a:r>
            <a:endParaRPr lang="en-IN" sz="2400" dirty="0" smtClean="0"/>
          </a:p>
          <a:p>
            <a:endParaRPr lang="en-IN" sz="2400" dirty="0" smtClean="0"/>
          </a:p>
          <a:p>
            <a:r>
              <a:rPr lang="en-IN" sz="2400" dirty="0"/>
              <a:t>■ </a:t>
            </a:r>
            <a:r>
              <a:rPr lang="en-IN" sz="2400" i="1" dirty="0"/>
              <a:t>Kernels</a:t>
            </a:r>
            <a:r>
              <a:rPr lang="en-IN" sz="2400" dirty="0"/>
              <a:t>, which are small, key pieces of real applications</a:t>
            </a:r>
            <a:endParaRPr lang="en-IN" sz="2400" dirty="0"/>
          </a:p>
          <a:p>
            <a:r>
              <a:rPr lang="en-IN" sz="2400" dirty="0"/>
              <a:t>■ </a:t>
            </a:r>
            <a:r>
              <a:rPr lang="en-IN" sz="2400" i="1" dirty="0"/>
              <a:t>Toy programs</a:t>
            </a:r>
            <a:r>
              <a:rPr lang="en-IN" sz="2400" dirty="0"/>
              <a:t>, which are 100-line programs from beginning </a:t>
            </a:r>
            <a:r>
              <a:rPr lang="en-IN" sz="2400" dirty="0" smtClean="0"/>
              <a:t>programming assignments</a:t>
            </a:r>
            <a:r>
              <a:rPr lang="en-IN" sz="2400" dirty="0"/>
              <a:t>, such as quicksort</a:t>
            </a:r>
            <a:endParaRPr lang="en-IN" sz="2400" dirty="0"/>
          </a:p>
          <a:p>
            <a:r>
              <a:rPr lang="en-IN" sz="2400" dirty="0"/>
              <a:t>■ </a:t>
            </a:r>
            <a:r>
              <a:rPr lang="en-IN" sz="2400" i="1" dirty="0"/>
              <a:t>Synthetic benchmarks</a:t>
            </a:r>
            <a:r>
              <a:rPr lang="en-IN" sz="2400" dirty="0"/>
              <a:t>, which are fake programs invented to try to match </a:t>
            </a:r>
            <a:r>
              <a:rPr lang="en-IN" sz="2400" dirty="0" smtClean="0"/>
              <a:t>the profile </a:t>
            </a:r>
            <a:r>
              <a:rPr lang="en-IN" sz="2400" dirty="0"/>
              <a:t>and </a:t>
            </a:r>
            <a:r>
              <a:rPr lang="en-IN" sz="2400" dirty="0" err="1"/>
              <a:t>behavior</a:t>
            </a:r>
            <a:r>
              <a:rPr lang="en-IN" sz="2400" dirty="0"/>
              <a:t> of real applications, such as </a:t>
            </a:r>
            <a:r>
              <a:rPr lang="en-IN" sz="2400" dirty="0" smtClean="0"/>
              <a:t>Dhrystone.</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
        <p:nvSpPr>
          <p:cNvPr id="4" name="TextBox 3"/>
          <p:cNvSpPr txBox="1"/>
          <p:nvPr/>
        </p:nvSpPr>
        <p:spPr>
          <a:xfrm>
            <a:off x="860612" y="332656"/>
            <a:ext cx="8175884" cy="6370975"/>
          </a:xfrm>
          <a:prstGeom prst="rect">
            <a:avLst/>
          </a:prstGeom>
          <a:noFill/>
        </p:spPr>
        <p:txBody>
          <a:bodyPr wrap="square" rtlCol="0">
            <a:spAutoFit/>
          </a:bodyPr>
          <a:lstStyle/>
          <a:p>
            <a:pPr algn="just"/>
            <a:r>
              <a:rPr lang="en-IN" sz="2400" dirty="0"/>
              <a:t>All three are discredited </a:t>
            </a:r>
            <a:r>
              <a:rPr lang="en-IN" sz="2400" dirty="0" smtClean="0"/>
              <a:t>because </a:t>
            </a:r>
            <a:r>
              <a:rPr lang="en-IN" sz="2400" dirty="0"/>
              <a:t>the compiler writer and </a:t>
            </a:r>
            <a:r>
              <a:rPr lang="en-IN" sz="2400" dirty="0" smtClean="0"/>
              <a:t>architect conspire </a:t>
            </a:r>
            <a:r>
              <a:rPr lang="en-IN" sz="2400" dirty="0"/>
              <a:t>to make the computer appear faster on these stand-in programs </a:t>
            </a:r>
            <a:r>
              <a:rPr lang="en-IN" sz="2400" dirty="0" smtClean="0"/>
              <a:t>than on </a:t>
            </a:r>
            <a:r>
              <a:rPr lang="en-IN" sz="2400" dirty="0"/>
              <a:t>real </a:t>
            </a:r>
            <a:r>
              <a:rPr lang="en-IN" sz="2400" dirty="0" smtClean="0"/>
              <a:t>applications.</a:t>
            </a:r>
            <a:endParaRPr lang="en-IN" sz="2400" dirty="0" smtClean="0"/>
          </a:p>
          <a:p>
            <a:endParaRPr lang="en-IN" sz="2400" dirty="0">
              <a:latin typeface="Times New Roman" panose="02020603050405020304" pitchFamily="18" charset="0"/>
              <a:cs typeface="Times New Roman" panose="02020603050405020304" pitchFamily="18" charset="0"/>
            </a:endParaRPr>
          </a:p>
          <a:p>
            <a:r>
              <a:rPr lang="en-IN" sz="2400" dirty="0" smtClean="0"/>
              <a:t>One way </a:t>
            </a:r>
            <a:r>
              <a:rPr lang="en-IN" sz="2400" dirty="0"/>
              <a:t>to improve the performance of a benchmark has been with </a:t>
            </a:r>
            <a:r>
              <a:rPr lang="en-IN" sz="2400" dirty="0" smtClean="0"/>
              <a:t>bench mark specific flags</a:t>
            </a:r>
            <a:r>
              <a:rPr lang="en-IN" sz="2400" dirty="0"/>
              <a:t>; these flags often caused transformations that would be illegal </a:t>
            </a:r>
            <a:r>
              <a:rPr lang="en-IN" sz="2400" dirty="0" smtClean="0"/>
              <a:t>on many </a:t>
            </a:r>
            <a:r>
              <a:rPr lang="en-IN" sz="2400" dirty="0"/>
              <a:t>programs or would slow down performance on others. </a:t>
            </a:r>
            <a:endParaRPr lang="en-IN" sz="2400" dirty="0" smtClean="0"/>
          </a:p>
          <a:p>
            <a:endParaRPr lang="en-IN" sz="2400" dirty="0"/>
          </a:p>
          <a:p>
            <a:r>
              <a:rPr lang="en-IN" sz="2400" dirty="0" smtClean="0"/>
              <a:t>To </a:t>
            </a:r>
            <a:r>
              <a:rPr lang="en-IN" sz="2400" dirty="0"/>
              <a:t>restrict this </a:t>
            </a:r>
            <a:r>
              <a:rPr lang="en-IN" sz="2400" dirty="0" smtClean="0"/>
              <a:t>process and </a:t>
            </a:r>
            <a:r>
              <a:rPr lang="en-IN" sz="2400" dirty="0"/>
              <a:t>increase the significance of the results, benchmark developers </a:t>
            </a:r>
            <a:r>
              <a:rPr lang="en-IN" sz="2400" dirty="0" smtClean="0"/>
              <a:t>often require </a:t>
            </a:r>
            <a:r>
              <a:rPr lang="en-IN" sz="2400" dirty="0"/>
              <a:t>the vendor to use one compiler and one set of flags for all the programs in</a:t>
            </a:r>
            <a:endParaRPr lang="en-IN" sz="2400" dirty="0"/>
          </a:p>
          <a:p>
            <a:r>
              <a:rPr lang="en-IN" sz="2400" dirty="0"/>
              <a:t>the same language (C++ or C). In addition to the question of compiler flags</a:t>
            </a:r>
            <a:r>
              <a:rPr lang="en-IN" sz="2400" dirty="0" smtClean="0"/>
              <a:t>, another </a:t>
            </a:r>
            <a:r>
              <a:rPr lang="en-IN" sz="2400" dirty="0"/>
              <a:t>question is whether source code modifications are allowed. </a:t>
            </a:r>
            <a:endParaRPr lang="en-IN" sz="2400" dirty="0" smtClean="0"/>
          </a:p>
          <a:p>
            <a:r>
              <a:rPr lang="en-IN" sz="2400" dirty="0" smtClean="0"/>
              <a:t>There are three </a:t>
            </a:r>
            <a:r>
              <a:rPr lang="en-IN" sz="2400" dirty="0"/>
              <a:t>different approaches to addressing this question</a:t>
            </a:r>
            <a:r>
              <a:rPr lang="en-IN" sz="2400" dirty="0" smtClean="0"/>
              <a:t>:</a:t>
            </a:r>
            <a:endParaRPr lang="en-IN" sz="2400" dirty="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
        <p:nvSpPr>
          <p:cNvPr id="4" name="TextBox 3"/>
          <p:cNvSpPr txBox="1"/>
          <p:nvPr/>
        </p:nvSpPr>
        <p:spPr>
          <a:xfrm>
            <a:off x="860612" y="44624"/>
            <a:ext cx="8175884" cy="6740307"/>
          </a:xfrm>
          <a:prstGeom prst="rect">
            <a:avLst/>
          </a:prstGeom>
          <a:noFill/>
        </p:spPr>
        <p:txBody>
          <a:bodyPr wrap="square" rtlCol="0">
            <a:spAutoFit/>
          </a:bodyPr>
          <a:lstStyle/>
          <a:p>
            <a:pPr marL="457200" indent="-457200">
              <a:buAutoNum type="arabicPeriod"/>
            </a:pPr>
            <a:r>
              <a:rPr lang="en-IN" sz="2400" dirty="0" smtClean="0"/>
              <a:t>No </a:t>
            </a:r>
            <a:r>
              <a:rPr lang="en-IN" sz="2400" dirty="0"/>
              <a:t>source code modifications are allowed</a:t>
            </a:r>
            <a:r>
              <a:rPr lang="en-IN" sz="2400" dirty="0" smtClean="0"/>
              <a:t>.</a:t>
            </a:r>
            <a:endParaRPr lang="en-IN" sz="2400" dirty="0" smtClean="0"/>
          </a:p>
          <a:p>
            <a:pPr marL="457200" indent="-457200" algn="just">
              <a:buAutoNum type="arabicPeriod"/>
            </a:pPr>
            <a:endParaRPr lang="en-IN" sz="2400" dirty="0"/>
          </a:p>
          <a:p>
            <a:pPr algn="just"/>
            <a:r>
              <a:rPr lang="en-IN" sz="2400" dirty="0"/>
              <a:t>2. Source code modifications are allowed but are essentially impossible. </a:t>
            </a:r>
            <a:r>
              <a:rPr lang="en-IN" sz="2400" dirty="0" smtClean="0"/>
              <a:t>For example</a:t>
            </a:r>
            <a:r>
              <a:rPr lang="en-IN" sz="2400" dirty="0"/>
              <a:t>, database benchmarks rely on standard database programs that </a:t>
            </a:r>
            <a:r>
              <a:rPr lang="en-IN" sz="2400" dirty="0" smtClean="0"/>
              <a:t>are tens </a:t>
            </a:r>
            <a:r>
              <a:rPr lang="en-IN" sz="2400" dirty="0"/>
              <a:t>of millions of lines of code. The database companies are highly </a:t>
            </a:r>
            <a:r>
              <a:rPr lang="en-IN" sz="2400" dirty="0" smtClean="0"/>
              <a:t>unlikely to </a:t>
            </a:r>
            <a:r>
              <a:rPr lang="en-IN" sz="2400" dirty="0"/>
              <a:t>make changes to enhance the performance for one particular computer</a:t>
            </a:r>
            <a:r>
              <a:rPr lang="en-IN" sz="2400" dirty="0" smtClean="0"/>
              <a:t>.</a:t>
            </a:r>
            <a:endParaRPr lang="en-IN" sz="2400" dirty="0" smtClean="0"/>
          </a:p>
          <a:p>
            <a:pPr algn="just"/>
            <a:endParaRPr lang="en-IN" sz="2400" dirty="0"/>
          </a:p>
          <a:p>
            <a:pPr algn="just"/>
            <a:r>
              <a:rPr lang="en-IN" sz="2400" dirty="0"/>
              <a:t>3. Source modifications are allowed, as long as the modified version </a:t>
            </a:r>
            <a:r>
              <a:rPr lang="en-IN" sz="2400" dirty="0" smtClean="0"/>
              <a:t>produces the </a:t>
            </a:r>
            <a:r>
              <a:rPr lang="en-IN" sz="2400" dirty="0"/>
              <a:t>same output</a:t>
            </a:r>
            <a:r>
              <a:rPr lang="en-IN" sz="2400" dirty="0" smtClean="0"/>
              <a:t>.</a:t>
            </a:r>
            <a:endParaRPr lang="en-IN" sz="2400" dirty="0" smtClean="0"/>
          </a:p>
          <a:p>
            <a:pPr algn="just"/>
            <a:endParaRPr lang="en-IN" sz="2400" dirty="0">
              <a:latin typeface="Times New Roman" panose="02020603050405020304" pitchFamily="18" charset="0"/>
              <a:cs typeface="Times New Roman" panose="02020603050405020304" pitchFamily="18" charset="0"/>
            </a:endParaRPr>
          </a:p>
          <a:p>
            <a:pPr algn="just"/>
            <a:r>
              <a:rPr lang="en-IN" sz="2400" dirty="0"/>
              <a:t>A</a:t>
            </a:r>
            <a:r>
              <a:rPr lang="en-IN" sz="2400" dirty="0" smtClean="0"/>
              <a:t> </a:t>
            </a:r>
            <a:r>
              <a:rPr lang="en-IN" sz="2400" dirty="0"/>
              <a:t>popular measure </a:t>
            </a:r>
            <a:r>
              <a:rPr lang="en-IN" sz="2400" dirty="0" smtClean="0"/>
              <a:t>of performance </a:t>
            </a:r>
            <a:r>
              <a:rPr lang="en-IN" sz="2400" dirty="0"/>
              <a:t>of </a:t>
            </a:r>
            <a:r>
              <a:rPr lang="en-IN" sz="2400" dirty="0" smtClean="0"/>
              <a:t>processors is </a:t>
            </a:r>
            <a:r>
              <a:rPr lang="en-IN" sz="2400" dirty="0"/>
              <a:t>with a variety of </a:t>
            </a:r>
            <a:r>
              <a:rPr lang="en-IN" sz="2400" dirty="0" smtClean="0"/>
              <a:t>applications.  These collections of </a:t>
            </a:r>
            <a:r>
              <a:rPr lang="en-IN" sz="2400" dirty="0"/>
              <a:t>benchmark </a:t>
            </a:r>
            <a:r>
              <a:rPr lang="en-IN" sz="2400" dirty="0" smtClean="0"/>
              <a:t>applications</a:t>
            </a:r>
            <a:r>
              <a:rPr lang="en-IN" sz="2400" dirty="0"/>
              <a:t> </a:t>
            </a:r>
            <a:r>
              <a:rPr lang="en-IN" sz="2400" dirty="0" smtClean="0"/>
              <a:t>are </a:t>
            </a:r>
            <a:r>
              <a:rPr lang="en-IN" sz="2400" dirty="0"/>
              <a:t>called </a:t>
            </a:r>
            <a:r>
              <a:rPr lang="en-IN" sz="2400" i="1" dirty="0"/>
              <a:t>benchmark </a:t>
            </a:r>
            <a:r>
              <a:rPr lang="en-IN" sz="2400" i="1" dirty="0" smtClean="0"/>
              <a:t>suites.</a:t>
            </a:r>
            <a:endParaRPr lang="en-IN" sz="2400" i="1" dirty="0" smtClean="0"/>
          </a:p>
          <a:p>
            <a:pPr algn="just"/>
            <a:endParaRPr lang="en-IN" sz="2400" i="1" dirty="0">
              <a:latin typeface="Times New Roman" panose="02020603050405020304" pitchFamily="18" charset="0"/>
              <a:cs typeface="Times New Roman" panose="02020603050405020304" pitchFamily="18" charset="0"/>
            </a:endParaRPr>
          </a:p>
          <a:p>
            <a:pPr algn="just"/>
            <a:r>
              <a:rPr lang="en-IN" sz="2400" dirty="0"/>
              <a:t>The goal of a benchmark suite is that </a:t>
            </a:r>
            <a:r>
              <a:rPr lang="en-IN" sz="2400" dirty="0" smtClean="0"/>
              <a:t>it will </a:t>
            </a:r>
            <a:r>
              <a:rPr lang="en-IN" sz="2400" dirty="0"/>
              <a:t>characterize the relative performance of two computers, particularly for </a:t>
            </a:r>
            <a:r>
              <a:rPr lang="en-IN" sz="2400" dirty="0" smtClean="0"/>
              <a:t>programs not </a:t>
            </a:r>
            <a:r>
              <a:rPr lang="en-IN" sz="2400" dirty="0"/>
              <a:t>in the suite that customers are likely to run.</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874304"/>
            <a:ext cx="8568952" cy="4770537"/>
          </a:xfrm>
          <a:prstGeom prst="rect">
            <a:avLst/>
          </a:prstGeom>
          <a:noFill/>
        </p:spPr>
        <p:txBody>
          <a:bodyPr wrap="square" rtlCol="0">
            <a:spAutoFit/>
          </a:bodyPr>
          <a:lstStyle/>
          <a:p>
            <a:r>
              <a:rPr lang="en-US" sz="2800" dirty="0">
                <a:solidFill>
                  <a:srgbClr val="FF0000"/>
                </a:solidFill>
              </a:rPr>
              <a:t>New CW: </a:t>
            </a:r>
            <a:r>
              <a:rPr lang="en-US" sz="2800" dirty="0">
                <a:solidFill>
                  <a:srgbClr val="0066FF"/>
                </a:solidFill>
                <a:cs typeface="Times New Roman" panose="02020603050405020304" pitchFamily="18" charset="0"/>
              </a:rPr>
              <a:t>“Memory wall”</a:t>
            </a:r>
            <a:r>
              <a:rPr lang="en-US" sz="2800" dirty="0">
                <a:cs typeface="Times New Roman" panose="02020603050405020304" pitchFamily="18" charset="0"/>
              </a:rPr>
              <a:t> Memory slow, </a:t>
            </a:r>
            <a:r>
              <a:rPr lang="en-US" sz="2800" dirty="0"/>
              <a:t>multiplies fast</a:t>
            </a:r>
            <a:r>
              <a:rPr lang="en-US" sz="2800" dirty="0">
                <a:cs typeface="Times New Roman" panose="02020603050405020304" pitchFamily="18" charset="0"/>
              </a:rPr>
              <a:t> </a:t>
            </a:r>
            <a:br>
              <a:rPr lang="en-US" sz="2800" dirty="0">
                <a:cs typeface="Times New Roman" panose="02020603050405020304" pitchFamily="18" charset="0"/>
              </a:rPr>
            </a:br>
            <a:r>
              <a:rPr lang="en-US" sz="2800" dirty="0">
                <a:cs typeface="Times New Roman" panose="02020603050405020304" pitchFamily="18" charset="0"/>
              </a:rPr>
              <a:t>(200 clock cycles to DRAM memory, 4 clocks for multiply</a:t>
            </a:r>
            <a:r>
              <a:rPr lang="en-US" sz="2800" dirty="0" smtClean="0">
                <a:cs typeface="Times New Roman" panose="02020603050405020304" pitchFamily="18" charset="0"/>
              </a:rPr>
              <a:t>)</a:t>
            </a:r>
            <a:endParaRPr lang="en-US" sz="2800" dirty="0" smtClean="0">
              <a:cs typeface="Times New Roman" panose="02020603050405020304" pitchFamily="18" charset="0"/>
            </a:endParaRPr>
          </a:p>
          <a:p>
            <a:endParaRPr lang="en-US" sz="2800" dirty="0"/>
          </a:p>
          <a:p>
            <a:r>
              <a:rPr lang="en-US" sz="2800" dirty="0">
                <a:solidFill>
                  <a:srgbClr val="FF0000"/>
                </a:solidFill>
              </a:rPr>
              <a:t>Old CW: </a:t>
            </a:r>
            <a:r>
              <a:rPr lang="en-US" sz="2800" dirty="0"/>
              <a:t>Uniprocessor performance 2X / 1.5 </a:t>
            </a:r>
            <a:r>
              <a:rPr lang="en-US" sz="2800" dirty="0" err="1"/>
              <a:t>yrs</a:t>
            </a:r>
            <a:endParaRPr lang="en-US" sz="2800" dirty="0"/>
          </a:p>
          <a:p>
            <a:r>
              <a:rPr lang="en-US" sz="2800" dirty="0">
                <a:solidFill>
                  <a:srgbClr val="FF0000"/>
                </a:solidFill>
              </a:rPr>
              <a:t>New CW: </a:t>
            </a:r>
            <a:r>
              <a:rPr lang="en-US" sz="2800" dirty="0"/>
              <a:t>Power Wall + ILP Wall + Memory Wall = </a:t>
            </a:r>
            <a:r>
              <a:rPr lang="en-US" sz="2800" dirty="0">
                <a:solidFill>
                  <a:srgbClr val="0066FF"/>
                </a:solidFill>
              </a:rPr>
              <a:t>Brick Wall</a:t>
            </a:r>
            <a:endParaRPr lang="en-US" sz="2800" dirty="0">
              <a:solidFill>
                <a:srgbClr val="0066FF"/>
              </a:solidFill>
            </a:endParaRPr>
          </a:p>
          <a:p>
            <a:pPr lvl="1"/>
            <a:r>
              <a:rPr lang="en-US" sz="2800" dirty="0"/>
              <a:t>Uniprocessor performance now 2X / 5(?) </a:t>
            </a:r>
            <a:r>
              <a:rPr lang="en-US" sz="2800" dirty="0" err="1"/>
              <a:t>yrs</a:t>
            </a:r>
            <a:endParaRPr lang="en-US" sz="2800" dirty="0"/>
          </a:p>
          <a:p>
            <a:pPr>
              <a:buFontTx/>
              <a:buNone/>
            </a:pPr>
            <a:r>
              <a:rPr lang="en-US" sz="2800" dirty="0">
                <a:sym typeface="Symbol" panose="05050102010706020507" pitchFamily="18" charset="2"/>
              </a:rPr>
              <a:t>	 </a:t>
            </a:r>
            <a:r>
              <a:rPr lang="en-US" sz="2800" dirty="0"/>
              <a:t>Sea change in chip design: multiple “cores” </a:t>
            </a:r>
            <a:br>
              <a:rPr lang="en-US" sz="2800" dirty="0"/>
            </a:br>
            <a:r>
              <a:rPr lang="en-US" sz="2800" dirty="0"/>
              <a:t>	(2X processors per chip / ~ 2 years)</a:t>
            </a:r>
            <a:endParaRPr lang="en-US" sz="2800" dirty="0"/>
          </a:p>
          <a:p>
            <a:pPr lvl="2"/>
            <a:r>
              <a:rPr lang="en-US" sz="2800" dirty="0"/>
              <a:t>More simpler processors are more power efficient</a:t>
            </a:r>
            <a:endParaRPr lang="en-US" sz="2800" dirty="0"/>
          </a:p>
          <a:p>
            <a:endParaRPr lang="en-IN" sz="2400" dirty="0"/>
          </a:p>
        </p:txBody>
      </p:sp>
      <p:sp>
        <p:nvSpPr>
          <p:cNvPr id="3" name="Slide Number Placeholder 2"/>
          <p:cNvSpPr>
            <a:spLocks noGrp="1"/>
          </p:cNvSpPr>
          <p:nvPr>
            <p:ph type="sldNum" sz="quarter" idx="12"/>
          </p:nvPr>
        </p:nvSpPr>
        <p:spPr/>
        <p:txBody>
          <a:bodyPr/>
          <a:lstStyle/>
          <a:p>
            <a:fld id="{732BED52-2FCF-45FE-BFDD-64A254197B7C}" type="slidenum">
              <a:rPr lang="en-IN" smtClean="0"/>
            </a:fld>
            <a:endParaRPr lang="en-IN"/>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
        <p:nvSpPr>
          <p:cNvPr id="4" name="TextBox 3"/>
          <p:cNvSpPr txBox="1"/>
          <p:nvPr/>
        </p:nvSpPr>
        <p:spPr>
          <a:xfrm>
            <a:off x="860612" y="260648"/>
            <a:ext cx="8175884" cy="6370975"/>
          </a:xfrm>
          <a:prstGeom prst="rect">
            <a:avLst/>
          </a:prstGeom>
          <a:noFill/>
        </p:spPr>
        <p:txBody>
          <a:bodyPr wrap="square" rtlCol="0">
            <a:spAutoFit/>
          </a:bodyPr>
          <a:lstStyle/>
          <a:p>
            <a:r>
              <a:rPr lang="en-IN" sz="2400" dirty="0"/>
              <a:t>One of the most successful attempts to create standardized benchmark </a:t>
            </a:r>
            <a:r>
              <a:rPr lang="en-IN" sz="2400" dirty="0" smtClean="0"/>
              <a:t>application suites </a:t>
            </a:r>
            <a:r>
              <a:rPr lang="en-IN" sz="2400" dirty="0"/>
              <a:t>has been the SPEC (Standard Performance Evaluation Corporation</a:t>
            </a:r>
            <a:r>
              <a:rPr lang="en-IN" sz="2400" dirty="0" smtClean="0"/>
              <a:t>) used for workstations.</a:t>
            </a:r>
            <a:endParaRPr lang="en-IN" sz="2400" dirty="0"/>
          </a:p>
          <a:p>
            <a:endParaRPr lang="en-IN" sz="2400" dirty="0" smtClean="0"/>
          </a:p>
          <a:p>
            <a:r>
              <a:rPr lang="en-IN" sz="2400" dirty="0" smtClean="0"/>
              <a:t>All </a:t>
            </a:r>
            <a:r>
              <a:rPr lang="en-IN" sz="2400" dirty="0"/>
              <a:t>the SPEC benchmark suites and </a:t>
            </a:r>
            <a:r>
              <a:rPr lang="en-IN" sz="2400" dirty="0" smtClean="0"/>
              <a:t>their reported </a:t>
            </a:r>
            <a:r>
              <a:rPr lang="en-IN" sz="2400" dirty="0"/>
              <a:t>results are found at </a:t>
            </a:r>
            <a:r>
              <a:rPr lang="en-IN" sz="2400" i="1" dirty="0">
                <a:hlinkClick r:id="rId2"/>
              </a:rPr>
              <a:t>www.spec.org</a:t>
            </a:r>
            <a:r>
              <a:rPr lang="en-IN" sz="2400" i="1" dirty="0" smtClean="0"/>
              <a:t>.</a:t>
            </a:r>
            <a:endParaRPr lang="en-IN" sz="2400" i="1" dirty="0" smtClean="0"/>
          </a:p>
          <a:p>
            <a:endParaRPr lang="en-IN" sz="2400" i="1" dirty="0">
              <a:latin typeface="Times New Roman" panose="02020603050405020304" pitchFamily="18" charset="0"/>
              <a:cs typeface="Times New Roman" panose="02020603050405020304" pitchFamily="18" charset="0"/>
            </a:endParaRPr>
          </a:p>
          <a:p>
            <a:r>
              <a:rPr lang="en-IN" sz="2400" b="1" i="1" dirty="0"/>
              <a:t>Desktop </a:t>
            </a:r>
            <a:r>
              <a:rPr lang="en-IN" sz="2400" b="1" i="1" dirty="0" smtClean="0"/>
              <a:t>Benchmarks</a:t>
            </a:r>
            <a:endParaRPr lang="en-IN" sz="2400" b="1" i="1" dirty="0" smtClean="0"/>
          </a:p>
          <a:p>
            <a:endParaRPr lang="en-IN" sz="2400" i="1"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IN" sz="2400" dirty="0"/>
              <a:t>Desktop benchmarks </a:t>
            </a:r>
            <a:r>
              <a:rPr lang="en-IN" sz="2400" dirty="0" smtClean="0"/>
              <a:t>are divided </a:t>
            </a:r>
            <a:r>
              <a:rPr lang="en-IN" sz="2400" dirty="0"/>
              <a:t>into two broad classes: processor-intensive </a:t>
            </a:r>
            <a:r>
              <a:rPr lang="en-IN" sz="2400" dirty="0" smtClean="0"/>
              <a:t>benchmarks and </a:t>
            </a:r>
            <a:endParaRPr lang="en-IN" sz="2400" dirty="0" smtClean="0"/>
          </a:p>
          <a:p>
            <a:pPr marL="800100" lvl="1" indent="-342900">
              <a:buFont typeface="Arial" panose="020B0604020202020204" pitchFamily="34" charset="0"/>
              <a:buChar char="•"/>
            </a:pPr>
            <a:r>
              <a:rPr lang="en-IN" sz="2400" dirty="0" smtClean="0"/>
              <a:t>graphics-intensive benchmarks</a:t>
            </a:r>
            <a:endParaRPr lang="en-IN" sz="24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SPEC benchmarks are real programs modified to be portable and to </a:t>
            </a:r>
            <a:r>
              <a:rPr lang="en-IN" sz="2400" dirty="0" smtClean="0">
                <a:latin typeface="Times New Roman" panose="02020603050405020304" pitchFamily="18" charset="0"/>
                <a:cs typeface="Times New Roman" panose="02020603050405020304" pitchFamily="18" charset="0"/>
              </a:rPr>
              <a:t>minimize the </a:t>
            </a:r>
            <a:r>
              <a:rPr lang="en-IN" sz="2400" dirty="0">
                <a:latin typeface="Times New Roman" panose="02020603050405020304" pitchFamily="18" charset="0"/>
                <a:cs typeface="Times New Roman" panose="02020603050405020304" pitchFamily="18" charset="0"/>
              </a:rPr>
              <a:t>effect of I/O on performance. The integer benchmarks vary from part of a </a:t>
            </a:r>
            <a:r>
              <a:rPr lang="en-IN" sz="2400" dirty="0" smtClean="0">
                <a:latin typeface="Times New Roman" panose="02020603050405020304" pitchFamily="18" charset="0"/>
                <a:cs typeface="Times New Roman" panose="02020603050405020304" pitchFamily="18" charset="0"/>
              </a:rPr>
              <a:t>C </a:t>
            </a:r>
            <a:r>
              <a:rPr lang="en-IN" sz="2400" dirty="0"/>
              <a:t>compiler to a chess program to a quantum computer simulation.</a:t>
            </a:r>
            <a:endParaRPr lang="en-IN" sz="2400" dirty="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
        <p:nvSpPr>
          <p:cNvPr id="4" name="TextBox 3"/>
          <p:cNvSpPr txBox="1"/>
          <p:nvPr/>
        </p:nvSpPr>
        <p:spPr>
          <a:xfrm>
            <a:off x="860612" y="476672"/>
            <a:ext cx="8175884" cy="6001643"/>
          </a:xfrm>
          <a:prstGeom prst="rect">
            <a:avLst/>
          </a:prstGeom>
          <a:noFill/>
        </p:spPr>
        <p:txBody>
          <a:bodyPr wrap="square" rtlCol="0">
            <a:spAutoFit/>
          </a:bodyPr>
          <a:lstStyle/>
          <a:p>
            <a:r>
              <a:rPr lang="en-IN" sz="2400" dirty="0"/>
              <a:t>The </a:t>
            </a:r>
            <a:r>
              <a:rPr lang="en-IN" sz="2400" dirty="0" smtClean="0"/>
              <a:t>floating point benchmarks </a:t>
            </a:r>
            <a:r>
              <a:rPr lang="en-IN" sz="2400" dirty="0"/>
              <a:t>include structured grid codes for finite element </a:t>
            </a:r>
            <a:r>
              <a:rPr lang="en-IN" sz="2400" dirty="0" smtClean="0"/>
              <a:t>modelling, particle method </a:t>
            </a:r>
            <a:r>
              <a:rPr lang="en-IN" sz="2400" dirty="0"/>
              <a:t>codes for molecular dynamics, and sparse linear algebra codes </a:t>
            </a:r>
            <a:r>
              <a:rPr lang="en-IN" sz="2400" dirty="0" smtClean="0"/>
              <a:t>for fluid dynamics.</a:t>
            </a:r>
            <a:endParaRPr lang="en-IN" sz="2400" dirty="0" smtClean="0"/>
          </a:p>
          <a:p>
            <a:endParaRPr lang="en-IN" sz="2400" dirty="0">
              <a:latin typeface="Times New Roman" panose="02020603050405020304" pitchFamily="18" charset="0"/>
              <a:cs typeface="Times New Roman" panose="02020603050405020304" pitchFamily="18" charset="0"/>
            </a:endParaRPr>
          </a:p>
          <a:p>
            <a:r>
              <a:rPr lang="en-IN" sz="2400" b="1" i="1" dirty="0"/>
              <a:t>Server </a:t>
            </a:r>
            <a:r>
              <a:rPr lang="en-IN" sz="2400" b="1" i="1" dirty="0" smtClean="0"/>
              <a:t>Benchmarks:</a:t>
            </a:r>
            <a:endParaRPr lang="en-IN" sz="2400" b="1" i="1" dirty="0" smtClean="0"/>
          </a:p>
          <a:p>
            <a:endParaRPr lang="en-IN" sz="2400" b="1" i="1" dirty="0" smtClean="0"/>
          </a:p>
          <a:p>
            <a:r>
              <a:rPr lang="en-IN" sz="2400" dirty="0"/>
              <a:t>M</a:t>
            </a:r>
            <a:r>
              <a:rPr lang="en-IN" sz="2400" dirty="0" smtClean="0"/>
              <a:t>ost </a:t>
            </a:r>
            <a:r>
              <a:rPr lang="en-IN" sz="2400" dirty="0"/>
              <a:t>server applications and benchmarks have significant</a:t>
            </a:r>
            <a:endParaRPr lang="en-IN" sz="2400" dirty="0"/>
          </a:p>
          <a:p>
            <a:pPr algn="just"/>
            <a:r>
              <a:rPr lang="en-IN" sz="2400" dirty="0"/>
              <a:t>I/O activity arising f</a:t>
            </a:r>
            <a:r>
              <a:rPr lang="en-IN" sz="2400" dirty="0" smtClean="0"/>
              <a:t>rom </a:t>
            </a:r>
            <a:r>
              <a:rPr lang="en-IN" sz="2400" dirty="0"/>
              <a:t>either disk or network traffic, including </a:t>
            </a:r>
            <a:r>
              <a:rPr lang="en-IN" sz="2400" dirty="0" smtClean="0"/>
              <a:t>benchmarks for </a:t>
            </a:r>
            <a:r>
              <a:rPr lang="en-IN" sz="2400" dirty="0"/>
              <a:t>file server systems, for Web servers, and for database and </a:t>
            </a:r>
            <a:r>
              <a:rPr lang="en-IN" sz="2400" dirty="0" smtClean="0"/>
              <a:t>transaction processing systems</a:t>
            </a:r>
            <a:r>
              <a:rPr lang="en-IN" sz="2400" dirty="0"/>
              <a:t>. </a:t>
            </a:r>
            <a:endParaRPr lang="en-IN" sz="2400" dirty="0" smtClean="0"/>
          </a:p>
          <a:p>
            <a:pPr algn="just"/>
            <a:endParaRPr lang="en-IN" sz="2400" dirty="0"/>
          </a:p>
          <a:p>
            <a:pPr algn="just"/>
            <a:r>
              <a:rPr lang="en-IN" sz="2400" dirty="0" smtClean="0"/>
              <a:t>SPEC </a:t>
            </a:r>
            <a:r>
              <a:rPr lang="en-IN" sz="2400" dirty="0"/>
              <a:t>offers both a file server benchmark (SPECSFS) and a</a:t>
            </a:r>
            <a:endParaRPr lang="en-IN" sz="2400" dirty="0"/>
          </a:p>
          <a:p>
            <a:pPr algn="just"/>
            <a:r>
              <a:rPr lang="en-IN" sz="2400" dirty="0"/>
              <a:t>Web server benchmark (</a:t>
            </a:r>
            <a:r>
              <a:rPr lang="en-IN" sz="2400" dirty="0" err="1"/>
              <a:t>SPECWeb</a:t>
            </a:r>
            <a:r>
              <a:rPr lang="en-IN" sz="2400" dirty="0"/>
              <a:t>). SPECSFS is a benchmark for </a:t>
            </a:r>
            <a:r>
              <a:rPr lang="en-IN" sz="2400" dirty="0" smtClean="0"/>
              <a:t>measuring NFS </a:t>
            </a:r>
            <a:r>
              <a:rPr lang="en-IN" sz="2400" dirty="0"/>
              <a:t>(Network File System) performance using a script of file server requests; </a:t>
            </a:r>
            <a:r>
              <a:rPr lang="en-IN" sz="2400" dirty="0" smtClean="0"/>
              <a:t>it tests </a:t>
            </a:r>
            <a:r>
              <a:rPr lang="en-IN" sz="2400" dirty="0"/>
              <a:t>the performance of the I/O system (both disk and network I/O) as well as </a:t>
            </a:r>
            <a:r>
              <a:rPr lang="en-IN" sz="2400" dirty="0" smtClean="0"/>
              <a:t>the processor</a:t>
            </a:r>
            <a:r>
              <a:rPr lang="en-IN" sz="2400" dirty="0"/>
              <a:t>.</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
        <p:nvSpPr>
          <p:cNvPr id="4" name="TextBox 3"/>
          <p:cNvSpPr txBox="1"/>
          <p:nvPr/>
        </p:nvSpPr>
        <p:spPr>
          <a:xfrm>
            <a:off x="860612" y="476672"/>
            <a:ext cx="8175884" cy="2308324"/>
          </a:xfrm>
          <a:prstGeom prst="rect">
            <a:avLst/>
          </a:prstGeom>
          <a:noFill/>
        </p:spPr>
        <p:txBody>
          <a:bodyPr wrap="square" rtlCol="0">
            <a:spAutoFit/>
          </a:bodyPr>
          <a:lstStyle/>
          <a:p>
            <a:r>
              <a:rPr lang="en-IN" sz="2400" dirty="0"/>
              <a:t>Transaction-processing (TP) benchmarks measure the ability of a system </a:t>
            </a:r>
            <a:r>
              <a:rPr lang="en-IN" sz="2400" dirty="0" smtClean="0"/>
              <a:t>to handle </a:t>
            </a:r>
            <a:r>
              <a:rPr lang="en-IN" sz="2400" dirty="0"/>
              <a:t>transactions that consist of database accesses and updates. </a:t>
            </a:r>
            <a:r>
              <a:rPr lang="en-IN" sz="2400" dirty="0" smtClean="0"/>
              <a:t>Example: Airline reservation systems </a:t>
            </a:r>
            <a:r>
              <a:rPr lang="en-IN" sz="2400" dirty="0"/>
              <a:t>and bank ATM </a:t>
            </a:r>
            <a:r>
              <a:rPr lang="en-IN" sz="2400" dirty="0" smtClean="0"/>
              <a:t>systems.</a:t>
            </a:r>
            <a:endParaRPr lang="en-IN" sz="2400" dirty="0" smtClean="0"/>
          </a:p>
          <a:p>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Box 3"/>
          <p:cNvSpPr txBox="1">
            <a:spLocks noChangeArrowheads="1"/>
          </p:cNvSpPr>
          <p:nvPr/>
        </p:nvSpPr>
        <p:spPr bwMode="auto">
          <a:xfrm>
            <a:off x="476250" y="476250"/>
            <a:ext cx="344767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b="1">
                <a:solidFill>
                  <a:schemeClr val="hlink"/>
                </a:solidFill>
                <a:latin typeface="Arial" panose="020B0604020202020204" pitchFamily="34" charset="0"/>
              </a:defRPr>
            </a:lvl1pPr>
            <a:lvl2pPr marL="742950" indent="-285750">
              <a:defRPr sz="1600" b="1">
                <a:solidFill>
                  <a:schemeClr val="hlink"/>
                </a:solidFill>
                <a:latin typeface="Arial" panose="020B0604020202020204" pitchFamily="34" charset="0"/>
              </a:defRPr>
            </a:lvl2pPr>
            <a:lvl3pPr marL="1143000" indent="-228600">
              <a:defRPr sz="1600" b="1">
                <a:solidFill>
                  <a:schemeClr val="hlink"/>
                </a:solidFill>
                <a:latin typeface="Arial" panose="020B0604020202020204" pitchFamily="34" charset="0"/>
              </a:defRPr>
            </a:lvl3pPr>
            <a:lvl4pPr marL="1600200" indent="-228600">
              <a:defRPr sz="1600" b="1">
                <a:solidFill>
                  <a:schemeClr val="hlink"/>
                </a:solidFill>
                <a:latin typeface="Arial" panose="020B0604020202020204" pitchFamily="34" charset="0"/>
              </a:defRPr>
            </a:lvl4pPr>
            <a:lvl5pPr marL="2057400" indent="-228600">
              <a:defRPr sz="1600" b="1">
                <a:solidFill>
                  <a:schemeClr val="hlink"/>
                </a:solidFill>
                <a:latin typeface="Arial" panose="020B0604020202020204" pitchFamily="34" charset="0"/>
              </a:defRPr>
            </a:lvl5pPr>
            <a:lvl6pPr marL="2514600" indent="-228600" eaLnBrk="0" fontAlgn="base" hangingPunct="0">
              <a:spcBef>
                <a:spcPct val="50000"/>
              </a:spcBef>
              <a:spcAft>
                <a:spcPct val="0"/>
              </a:spcAft>
              <a:defRPr sz="1600" b="1">
                <a:solidFill>
                  <a:schemeClr val="hlink"/>
                </a:solidFill>
                <a:latin typeface="Arial" panose="020B0604020202020204" pitchFamily="34" charset="0"/>
              </a:defRPr>
            </a:lvl6pPr>
            <a:lvl7pPr marL="2971800" indent="-228600" eaLnBrk="0" fontAlgn="base" hangingPunct="0">
              <a:spcBef>
                <a:spcPct val="50000"/>
              </a:spcBef>
              <a:spcAft>
                <a:spcPct val="0"/>
              </a:spcAft>
              <a:defRPr sz="1600" b="1">
                <a:solidFill>
                  <a:schemeClr val="hlink"/>
                </a:solidFill>
                <a:latin typeface="Arial" panose="020B0604020202020204" pitchFamily="34" charset="0"/>
              </a:defRPr>
            </a:lvl7pPr>
            <a:lvl8pPr marL="3429000" indent="-228600" eaLnBrk="0" fontAlgn="base" hangingPunct="0">
              <a:spcBef>
                <a:spcPct val="50000"/>
              </a:spcBef>
              <a:spcAft>
                <a:spcPct val="0"/>
              </a:spcAft>
              <a:defRPr sz="1600" b="1">
                <a:solidFill>
                  <a:schemeClr val="hlink"/>
                </a:solidFill>
                <a:latin typeface="Arial" panose="020B0604020202020204" pitchFamily="34" charset="0"/>
              </a:defRPr>
            </a:lvl8pPr>
            <a:lvl9pPr marL="3886200" indent="-228600" eaLnBrk="0" fontAlgn="base" hangingPunct="0">
              <a:spcBef>
                <a:spcPct val="50000"/>
              </a:spcBef>
              <a:spcAft>
                <a:spcPct val="0"/>
              </a:spcAft>
              <a:defRPr sz="1600" b="1">
                <a:solidFill>
                  <a:schemeClr val="hlink"/>
                </a:solidFill>
                <a:latin typeface="Arial" panose="020B0604020202020204" pitchFamily="34" charset="0"/>
              </a:defRPr>
            </a:lvl9pPr>
          </a:lstStyle>
          <a:p>
            <a:r>
              <a:rPr lang="en-US" sz="3200" dirty="0" smtClean="0"/>
              <a:t>    Outline</a:t>
            </a:r>
            <a:r>
              <a:rPr lang="en-US" sz="3200" dirty="0"/>
              <a:t>:</a:t>
            </a:r>
            <a:endParaRPr lang="en-US" sz="3200" dirty="0"/>
          </a:p>
          <a:p>
            <a:r>
              <a:rPr lang="en-US" dirty="0" smtClean="0"/>
              <a:t> </a:t>
            </a:r>
            <a:endParaRPr lang="en-US" dirty="0"/>
          </a:p>
        </p:txBody>
      </p:sp>
      <p:sp>
        <p:nvSpPr>
          <p:cNvPr id="4" name="TextBox 3"/>
          <p:cNvSpPr txBox="1"/>
          <p:nvPr/>
        </p:nvSpPr>
        <p:spPr>
          <a:xfrm>
            <a:off x="619041" y="1336862"/>
            <a:ext cx="7996386" cy="3970318"/>
          </a:xfrm>
          <a:prstGeom prst="rect">
            <a:avLst/>
          </a:prstGeom>
          <a:noFill/>
        </p:spPr>
        <p:txBody>
          <a:bodyPr wrap="square">
            <a:spAutoFit/>
          </a:bodyPr>
          <a:lstStyle/>
          <a:p>
            <a:pPr>
              <a:defRPr/>
            </a:pPr>
            <a:r>
              <a:rPr lang="en-US" sz="2800" dirty="0">
                <a:solidFill>
                  <a:schemeClr val="bg1">
                    <a:lumMod val="75000"/>
                  </a:schemeClr>
                </a:solidFill>
                <a:latin typeface="Arial" panose="020B0604020202020204" pitchFamily="34" charset="0"/>
                <a:cs typeface="Arial" panose="020B0604020202020204" pitchFamily="34" charset="0"/>
              </a:rPr>
              <a:t>Introduction</a:t>
            </a:r>
            <a:endParaRPr lang="en-US" sz="2800" dirty="0">
              <a:solidFill>
                <a:schemeClr val="bg1">
                  <a:lumMod val="75000"/>
                </a:schemeClr>
              </a:solidFill>
              <a:latin typeface="Arial" panose="020B0604020202020204" pitchFamily="34" charset="0"/>
              <a:cs typeface="Arial" panose="020B0604020202020204" pitchFamily="34" charset="0"/>
            </a:endParaRPr>
          </a:p>
          <a:p>
            <a:pPr>
              <a:defRPr/>
            </a:pPr>
            <a:r>
              <a:rPr lang="en-US" sz="2800" dirty="0" smtClean="0">
                <a:solidFill>
                  <a:schemeClr val="bg1">
                    <a:lumMod val="75000"/>
                  </a:schemeClr>
                </a:solidFill>
                <a:latin typeface="Arial" panose="020B0604020202020204" pitchFamily="34" charset="0"/>
                <a:cs typeface="Arial" panose="020B0604020202020204" pitchFamily="34" charset="0"/>
              </a:rPr>
              <a:t>Classes </a:t>
            </a:r>
            <a:r>
              <a:rPr lang="en-US" sz="2800" dirty="0">
                <a:solidFill>
                  <a:schemeClr val="bg1">
                    <a:lumMod val="75000"/>
                  </a:schemeClr>
                </a:solidFill>
                <a:latin typeface="Arial" panose="020B0604020202020204" pitchFamily="34" charset="0"/>
                <a:cs typeface="Arial" panose="020B0604020202020204" pitchFamily="34" charset="0"/>
              </a:rPr>
              <a:t>of Computers</a:t>
            </a:r>
            <a:endParaRPr lang="en-US" sz="2800" dirty="0">
              <a:solidFill>
                <a:schemeClr val="bg1">
                  <a:lumMod val="75000"/>
                </a:schemeClr>
              </a:solidFill>
              <a:latin typeface="Arial" panose="020B0604020202020204" pitchFamily="34" charset="0"/>
              <a:cs typeface="Arial" panose="020B0604020202020204" pitchFamily="34" charset="0"/>
            </a:endParaRPr>
          </a:p>
          <a:p>
            <a:pPr>
              <a:defRPr/>
            </a:pPr>
            <a:r>
              <a:rPr lang="en-US" sz="2800" dirty="0" smtClean="0">
                <a:solidFill>
                  <a:schemeClr val="bg1">
                    <a:lumMod val="75000"/>
                  </a:schemeClr>
                </a:solidFill>
                <a:latin typeface="Arial" panose="020B0604020202020204" pitchFamily="34" charset="0"/>
                <a:cs typeface="Arial" panose="020B0604020202020204" pitchFamily="34" charset="0"/>
              </a:rPr>
              <a:t>Defining Computer </a:t>
            </a:r>
            <a:r>
              <a:rPr lang="en-US" sz="2800" dirty="0">
                <a:solidFill>
                  <a:schemeClr val="bg1">
                    <a:lumMod val="75000"/>
                  </a:schemeClr>
                </a:solidFill>
                <a:latin typeface="Arial" panose="020B0604020202020204" pitchFamily="34" charset="0"/>
                <a:cs typeface="Arial" panose="020B0604020202020204" pitchFamily="34" charset="0"/>
              </a:rPr>
              <a:t>Architecture</a:t>
            </a:r>
            <a:endParaRPr lang="en-US" sz="2800" dirty="0">
              <a:solidFill>
                <a:schemeClr val="bg1">
                  <a:lumMod val="75000"/>
                </a:schemeClr>
              </a:solidFill>
              <a:latin typeface="Arial" panose="020B0604020202020204" pitchFamily="34" charset="0"/>
              <a:cs typeface="Arial" panose="020B0604020202020204" pitchFamily="34" charset="0"/>
            </a:endParaRPr>
          </a:p>
          <a:p>
            <a:pPr>
              <a:defRPr/>
            </a:pPr>
            <a:r>
              <a:rPr lang="en-US" sz="2800" dirty="0">
                <a:solidFill>
                  <a:schemeClr val="bg1">
                    <a:lumMod val="75000"/>
                  </a:schemeClr>
                </a:solidFill>
                <a:latin typeface="Arial" panose="020B0604020202020204" pitchFamily="34" charset="0"/>
                <a:cs typeface="Arial" panose="020B0604020202020204" pitchFamily="34" charset="0"/>
              </a:rPr>
              <a:t>Trends in Technology</a:t>
            </a:r>
            <a:endParaRPr lang="en-US" sz="2800" dirty="0">
              <a:solidFill>
                <a:schemeClr val="bg1">
                  <a:lumMod val="75000"/>
                </a:schemeClr>
              </a:solidFill>
              <a:latin typeface="Arial" panose="020B0604020202020204" pitchFamily="34" charset="0"/>
              <a:cs typeface="Arial" panose="020B0604020202020204" pitchFamily="34" charset="0"/>
            </a:endParaRPr>
          </a:p>
          <a:p>
            <a:pPr>
              <a:defRPr/>
            </a:pPr>
            <a:r>
              <a:rPr lang="en-US" sz="2800" dirty="0">
                <a:solidFill>
                  <a:schemeClr val="bg1">
                    <a:lumMod val="75000"/>
                  </a:schemeClr>
                </a:solidFill>
                <a:latin typeface="Arial" panose="020B0604020202020204" pitchFamily="34" charset="0"/>
                <a:cs typeface="Arial" panose="020B0604020202020204" pitchFamily="34" charset="0"/>
              </a:rPr>
              <a:t>Power in Integrated Circuits</a:t>
            </a:r>
            <a:endParaRPr lang="en-US" sz="2800" dirty="0">
              <a:solidFill>
                <a:schemeClr val="bg1">
                  <a:lumMod val="75000"/>
                </a:schemeClr>
              </a:solidFill>
              <a:latin typeface="Arial" panose="020B0604020202020204" pitchFamily="34" charset="0"/>
              <a:cs typeface="Arial" panose="020B0604020202020204" pitchFamily="34" charset="0"/>
            </a:endParaRPr>
          </a:p>
          <a:p>
            <a:pPr>
              <a:defRPr/>
            </a:pPr>
            <a:r>
              <a:rPr lang="en-US" sz="2800" dirty="0">
                <a:solidFill>
                  <a:schemeClr val="bg1">
                    <a:lumMod val="75000"/>
                  </a:schemeClr>
                </a:solidFill>
                <a:latin typeface="Arial" panose="020B0604020202020204" pitchFamily="34" charset="0"/>
                <a:cs typeface="Arial" panose="020B0604020202020204" pitchFamily="34" charset="0"/>
              </a:rPr>
              <a:t>Trends in Cost</a:t>
            </a:r>
            <a:endParaRPr lang="en-US" sz="2800" dirty="0">
              <a:solidFill>
                <a:schemeClr val="bg1">
                  <a:lumMod val="75000"/>
                </a:schemeClr>
              </a:solidFill>
              <a:latin typeface="Arial" panose="020B0604020202020204" pitchFamily="34" charset="0"/>
              <a:cs typeface="Arial" panose="020B0604020202020204" pitchFamily="34" charset="0"/>
            </a:endParaRPr>
          </a:p>
          <a:p>
            <a:pPr>
              <a:defRPr/>
            </a:pPr>
            <a:r>
              <a:rPr lang="en-US" sz="2800" dirty="0">
                <a:solidFill>
                  <a:schemeClr val="bg1">
                    <a:lumMod val="75000"/>
                  </a:schemeClr>
                </a:solidFill>
                <a:latin typeface="Arial" panose="020B0604020202020204" pitchFamily="34" charset="0"/>
                <a:cs typeface="Arial" panose="020B0604020202020204" pitchFamily="34" charset="0"/>
              </a:rPr>
              <a:t>Dependability </a:t>
            </a:r>
            <a:endParaRPr lang="en-US" sz="2800" dirty="0">
              <a:solidFill>
                <a:schemeClr val="bg1">
                  <a:lumMod val="75000"/>
                </a:schemeClr>
              </a:solidFill>
              <a:latin typeface="Arial" panose="020B0604020202020204" pitchFamily="34" charset="0"/>
              <a:cs typeface="Arial" panose="020B0604020202020204" pitchFamily="34" charset="0"/>
            </a:endParaRPr>
          </a:p>
          <a:p>
            <a:pPr>
              <a:defRPr/>
            </a:pPr>
            <a:r>
              <a:rPr lang="en-US" sz="2800" dirty="0" smtClean="0">
                <a:solidFill>
                  <a:schemeClr val="bg1">
                    <a:lumMod val="65000"/>
                  </a:schemeClr>
                </a:solidFill>
                <a:latin typeface="Arial" panose="020B0604020202020204" pitchFamily="34" charset="0"/>
                <a:cs typeface="Arial" panose="020B0604020202020204" pitchFamily="34" charset="0"/>
              </a:rPr>
              <a:t>Performance</a:t>
            </a:r>
            <a:endParaRPr lang="en-US" sz="2800" dirty="0" smtClean="0">
              <a:solidFill>
                <a:schemeClr val="bg1">
                  <a:lumMod val="65000"/>
                </a:schemeClr>
              </a:solidFill>
              <a:latin typeface="Arial" panose="020B0604020202020204" pitchFamily="34" charset="0"/>
              <a:cs typeface="Arial" panose="020B0604020202020204" pitchFamily="34" charset="0"/>
            </a:endParaRPr>
          </a:p>
          <a:p>
            <a:pPr>
              <a:defRPr/>
            </a:pPr>
            <a:r>
              <a:rPr lang="en-US" sz="2800" b="1" dirty="0">
                <a:solidFill>
                  <a:srgbClr val="FF0000"/>
                </a:solidFill>
                <a:latin typeface="Times New Roman" panose="02020603050405020304" pitchFamily="18" charset="0"/>
                <a:cs typeface="Times New Roman" panose="02020603050405020304" pitchFamily="18" charset="0"/>
              </a:rPr>
              <a:t>Quantitative Principles of computer design</a:t>
            </a:r>
            <a:r>
              <a:rPr lang="en-US" sz="2800" b="1" dirty="0" smtClean="0">
                <a:solidFill>
                  <a:schemeClr val="bg1">
                    <a:lumMod val="65000"/>
                  </a:schemeClr>
                </a:solidFill>
                <a:latin typeface="Times New Roman" panose="02020603050405020304" pitchFamily="18" charset="0"/>
                <a:cs typeface="Times New Roman" panose="02020603050405020304" pitchFamily="18" charset="0"/>
              </a:rPr>
              <a:t> </a:t>
            </a:r>
            <a:endParaRPr lang="en-US" sz="2800" b="1" dirty="0">
              <a:solidFill>
                <a:schemeClr val="bg1">
                  <a:lumMod val="65000"/>
                </a:schemeClr>
              </a:solidFill>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
        <p:nvSpPr>
          <p:cNvPr id="4" name="TextBox 3"/>
          <p:cNvSpPr txBox="1"/>
          <p:nvPr/>
        </p:nvSpPr>
        <p:spPr>
          <a:xfrm>
            <a:off x="860612" y="476672"/>
            <a:ext cx="8175884" cy="5632311"/>
          </a:xfrm>
          <a:prstGeom prst="rect">
            <a:avLst/>
          </a:prstGeom>
          <a:noFill/>
        </p:spPr>
        <p:txBody>
          <a:bodyPr wrap="square" rtlCol="0">
            <a:spAutoFit/>
          </a:bodyPr>
          <a:lstStyle/>
          <a:p>
            <a:r>
              <a:rPr lang="en-IN" sz="2400" b="1" dirty="0"/>
              <a:t>Take Advantage of Parallelism</a:t>
            </a:r>
            <a:endParaRPr lang="en-IN" sz="2400" b="1" dirty="0"/>
          </a:p>
          <a:p>
            <a:r>
              <a:rPr lang="en-IN" sz="2400" dirty="0"/>
              <a:t>Taking advantage of parallelism is one of the most important methods </a:t>
            </a:r>
            <a:r>
              <a:rPr lang="en-IN" sz="2400" dirty="0" smtClean="0"/>
              <a:t>for improving </a:t>
            </a:r>
            <a:r>
              <a:rPr lang="en-IN" sz="2400" dirty="0"/>
              <a:t>performance</a:t>
            </a:r>
            <a:r>
              <a:rPr lang="en-IN" sz="2400" dirty="0" smtClean="0"/>
              <a:t>. They are at three levels.</a:t>
            </a:r>
            <a:endParaRPr lang="en-IN" sz="2400" dirty="0" smtClean="0"/>
          </a:p>
          <a:p>
            <a:pPr marL="457200" indent="-457200">
              <a:buAutoNum type="arabicPeriod"/>
            </a:pPr>
            <a:r>
              <a:rPr lang="en-IN" sz="2400" dirty="0" smtClean="0"/>
              <a:t>The </a:t>
            </a:r>
            <a:r>
              <a:rPr lang="en-IN" sz="2400" dirty="0"/>
              <a:t>use of parallelism at the system </a:t>
            </a:r>
            <a:r>
              <a:rPr lang="en-IN" sz="2400" dirty="0" smtClean="0"/>
              <a:t>level</a:t>
            </a:r>
            <a:endParaRPr lang="en-IN" sz="2400" dirty="0" smtClean="0"/>
          </a:p>
          <a:p>
            <a:r>
              <a:rPr lang="en-IN" sz="2400" dirty="0"/>
              <a:t>To improve </a:t>
            </a:r>
            <a:r>
              <a:rPr lang="en-IN" sz="2400" dirty="0" smtClean="0"/>
              <a:t>the throughput </a:t>
            </a:r>
            <a:r>
              <a:rPr lang="en-IN" sz="2400" dirty="0"/>
              <a:t>performance on a typical server benchmark, </a:t>
            </a:r>
            <a:r>
              <a:rPr lang="en-IN" sz="2400" dirty="0" smtClean="0"/>
              <a:t>multiple </a:t>
            </a:r>
            <a:r>
              <a:rPr lang="en-IN" sz="2400" dirty="0"/>
              <a:t>processors and multiple disks can be used. The workload of </a:t>
            </a:r>
            <a:r>
              <a:rPr lang="en-IN" sz="2400" dirty="0" smtClean="0"/>
              <a:t>handling requests </a:t>
            </a:r>
            <a:r>
              <a:rPr lang="en-IN" sz="2400" dirty="0"/>
              <a:t>can then be spread among the processors and disks, resulting </a:t>
            </a:r>
            <a:r>
              <a:rPr lang="en-IN" sz="2400" dirty="0" smtClean="0"/>
              <a:t>in improved throughput.</a:t>
            </a:r>
            <a:endParaRPr lang="en-IN" sz="2400" dirty="0" smtClean="0"/>
          </a:p>
          <a:p>
            <a:endParaRPr lang="en-IN" sz="2400" dirty="0">
              <a:latin typeface="Times New Roman" panose="02020603050405020304" pitchFamily="18" charset="0"/>
              <a:cs typeface="Times New Roman" panose="02020603050405020304" pitchFamily="18" charset="0"/>
            </a:endParaRPr>
          </a:p>
          <a:p>
            <a:r>
              <a:rPr lang="en-IN" sz="2400" dirty="0"/>
              <a:t>Being able to expand memory and the number of processors</a:t>
            </a:r>
            <a:endParaRPr lang="en-IN" sz="2400" dirty="0"/>
          </a:p>
          <a:p>
            <a:r>
              <a:rPr lang="en-IN" sz="2400" dirty="0"/>
              <a:t>and disks is called </a:t>
            </a:r>
            <a:r>
              <a:rPr lang="en-IN" sz="2400" i="1" dirty="0"/>
              <a:t>scalability</a:t>
            </a:r>
            <a:r>
              <a:rPr lang="en-IN" sz="2400" dirty="0"/>
              <a:t>, and it is a valuable asset for servers. </a:t>
            </a:r>
            <a:endParaRPr lang="en-IN" sz="2400" dirty="0" smtClean="0"/>
          </a:p>
          <a:p>
            <a:endParaRPr lang="en-IN" sz="2400" dirty="0" smtClean="0"/>
          </a:p>
          <a:p>
            <a:r>
              <a:rPr lang="en-IN" sz="2400" dirty="0" smtClean="0"/>
              <a:t>Spreading of data </a:t>
            </a:r>
            <a:r>
              <a:rPr lang="en-IN" sz="2400" dirty="0"/>
              <a:t>across many disks for parallel reads and writes enables data-level parallelism.</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
        <p:nvSpPr>
          <p:cNvPr id="4" name="TextBox 3"/>
          <p:cNvSpPr txBox="1"/>
          <p:nvPr/>
        </p:nvSpPr>
        <p:spPr>
          <a:xfrm>
            <a:off x="860612" y="476672"/>
            <a:ext cx="8175884" cy="5632311"/>
          </a:xfrm>
          <a:prstGeom prst="rect">
            <a:avLst/>
          </a:prstGeom>
          <a:noFill/>
        </p:spPr>
        <p:txBody>
          <a:bodyPr wrap="square" rtlCol="0">
            <a:spAutoFit/>
          </a:bodyPr>
          <a:lstStyle/>
          <a:p>
            <a:r>
              <a:rPr lang="en-IN" sz="2400" dirty="0" smtClean="0"/>
              <a:t>2. At </a:t>
            </a:r>
            <a:r>
              <a:rPr lang="en-IN" sz="2400" dirty="0"/>
              <a:t>the level of an individual processor, taking advantage of </a:t>
            </a:r>
            <a:r>
              <a:rPr lang="en-IN" sz="2400" dirty="0" smtClean="0"/>
              <a:t>parallelism among </a:t>
            </a:r>
            <a:r>
              <a:rPr lang="en-IN" sz="2400" dirty="0"/>
              <a:t>instructions is critical to achieving high performance. One of the </a:t>
            </a:r>
            <a:r>
              <a:rPr lang="en-IN" sz="2400" dirty="0" smtClean="0"/>
              <a:t>simplest ways </a:t>
            </a:r>
            <a:r>
              <a:rPr lang="en-IN" sz="2400" dirty="0"/>
              <a:t>to do this is through pipelining</a:t>
            </a:r>
            <a:r>
              <a:rPr lang="en-IN" sz="2400" dirty="0" smtClean="0"/>
              <a:t>. </a:t>
            </a:r>
            <a:r>
              <a:rPr lang="en-IN" sz="2400" dirty="0"/>
              <a:t>Pipelining is the </a:t>
            </a:r>
            <a:r>
              <a:rPr lang="en-IN" sz="2400" dirty="0" smtClean="0"/>
              <a:t>best-known example </a:t>
            </a:r>
            <a:r>
              <a:rPr lang="en-IN" sz="2400" dirty="0"/>
              <a:t>of instruction-level parallelism</a:t>
            </a:r>
            <a:r>
              <a:rPr lang="en-IN" sz="2400" dirty="0" smtClean="0"/>
              <a:t>.</a:t>
            </a:r>
            <a:endParaRPr lang="en-IN" sz="2400" dirty="0" smtClean="0"/>
          </a:p>
          <a:p>
            <a:endParaRPr lang="en-IN" sz="2400" dirty="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3. </a:t>
            </a:r>
            <a:r>
              <a:rPr lang="en-IN" sz="2400" dirty="0"/>
              <a:t>Parallelism can also be exploited at the level of detailed digital design. </a:t>
            </a:r>
            <a:r>
              <a:rPr lang="en-IN" sz="2400" dirty="0" smtClean="0"/>
              <a:t>For example</a:t>
            </a:r>
            <a:r>
              <a:rPr lang="en-IN" sz="2400" dirty="0"/>
              <a:t>, set-associative caches use multiple banks of memory that are </a:t>
            </a:r>
            <a:r>
              <a:rPr lang="en-IN" sz="2400" dirty="0" smtClean="0"/>
              <a:t>typically searched </a:t>
            </a:r>
            <a:r>
              <a:rPr lang="en-IN" sz="2400" dirty="0"/>
              <a:t>in parallel to find a desired item</a:t>
            </a:r>
            <a:r>
              <a:rPr lang="en-IN" sz="2400" dirty="0" smtClean="0"/>
              <a:t>.</a:t>
            </a:r>
            <a:endParaRPr lang="en-IN" sz="2400" dirty="0" smtClean="0"/>
          </a:p>
          <a:p>
            <a:endParaRPr lang="en-IN" sz="2400" dirty="0" smtClean="0"/>
          </a:p>
          <a:p>
            <a:r>
              <a:rPr lang="en-IN" sz="2400" dirty="0"/>
              <a:t>U</a:t>
            </a:r>
            <a:r>
              <a:rPr lang="en-IN" sz="2400" dirty="0" smtClean="0"/>
              <a:t>se carry-look-ahead</a:t>
            </a:r>
            <a:r>
              <a:rPr lang="en-IN" sz="2400" dirty="0"/>
              <a:t>, which uses parallelism to speed the process of </a:t>
            </a:r>
            <a:r>
              <a:rPr lang="en-IN" sz="2400" dirty="0" smtClean="0"/>
              <a:t>computing sums </a:t>
            </a:r>
            <a:r>
              <a:rPr lang="en-IN" sz="2400" dirty="0"/>
              <a:t>from linear to logarithmic in the number of bits per operand. </a:t>
            </a:r>
            <a:r>
              <a:rPr lang="en-IN" sz="2400" dirty="0" smtClean="0"/>
              <a:t>These are </a:t>
            </a:r>
            <a:r>
              <a:rPr lang="en-IN" sz="2400" dirty="0"/>
              <a:t>more examples of data-level parallelism.</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
        <p:nvSpPr>
          <p:cNvPr id="4" name="TextBox 3"/>
          <p:cNvSpPr txBox="1"/>
          <p:nvPr/>
        </p:nvSpPr>
        <p:spPr>
          <a:xfrm>
            <a:off x="860612" y="44624"/>
            <a:ext cx="8175884" cy="6740307"/>
          </a:xfrm>
          <a:prstGeom prst="rect">
            <a:avLst/>
          </a:prstGeom>
          <a:noFill/>
        </p:spPr>
        <p:txBody>
          <a:bodyPr wrap="square" rtlCol="0">
            <a:spAutoFit/>
          </a:bodyPr>
          <a:lstStyle/>
          <a:p>
            <a:r>
              <a:rPr lang="en-IN" sz="2400" b="1" dirty="0"/>
              <a:t>Principle of </a:t>
            </a:r>
            <a:r>
              <a:rPr lang="en-IN" sz="2400" b="1" dirty="0" smtClean="0"/>
              <a:t>Locality</a:t>
            </a:r>
            <a:endParaRPr lang="en-IN" sz="2400" b="1" dirty="0" smtClean="0"/>
          </a:p>
          <a:p>
            <a:endParaRPr lang="en-IN" sz="2400" b="1" dirty="0" smtClean="0"/>
          </a:p>
          <a:p>
            <a:pPr algn="just"/>
            <a:r>
              <a:rPr lang="en-IN" sz="2400" dirty="0"/>
              <a:t>Programs tend to reuse data and instructions they have used recently</a:t>
            </a:r>
            <a:r>
              <a:rPr lang="en-IN" sz="2400" dirty="0" smtClean="0"/>
              <a:t>. This </a:t>
            </a:r>
            <a:r>
              <a:rPr lang="en-IN" sz="2400" dirty="0"/>
              <a:t>program property </a:t>
            </a:r>
            <a:r>
              <a:rPr lang="en-IN" sz="2400" dirty="0" smtClean="0"/>
              <a:t>is </a:t>
            </a:r>
            <a:r>
              <a:rPr lang="en-IN" sz="2400" dirty="0"/>
              <a:t>the </a:t>
            </a:r>
            <a:r>
              <a:rPr lang="en-IN" sz="2400" i="1" dirty="0"/>
              <a:t>principle </a:t>
            </a:r>
            <a:r>
              <a:rPr lang="en-IN" sz="2400" i="1" dirty="0" smtClean="0"/>
              <a:t>of locality.</a:t>
            </a:r>
            <a:endParaRPr lang="en-IN" sz="2400" i="1" dirty="0" smtClean="0"/>
          </a:p>
          <a:p>
            <a:pPr algn="just"/>
            <a:endParaRPr lang="en-IN" sz="2400" i="1" dirty="0" smtClean="0"/>
          </a:p>
          <a:p>
            <a:pPr algn="just"/>
            <a:r>
              <a:rPr lang="en-IN" sz="2400" dirty="0" smtClean="0"/>
              <a:t>A widely </a:t>
            </a:r>
            <a:r>
              <a:rPr lang="en-IN" sz="2400" dirty="0"/>
              <a:t>held rule of thumb is that a program spends 90% of its execution time </a:t>
            </a:r>
            <a:r>
              <a:rPr lang="en-IN" sz="2400" dirty="0" smtClean="0"/>
              <a:t>in only </a:t>
            </a:r>
            <a:r>
              <a:rPr lang="en-IN" sz="2400" dirty="0"/>
              <a:t>10% of the code. An implication of locality is that we can predict with </a:t>
            </a:r>
            <a:r>
              <a:rPr lang="en-IN" sz="2400" dirty="0" smtClean="0"/>
              <a:t>reasonable accuracy </a:t>
            </a:r>
            <a:r>
              <a:rPr lang="en-IN" sz="2400" dirty="0"/>
              <a:t>what instructions and data a program will use in the near </a:t>
            </a:r>
            <a:r>
              <a:rPr lang="en-IN" sz="2400" dirty="0" smtClean="0"/>
              <a:t>future based </a:t>
            </a:r>
            <a:r>
              <a:rPr lang="en-IN" sz="2400" dirty="0"/>
              <a:t>on its accesses in the recent past. The principle of locality also applies </a:t>
            </a:r>
            <a:r>
              <a:rPr lang="en-IN" sz="2400" dirty="0" smtClean="0"/>
              <a:t>to data </a:t>
            </a:r>
            <a:r>
              <a:rPr lang="en-IN" sz="2400" dirty="0"/>
              <a:t>accesses, though not as strongly as to code accesses</a:t>
            </a:r>
            <a:r>
              <a:rPr lang="en-IN" sz="2400" dirty="0" smtClean="0"/>
              <a:t>.</a:t>
            </a:r>
            <a:endParaRPr lang="en-IN" sz="2400" dirty="0" smtClean="0"/>
          </a:p>
          <a:p>
            <a:pPr algn="just"/>
            <a:endParaRPr lang="en-IN" sz="2400" dirty="0">
              <a:latin typeface="Times New Roman" panose="02020603050405020304" pitchFamily="18" charset="0"/>
              <a:cs typeface="Times New Roman" panose="02020603050405020304" pitchFamily="18" charset="0"/>
            </a:endParaRPr>
          </a:p>
          <a:p>
            <a:pPr algn="just"/>
            <a:r>
              <a:rPr lang="en-IN" sz="2400" dirty="0" smtClean="0">
                <a:latin typeface="Times New Roman" panose="02020603050405020304" pitchFamily="18" charset="0"/>
                <a:cs typeface="Times New Roman" panose="02020603050405020304" pitchFamily="18" charset="0"/>
              </a:rPr>
              <a:t>There are two types of Principal of Locality.</a:t>
            </a:r>
            <a:endParaRPr lang="en-IN" sz="2400" dirty="0" smtClean="0">
              <a:latin typeface="Times New Roman" panose="02020603050405020304" pitchFamily="18" charset="0"/>
              <a:cs typeface="Times New Roman" panose="02020603050405020304" pitchFamily="18" charset="0"/>
            </a:endParaRPr>
          </a:p>
          <a:p>
            <a:r>
              <a:rPr lang="en-IN" sz="2400" b="1" i="1" dirty="0"/>
              <a:t>Temporal locality </a:t>
            </a:r>
            <a:r>
              <a:rPr lang="en-IN" sz="2400" dirty="0" smtClean="0"/>
              <a:t>states that </a:t>
            </a:r>
            <a:r>
              <a:rPr lang="en-IN" sz="2400" dirty="0"/>
              <a:t>recently accessed items are likely to be accessed in the near future. </a:t>
            </a:r>
            <a:endParaRPr lang="en-IN" sz="2400" dirty="0" smtClean="0"/>
          </a:p>
          <a:p>
            <a:r>
              <a:rPr lang="en-IN" sz="2400" b="1" i="1" dirty="0" smtClean="0"/>
              <a:t>Spatial locality </a:t>
            </a:r>
            <a:r>
              <a:rPr lang="en-IN" sz="2400" dirty="0"/>
              <a:t>says that items whose addresses are near one another tend to be </a:t>
            </a:r>
            <a:r>
              <a:rPr lang="en-IN" sz="2400" dirty="0" smtClean="0"/>
              <a:t>referenced close </a:t>
            </a:r>
            <a:r>
              <a:rPr lang="en-IN" sz="2400" dirty="0"/>
              <a:t>together in time.</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p:sp>
        <p:nvSpPr>
          <p:cNvPr id="4" name="TextBox 3"/>
          <p:cNvSpPr txBox="1"/>
          <p:nvPr/>
        </p:nvSpPr>
        <p:spPr>
          <a:xfrm>
            <a:off x="860612" y="188640"/>
            <a:ext cx="8175884" cy="637097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Focus on the Common </a:t>
            </a:r>
            <a:r>
              <a:rPr lang="en-US" sz="2400" b="1" dirty="0" smtClean="0">
                <a:latin typeface="Times New Roman" panose="02020603050405020304" pitchFamily="18" charset="0"/>
                <a:cs typeface="Times New Roman" panose="02020603050405020304" pitchFamily="18" charset="0"/>
              </a:rPr>
              <a:t>Case</a:t>
            </a:r>
            <a:endParaRPr lang="en-US" sz="2400" b="1"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Focusing on the common case works for power as well as for resource allocation and performance. The instruction fetch and decode unit of a processor may be used much more frequently than a multiplier, </a:t>
            </a:r>
            <a:r>
              <a:rPr lang="en-US" sz="2400" dirty="0" smtClean="0">
                <a:latin typeface="Times New Roman" panose="02020603050405020304" pitchFamily="18" charset="0"/>
                <a:cs typeface="Times New Roman" panose="02020603050405020304" pitchFamily="18" charset="0"/>
              </a:rPr>
              <a:t>It requires optimization </a:t>
            </a:r>
            <a:r>
              <a:rPr lang="en-US" sz="2400" dirty="0">
                <a:latin typeface="Times New Roman" panose="02020603050405020304" pitchFamily="18" charset="0"/>
                <a:cs typeface="Times New Roman" panose="02020603050405020304" pitchFamily="18" charset="0"/>
              </a:rPr>
              <a:t>first. It works on dependability as well</a:t>
            </a:r>
            <a:r>
              <a:rPr lang="en-US" sz="2400" dirty="0" smtClean="0">
                <a:latin typeface="Times New Roman" panose="02020603050405020304" pitchFamily="18" charset="0"/>
                <a:cs typeface="Times New Roman" panose="02020603050405020304" pitchFamily="18" charset="0"/>
              </a:rPr>
              <a:t>.</a:t>
            </a:r>
            <a:endParaRPr lang="en-US" sz="2400" dirty="0" smtClean="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 Concentrating on frequent used units may result in improving  making these units faster.  A fundamental law called Amdahl’s law can be used to quantify this principle.</a:t>
            </a:r>
            <a:endParaRPr lang="en-US" sz="2400" dirty="0" smtClean="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r>
              <a:rPr lang="en-IN" sz="2400" b="1" dirty="0">
                <a:latin typeface="Times New Roman" panose="02020603050405020304" pitchFamily="18" charset="0"/>
                <a:cs typeface="Times New Roman" panose="02020603050405020304" pitchFamily="18" charset="0"/>
              </a:rPr>
              <a:t>Amdahl’s </a:t>
            </a:r>
            <a:r>
              <a:rPr lang="en-IN" sz="2400" b="1" dirty="0" smtClean="0">
                <a:latin typeface="Times New Roman" panose="02020603050405020304" pitchFamily="18" charset="0"/>
                <a:cs typeface="Times New Roman" panose="02020603050405020304" pitchFamily="18" charset="0"/>
              </a:rPr>
              <a:t>Law:</a:t>
            </a:r>
            <a:endParaRPr lang="en-IN" sz="2400" b="1" dirty="0" smtClean="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Amdahl’s law states that the performance improvement to be gained from using some faster mode of execution is limited by the fraction of the time the faster mode can be used. </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mc:AlternateContent xmlns:mc="http://schemas.openxmlformats.org/markup-compatibility/2006">
        <mc:Choice xmlns:a14="http://schemas.microsoft.com/office/drawing/2010/main" Requires="a14">
          <p:sp>
            <p:nvSpPr>
              <p:cNvPr id="4" name="TextBox 3"/>
              <p:cNvSpPr txBox="1"/>
              <p:nvPr/>
            </p:nvSpPr>
            <p:spPr>
              <a:xfrm>
                <a:off x="860612" y="476672"/>
                <a:ext cx="8175884" cy="6221318"/>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 Suppose an </a:t>
                </a:r>
                <a:r>
                  <a:rPr lang="en-US" sz="2400" dirty="0">
                    <a:latin typeface="Times New Roman" panose="02020603050405020304" pitchFamily="18" charset="0"/>
                    <a:cs typeface="Times New Roman" panose="02020603050405020304" pitchFamily="18" charset="0"/>
                  </a:rPr>
                  <a:t>enhancement to a </a:t>
                </a:r>
                <a:r>
                  <a:rPr lang="en-US" sz="2400" dirty="0" smtClean="0">
                    <a:latin typeface="Times New Roman" panose="02020603050405020304" pitchFamily="18" charset="0"/>
                    <a:cs typeface="Times New Roman" panose="02020603050405020304" pitchFamily="18" charset="0"/>
                  </a:rPr>
                  <a:t>computer is made, that </a:t>
                </a:r>
                <a:r>
                  <a:rPr lang="en-US" sz="2400" dirty="0">
                    <a:latin typeface="Times New Roman" panose="02020603050405020304" pitchFamily="18" charset="0"/>
                    <a:cs typeface="Times New Roman" panose="02020603050405020304" pitchFamily="18" charset="0"/>
                  </a:rPr>
                  <a:t>will improve performance when it is used</a:t>
                </a:r>
                <a:r>
                  <a:rPr lang="en-US" sz="2400" dirty="0" smtClean="0">
                    <a:latin typeface="Times New Roman" panose="02020603050405020304" pitchFamily="18" charset="0"/>
                    <a:cs typeface="Times New Roman" panose="02020603050405020304" pitchFamily="18" charset="0"/>
                  </a:rPr>
                  <a:t>. This is want Amdahl’s law defines the speedup that can be gained by using a particular feature.</a:t>
                </a:r>
                <a:endParaRPr lang="en-US" sz="2400" dirty="0" smtClean="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Speedup </a:t>
                </a:r>
                <a:r>
                  <a:rPr lang="en-IN" sz="2400" dirty="0" smtClean="0">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a:p>
                <a14:m>
                  <m:oMathPara xmlns:m="http://schemas.openxmlformats.org/officeDocument/2006/math">
                    <m:oMathParaPr>
                      <m:jc m:val="centerGroup"/>
                    </m:oMathParaPr>
                    <m:oMath xmlns:m="http://schemas.openxmlformats.org/officeDocument/2006/math">
                      <m:f>
                        <m:fPr>
                          <m:ctrlPr>
                            <a:rPr lang="en-IN" sz="2400" i="1">
                              <a:latin typeface="Cambria Math" panose="02040503050406030204" pitchFamily="18" charset="0"/>
                              <a:cs typeface="Times New Roman" panose="02020603050405020304" pitchFamily="18" charset="0"/>
                            </a:rPr>
                          </m:ctrlPr>
                        </m:fPr>
                        <m:num>
                          <m:eqArr>
                            <m:eqArrPr>
                              <m:ctrlPr>
                                <a:rPr lang="en-US" sz="2400" i="1">
                                  <a:latin typeface="Cambria Math" panose="02040503050406030204" pitchFamily="18" charset="0"/>
                                  <a:cs typeface="Times New Roman" panose="02020603050405020304" pitchFamily="18" charset="0"/>
                                </a:rPr>
                              </m:ctrlPr>
                            </m:eqArrPr>
                            <m:e>
                              <m:r>
                                <a:rPr lang="en-US" sz="2400" i="1">
                                  <a:latin typeface="Cambria Math" panose="02040503050406030204" pitchFamily="18" charset="0"/>
                                  <a:cs typeface="Times New Roman" panose="02020603050405020304" pitchFamily="18" charset="0"/>
                                </a:rPr>
                                <m:t>𝑃𝑒𝑟𝑓𝑜𝑟𝑚𝑎𝑛𝑐𝑒</m:t>
                              </m:r>
                              <m:r>
                                <a:rPr lang="en-US" sz="2400" i="1">
                                  <a:latin typeface="Cambria Math" panose="02040503050406030204" pitchFamily="18" charset="0"/>
                                  <a:cs typeface="Times New Roman" panose="02020603050405020304" pitchFamily="18" charset="0"/>
                                </a:rPr>
                                <m:t> </m:t>
                              </m:r>
                              <m:r>
                                <a:rPr lang="en-US" sz="2400" i="1">
                                  <a:latin typeface="Cambria Math" panose="02040503050406030204" pitchFamily="18" charset="0"/>
                                  <a:cs typeface="Times New Roman" panose="02020603050405020304" pitchFamily="18" charset="0"/>
                                </a:rPr>
                                <m:t>𝑓𝑜𝑟</m:t>
                              </m:r>
                              <m:r>
                                <a:rPr lang="en-US" sz="2400" i="1">
                                  <a:latin typeface="Cambria Math" panose="02040503050406030204" pitchFamily="18" charset="0"/>
                                  <a:cs typeface="Times New Roman" panose="02020603050405020304" pitchFamily="18" charset="0"/>
                                </a:rPr>
                                <m:t> </m:t>
                              </m:r>
                              <m:r>
                                <a:rPr lang="en-US" sz="2400" i="1">
                                  <a:latin typeface="Cambria Math" panose="02040503050406030204" pitchFamily="18" charset="0"/>
                                  <a:cs typeface="Times New Roman" panose="02020603050405020304" pitchFamily="18" charset="0"/>
                                </a:rPr>
                                <m:t>𝑒𝑛𝑡𝑖𝑟𝑒</m:t>
                              </m:r>
                              <m:r>
                                <a:rPr lang="en-US" sz="2400" i="1">
                                  <a:latin typeface="Cambria Math" panose="02040503050406030204" pitchFamily="18" charset="0"/>
                                  <a:cs typeface="Times New Roman" panose="02020603050405020304" pitchFamily="18" charset="0"/>
                                </a:rPr>
                                <m:t> </m:t>
                              </m:r>
                              <m:r>
                                <a:rPr lang="en-US" sz="2400" i="1">
                                  <a:latin typeface="Cambria Math" panose="02040503050406030204" pitchFamily="18" charset="0"/>
                                  <a:cs typeface="Times New Roman" panose="02020603050405020304" pitchFamily="18" charset="0"/>
                                </a:rPr>
                                <m:t>𝑡𝑎𝑠𝑘</m:t>
                              </m:r>
                              <m:r>
                                <a:rPr lang="en-US" sz="2400" i="1">
                                  <a:latin typeface="Cambria Math" panose="02040503050406030204" pitchFamily="18" charset="0"/>
                                  <a:cs typeface="Times New Roman" panose="02020603050405020304" pitchFamily="18" charset="0"/>
                                </a:rPr>
                                <m:t> </m:t>
                              </m:r>
                              <m:r>
                                <a:rPr lang="en-US" sz="2400" i="1">
                                  <a:latin typeface="Cambria Math" panose="02040503050406030204" pitchFamily="18" charset="0"/>
                                  <a:cs typeface="Times New Roman" panose="02020603050405020304" pitchFamily="18" charset="0"/>
                                </a:rPr>
                                <m:t>𝑢𝑠𝑖𝑛𝑔</m:t>
                              </m:r>
                              <m:r>
                                <a:rPr lang="en-US" sz="2400" i="1">
                                  <a:latin typeface="Cambria Math" panose="02040503050406030204" pitchFamily="18" charset="0"/>
                                  <a:cs typeface="Times New Roman" panose="02020603050405020304" pitchFamily="18" charset="0"/>
                                </a:rPr>
                                <m:t> </m:t>
                              </m:r>
                              <m:r>
                                <a:rPr lang="en-US" sz="2400" i="1">
                                  <a:latin typeface="Cambria Math" panose="02040503050406030204" pitchFamily="18" charset="0"/>
                                  <a:cs typeface="Times New Roman" panose="02020603050405020304" pitchFamily="18" charset="0"/>
                                </a:rPr>
                                <m:t>𝑡ℎ𝑒</m:t>
                              </m:r>
                              <m:r>
                                <a:rPr lang="en-US" sz="2400" i="1">
                                  <a:latin typeface="Cambria Math" panose="02040503050406030204" pitchFamily="18" charset="0"/>
                                  <a:cs typeface="Times New Roman" panose="02020603050405020304" pitchFamily="18" charset="0"/>
                                </a:rPr>
                                <m:t> </m:t>
                              </m:r>
                              <m:r>
                                <a:rPr lang="en-US" sz="2400" i="1">
                                  <a:latin typeface="Cambria Math" panose="02040503050406030204" pitchFamily="18" charset="0"/>
                                  <a:cs typeface="Times New Roman" panose="02020603050405020304" pitchFamily="18" charset="0"/>
                                </a:rPr>
                                <m:t>𝑒𝑛ℎ𝑎𝑛𝑐𝑒𝑚𝑒𝑛𝑡</m:t>
                              </m:r>
                              <m:r>
                                <a:rPr lang="en-US" sz="2400" i="1">
                                  <a:latin typeface="Cambria Math" panose="02040503050406030204" pitchFamily="18" charset="0"/>
                                  <a:cs typeface="Times New Roman" panose="02020603050405020304" pitchFamily="18" charset="0"/>
                                </a:rPr>
                                <m:t> </m:t>
                              </m:r>
                            </m:e>
                            <m:e>
                              <m:r>
                                <a:rPr lang="en-US" sz="2400" i="1">
                                  <a:latin typeface="Cambria Math" panose="02040503050406030204" pitchFamily="18" charset="0"/>
                                  <a:cs typeface="Times New Roman" panose="02020603050405020304" pitchFamily="18" charset="0"/>
                                </a:rPr>
                                <m:t>𝑤ℎ𝑒𝑛</m:t>
                              </m:r>
                              <m:r>
                                <a:rPr lang="en-US" sz="2400" i="1">
                                  <a:latin typeface="Cambria Math" panose="02040503050406030204" pitchFamily="18" charset="0"/>
                                  <a:cs typeface="Times New Roman" panose="02020603050405020304" pitchFamily="18" charset="0"/>
                                </a:rPr>
                                <m:t> </m:t>
                              </m:r>
                              <m:r>
                                <a:rPr lang="en-US" sz="2400" i="1">
                                  <a:latin typeface="Cambria Math" panose="02040503050406030204" pitchFamily="18" charset="0"/>
                                  <a:cs typeface="Times New Roman" panose="02020603050405020304" pitchFamily="18" charset="0"/>
                                </a:rPr>
                                <m:t>𝑝𝑜𝑠𝑠𝑖𝑏𝑙𝑒</m:t>
                              </m:r>
                            </m:e>
                          </m:eqArr>
                        </m:num>
                        <m:den>
                          <m:eqArr>
                            <m:eqArrPr>
                              <m:ctrlPr>
                                <a:rPr lang="en-US" sz="2400" i="1">
                                  <a:latin typeface="Cambria Math" panose="02040503050406030204" pitchFamily="18" charset="0"/>
                                  <a:cs typeface="Times New Roman" panose="02020603050405020304" pitchFamily="18" charset="0"/>
                                </a:rPr>
                              </m:ctrlPr>
                            </m:eqArrPr>
                            <m:e>
                              <m:r>
                                <a:rPr lang="en-US" sz="2400" i="1">
                                  <a:latin typeface="Cambria Math" panose="02040503050406030204" pitchFamily="18" charset="0"/>
                                  <a:cs typeface="Times New Roman" panose="02020603050405020304" pitchFamily="18" charset="0"/>
                                </a:rPr>
                                <m:t>𝑃𝑒𝑟𝑓𝑜𝑟𝑚𝑎𝑛𝑐𝑒</m:t>
                              </m:r>
                              <m:r>
                                <a:rPr lang="en-US" sz="2400" i="1">
                                  <a:latin typeface="Cambria Math" panose="02040503050406030204" pitchFamily="18" charset="0"/>
                                  <a:cs typeface="Times New Roman" panose="02020603050405020304" pitchFamily="18" charset="0"/>
                                </a:rPr>
                                <m:t> </m:t>
                              </m:r>
                              <m:r>
                                <a:rPr lang="en-US" sz="2400" i="1">
                                  <a:latin typeface="Cambria Math" panose="02040503050406030204" pitchFamily="18" charset="0"/>
                                  <a:cs typeface="Times New Roman" panose="02020603050405020304" pitchFamily="18" charset="0"/>
                                </a:rPr>
                                <m:t>𝑓𝑜𝑟</m:t>
                              </m:r>
                              <m:r>
                                <a:rPr lang="en-US" sz="2400" i="1">
                                  <a:latin typeface="Cambria Math" panose="02040503050406030204" pitchFamily="18" charset="0"/>
                                  <a:cs typeface="Times New Roman" panose="02020603050405020304" pitchFamily="18" charset="0"/>
                                </a:rPr>
                                <m:t> </m:t>
                              </m:r>
                              <m:r>
                                <a:rPr lang="en-US" sz="2400" i="1">
                                  <a:latin typeface="Cambria Math" panose="02040503050406030204" pitchFamily="18" charset="0"/>
                                  <a:cs typeface="Times New Roman" panose="02020603050405020304" pitchFamily="18" charset="0"/>
                                </a:rPr>
                                <m:t>𝑒𝑛𝑡𝑖𝑟𝑒</m:t>
                              </m:r>
                              <m:r>
                                <a:rPr lang="en-US" sz="2400" i="1">
                                  <a:latin typeface="Cambria Math" panose="02040503050406030204" pitchFamily="18" charset="0"/>
                                  <a:cs typeface="Times New Roman" panose="02020603050405020304" pitchFamily="18" charset="0"/>
                                </a:rPr>
                                <m:t> </m:t>
                              </m:r>
                              <m:r>
                                <a:rPr lang="en-US" sz="2400" i="1">
                                  <a:latin typeface="Cambria Math" panose="02040503050406030204" pitchFamily="18" charset="0"/>
                                  <a:cs typeface="Times New Roman" panose="02020603050405020304" pitchFamily="18" charset="0"/>
                                </a:rPr>
                                <m:t>𝑡𝑎𝑠𝑘</m:t>
                              </m:r>
                              <m:r>
                                <a:rPr lang="en-US" sz="2400" i="1">
                                  <a:latin typeface="Cambria Math" panose="02040503050406030204" pitchFamily="18" charset="0"/>
                                  <a:cs typeface="Times New Roman" panose="02020603050405020304" pitchFamily="18" charset="0"/>
                                </a:rPr>
                                <m:t> </m:t>
                              </m:r>
                              <m:r>
                                <a:rPr lang="en-US" sz="2400" i="1">
                                  <a:latin typeface="Cambria Math" panose="02040503050406030204" pitchFamily="18" charset="0"/>
                                  <a:cs typeface="Times New Roman" panose="02020603050405020304" pitchFamily="18" charset="0"/>
                                </a:rPr>
                                <m:t>𝑤𝑖𝑡ℎ𝑜𝑢𝑡</m:t>
                              </m:r>
                              <m:r>
                                <a:rPr lang="en-US" sz="2400" i="1">
                                  <a:latin typeface="Cambria Math" panose="02040503050406030204" pitchFamily="18" charset="0"/>
                                  <a:cs typeface="Times New Roman" panose="02020603050405020304" pitchFamily="18" charset="0"/>
                                </a:rPr>
                                <m:t> </m:t>
                              </m:r>
                              <m:r>
                                <a:rPr lang="en-US" sz="2400" i="1">
                                  <a:latin typeface="Cambria Math" panose="02040503050406030204" pitchFamily="18" charset="0"/>
                                  <a:cs typeface="Times New Roman" panose="02020603050405020304" pitchFamily="18" charset="0"/>
                                </a:rPr>
                                <m:t>𝑢𝑠𝑖𝑛𝑔</m:t>
                              </m:r>
                              <m:r>
                                <a:rPr lang="en-US" sz="2400" i="1">
                                  <a:latin typeface="Cambria Math" panose="02040503050406030204" pitchFamily="18" charset="0"/>
                                  <a:cs typeface="Times New Roman" panose="02020603050405020304" pitchFamily="18" charset="0"/>
                                </a:rPr>
                                <m:t> </m:t>
                              </m:r>
                              <m:r>
                                <a:rPr lang="en-US" sz="2400" i="1">
                                  <a:latin typeface="Cambria Math" panose="02040503050406030204" pitchFamily="18" charset="0"/>
                                  <a:cs typeface="Times New Roman" panose="02020603050405020304" pitchFamily="18" charset="0"/>
                                </a:rPr>
                                <m:t>𝑡ℎ𝑒</m:t>
                              </m:r>
                              <m:r>
                                <a:rPr lang="en-US" sz="2400" i="1">
                                  <a:latin typeface="Cambria Math" panose="02040503050406030204" pitchFamily="18" charset="0"/>
                                  <a:cs typeface="Times New Roman" panose="02020603050405020304" pitchFamily="18" charset="0"/>
                                </a:rPr>
                                <m:t> </m:t>
                              </m:r>
                            </m:e>
                            <m:e>
                              <m:r>
                                <a:rPr lang="en-US" sz="2400" i="1">
                                  <a:latin typeface="Cambria Math" panose="02040503050406030204" pitchFamily="18" charset="0"/>
                                  <a:cs typeface="Times New Roman" panose="02020603050405020304" pitchFamily="18" charset="0"/>
                                </a:rPr>
                                <m:t>𝑒𝑛ℎ𝑎𝑛𝑐𝑒𝑚𝑒𝑛𝑡</m:t>
                              </m:r>
                            </m:e>
                          </m:eqArr>
                        </m:den>
                      </m:f>
                    </m:oMath>
                  </m:oMathPara>
                </a14:m>
                <a:endParaRPr lang="en-IN" sz="2400" dirty="0" smtClean="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Or </a:t>
                </a:r>
                <a:endParaRPr lang="en-IN" sz="2400" dirty="0" smtClean="0">
                  <a:latin typeface="Times New Roman" panose="02020603050405020304" pitchFamily="18" charset="0"/>
                  <a:cs typeface="Times New Roman" panose="02020603050405020304" pitchFamily="18" charset="0"/>
                </a:endParaRPr>
              </a:p>
              <a:p>
                <a14:m>
                  <m:oMathPara xmlns:m="http://schemas.openxmlformats.org/officeDocument/2006/math">
                    <m:oMathParaPr>
                      <m:jc m:val="centerGroup"/>
                    </m:oMathParaPr>
                    <m:oMath xmlns:m="http://schemas.openxmlformats.org/officeDocument/2006/math">
                      <m:f>
                        <m:fPr>
                          <m:ctrlPr>
                            <a:rPr lang="en-IN" sz="2400" i="1">
                              <a:latin typeface="Cambria Math" panose="02040503050406030204" pitchFamily="18" charset="0"/>
                              <a:cs typeface="Times New Roman" panose="02020603050405020304" pitchFamily="18" charset="0"/>
                            </a:rPr>
                          </m:ctrlPr>
                        </m:fPr>
                        <m:num>
                          <m:eqArr>
                            <m:eqArrPr>
                              <m:ctrlPr>
                                <a:rPr lang="en-US" sz="2400" i="1">
                                  <a:latin typeface="Cambria Math" panose="02040503050406030204" pitchFamily="18" charset="0"/>
                                  <a:cs typeface="Times New Roman" panose="02020603050405020304" pitchFamily="18" charset="0"/>
                                </a:rPr>
                              </m:ctrlPr>
                            </m:eqArrPr>
                            <m:e>
                              <m:r>
                                <a:rPr lang="en-US" sz="2400" i="1">
                                  <a:latin typeface="Cambria Math" panose="02040503050406030204" pitchFamily="18" charset="0"/>
                                  <a:cs typeface="Times New Roman" panose="02020603050405020304" pitchFamily="18" charset="0"/>
                                </a:rPr>
                                <m:t>𝐸𝑥𝑒𝑐𝑢𝑡𝑖𝑜𝑛</m:t>
                              </m:r>
                              <m:r>
                                <a:rPr lang="en-US" sz="2400" i="1">
                                  <a:latin typeface="Cambria Math" panose="02040503050406030204" pitchFamily="18" charset="0"/>
                                  <a:cs typeface="Times New Roman" panose="02020603050405020304" pitchFamily="18" charset="0"/>
                                </a:rPr>
                                <m:t> </m:t>
                              </m:r>
                              <m:r>
                                <a:rPr lang="en-US" sz="2400" i="1">
                                  <a:latin typeface="Cambria Math" panose="02040503050406030204" pitchFamily="18" charset="0"/>
                                  <a:cs typeface="Times New Roman" panose="02020603050405020304" pitchFamily="18" charset="0"/>
                                </a:rPr>
                                <m:t>𝑡𝑖𝑚𝑒</m:t>
                              </m:r>
                              <m:r>
                                <a:rPr lang="en-US" sz="2400" i="1">
                                  <a:latin typeface="Cambria Math" panose="02040503050406030204" pitchFamily="18" charset="0"/>
                                  <a:cs typeface="Times New Roman" panose="02020603050405020304" pitchFamily="18" charset="0"/>
                                </a:rPr>
                                <m:t> </m:t>
                              </m:r>
                              <m:r>
                                <a:rPr lang="en-US" sz="2400" i="1">
                                  <a:latin typeface="Cambria Math" panose="02040503050406030204" pitchFamily="18" charset="0"/>
                                  <a:cs typeface="Times New Roman" panose="02020603050405020304" pitchFamily="18" charset="0"/>
                                </a:rPr>
                                <m:t>𝑓𝑜𝑟</m:t>
                              </m:r>
                              <m:r>
                                <a:rPr lang="en-US" sz="2400" i="1">
                                  <a:latin typeface="Cambria Math" panose="02040503050406030204" pitchFamily="18" charset="0"/>
                                  <a:cs typeface="Times New Roman" panose="02020603050405020304" pitchFamily="18" charset="0"/>
                                </a:rPr>
                                <m:t> </m:t>
                              </m:r>
                              <m:r>
                                <a:rPr lang="en-US" sz="2400" i="1">
                                  <a:latin typeface="Cambria Math" panose="02040503050406030204" pitchFamily="18" charset="0"/>
                                  <a:cs typeface="Times New Roman" panose="02020603050405020304" pitchFamily="18" charset="0"/>
                                </a:rPr>
                                <m:t>𝑒𝑛𝑡𝑖𝑟𝑒</m:t>
                              </m:r>
                              <m:r>
                                <a:rPr lang="en-US" sz="2400" i="1">
                                  <a:latin typeface="Cambria Math" panose="02040503050406030204" pitchFamily="18" charset="0"/>
                                  <a:cs typeface="Times New Roman" panose="02020603050405020304" pitchFamily="18" charset="0"/>
                                </a:rPr>
                                <m:t> </m:t>
                              </m:r>
                              <m:r>
                                <a:rPr lang="en-US" sz="2400" i="1">
                                  <a:latin typeface="Cambria Math" panose="02040503050406030204" pitchFamily="18" charset="0"/>
                                  <a:cs typeface="Times New Roman" panose="02020603050405020304" pitchFamily="18" charset="0"/>
                                </a:rPr>
                                <m:t>𝑡𝑎𝑠𝑘</m:t>
                              </m:r>
                              <m:r>
                                <a:rPr lang="en-US" sz="2400" i="1">
                                  <a:latin typeface="Cambria Math" panose="02040503050406030204" pitchFamily="18" charset="0"/>
                                  <a:cs typeface="Times New Roman" panose="02020603050405020304" pitchFamily="18" charset="0"/>
                                </a:rPr>
                                <m:t> </m:t>
                              </m:r>
                              <m:r>
                                <a:rPr lang="en-US" sz="2400" i="1">
                                  <a:latin typeface="Cambria Math" panose="02040503050406030204" pitchFamily="18" charset="0"/>
                                  <a:cs typeface="Times New Roman" panose="02020603050405020304" pitchFamily="18" charset="0"/>
                                </a:rPr>
                                <m:t>𝑤𝑖𝑡ℎ𝑜𝑢𝑡</m:t>
                              </m:r>
                              <m:r>
                                <a:rPr lang="en-US" sz="2400" i="1">
                                  <a:latin typeface="Cambria Math" panose="02040503050406030204" pitchFamily="18" charset="0"/>
                                  <a:cs typeface="Times New Roman" panose="02020603050405020304" pitchFamily="18" charset="0"/>
                                </a:rPr>
                                <m:t> </m:t>
                              </m:r>
                              <m:r>
                                <a:rPr lang="en-US" sz="2400" i="1">
                                  <a:latin typeface="Cambria Math" panose="02040503050406030204" pitchFamily="18" charset="0"/>
                                  <a:cs typeface="Times New Roman" panose="02020603050405020304" pitchFamily="18" charset="0"/>
                                </a:rPr>
                                <m:t>𝑢𝑠𝑖𝑛𝑔</m:t>
                              </m:r>
                              <m:r>
                                <a:rPr lang="en-US" sz="2400" i="1">
                                  <a:latin typeface="Cambria Math" panose="02040503050406030204" pitchFamily="18" charset="0"/>
                                  <a:cs typeface="Times New Roman" panose="02020603050405020304" pitchFamily="18" charset="0"/>
                                </a:rPr>
                                <m:t> </m:t>
                              </m:r>
                              <m:r>
                                <a:rPr lang="en-US" sz="2400" i="1">
                                  <a:latin typeface="Cambria Math" panose="02040503050406030204" pitchFamily="18" charset="0"/>
                                  <a:cs typeface="Times New Roman" panose="02020603050405020304" pitchFamily="18" charset="0"/>
                                </a:rPr>
                                <m:t>𝑡ℎ𝑒</m:t>
                              </m:r>
                              <m:r>
                                <a:rPr lang="en-US" sz="2400" i="1">
                                  <a:latin typeface="Cambria Math" panose="02040503050406030204" pitchFamily="18" charset="0"/>
                                  <a:cs typeface="Times New Roman" panose="02020603050405020304" pitchFamily="18" charset="0"/>
                                </a:rPr>
                                <m:t> </m:t>
                              </m:r>
                            </m:e>
                            <m:e>
                              <m:r>
                                <a:rPr lang="en-US" sz="2400" i="1">
                                  <a:latin typeface="Cambria Math" panose="02040503050406030204" pitchFamily="18" charset="0"/>
                                  <a:cs typeface="Times New Roman" panose="02020603050405020304" pitchFamily="18" charset="0"/>
                                </a:rPr>
                                <m:t>𝑒𝑛ℎ𝑎𝑛𝑐𝑒𝑚𝑒𝑛𝑡</m:t>
                              </m:r>
                            </m:e>
                          </m:eqArr>
                        </m:num>
                        <m:den>
                          <m:eqArr>
                            <m:eqArrPr>
                              <m:ctrlPr>
                                <a:rPr lang="en-US" sz="2400" i="1">
                                  <a:latin typeface="Cambria Math" panose="02040503050406030204" pitchFamily="18" charset="0"/>
                                  <a:cs typeface="Times New Roman" panose="02020603050405020304" pitchFamily="18" charset="0"/>
                                </a:rPr>
                              </m:ctrlPr>
                            </m:eqArrPr>
                            <m:e>
                              <m:r>
                                <a:rPr lang="en-US" sz="2400" i="1">
                                  <a:latin typeface="Cambria Math" panose="02040503050406030204" pitchFamily="18" charset="0"/>
                                  <a:cs typeface="Times New Roman" panose="02020603050405020304" pitchFamily="18" charset="0"/>
                                </a:rPr>
                                <m:t>𝐸𝑥𝑒𝑐𝑢𝑡𝑖𝑜𝑛</m:t>
                              </m:r>
                              <m:r>
                                <a:rPr lang="en-US" sz="2400" i="1">
                                  <a:latin typeface="Cambria Math" panose="02040503050406030204" pitchFamily="18" charset="0"/>
                                  <a:cs typeface="Times New Roman" panose="02020603050405020304" pitchFamily="18" charset="0"/>
                                </a:rPr>
                                <m:t> </m:t>
                              </m:r>
                              <m:r>
                                <a:rPr lang="en-US" sz="2400" i="1">
                                  <a:latin typeface="Cambria Math" panose="02040503050406030204" pitchFamily="18" charset="0"/>
                                  <a:cs typeface="Times New Roman" panose="02020603050405020304" pitchFamily="18" charset="0"/>
                                </a:rPr>
                                <m:t>𝑡𝑖𝑚𝑒</m:t>
                              </m:r>
                              <m:r>
                                <a:rPr lang="en-US" sz="2400" i="1">
                                  <a:latin typeface="Cambria Math" panose="02040503050406030204" pitchFamily="18" charset="0"/>
                                  <a:cs typeface="Times New Roman" panose="02020603050405020304" pitchFamily="18" charset="0"/>
                                </a:rPr>
                                <m:t> </m:t>
                              </m:r>
                              <m:r>
                                <a:rPr lang="en-US" sz="2400" i="1">
                                  <a:latin typeface="Cambria Math" panose="02040503050406030204" pitchFamily="18" charset="0"/>
                                  <a:cs typeface="Times New Roman" panose="02020603050405020304" pitchFamily="18" charset="0"/>
                                </a:rPr>
                                <m:t>𝑓𝑜𝑟</m:t>
                              </m:r>
                              <m:r>
                                <a:rPr lang="en-US" sz="2400" i="1">
                                  <a:latin typeface="Cambria Math" panose="02040503050406030204" pitchFamily="18" charset="0"/>
                                  <a:cs typeface="Times New Roman" panose="02020603050405020304" pitchFamily="18" charset="0"/>
                                </a:rPr>
                                <m:t> </m:t>
                              </m:r>
                              <m:r>
                                <a:rPr lang="en-US" sz="2400" i="1">
                                  <a:latin typeface="Cambria Math" panose="02040503050406030204" pitchFamily="18" charset="0"/>
                                  <a:cs typeface="Times New Roman" panose="02020603050405020304" pitchFamily="18" charset="0"/>
                                </a:rPr>
                                <m:t>𝑒𝑛𝑡𝑖𝑟𝑒</m:t>
                              </m:r>
                              <m:r>
                                <a:rPr lang="en-US" sz="2400" i="1">
                                  <a:latin typeface="Cambria Math" panose="02040503050406030204" pitchFamily="18" charset="0"/>
                                  <a:cs typeface="Times New Roman" panose="02020603050405020304" pitchFamily="18" charset="0"/>
                                </a:rPr>
                                <m:t> </m:t>
                              </m:r>
                              <m:r>
                                <a:rPr lang="en-US" sz="2400" i="1">
                                  <a:latin typeface="Cambria Math" panose="02040503050406030204" pitchFamily="18" charset="0"/>
                                  <a:cs typeface="Times New Roman" panose="02020603050405020304" pitchFamily="18" charset="0"/>
                                </a:rPr>
                                <m:t>𝑡𝑎𝑠𝑘</m:t>
                              </m:r>
                              <m:r>
                                <a:rPr lang="en-US" sz="2400" i="1">
                                  <a:latin typeface="Cambria Math" panose="02040503050406030204" pitchFamily="18" charset="0"/>
                                  <a:cs typeface="Times New Roman" panose="02020603050405020304" pitchFamily="18" charset="0"/>
                                </a:rPr>
                                <m:t> </m:t>
                              </m:r>
                              <m:r>
                                <a:rPr lang="en-US" sz="2400" i="1">
                                  <a:latin typeface="Cambria Math" panose="02040503050406030204" pitchFamily="18" charset="0"/>
                                  <a:cs typeface="Times New Roman" panose="02020603050405020304" pitchFamily="18" charset="0"/>
                                </a:rPr>
                                <m:t>𝑢𝑠𝑖𝑛𝑔</m:t>
                              </m:r>
                              <m:r>
                                <a:rPr lang="en-US" sz="2400" i="1">
                                  <a:latin typeface="Cambria Math" panose="02040503050406030204" pitchFamily="18" charset="0"/>
                                  <a:cs typeface="Times New Roman" panose="02020603050405020304" pitchFamily="18" charset="0"/>
                                </a:rPr>
                                <m:t> </m:t>
                              </m:r>
                              <m:r>
                                <a:rPr lang="en-US" sz="2400" i="1">
                                  <a:latin typeface="Cambria Math" panose="02040503050406030204" pitchFamily="18" charset="0"/>
                                  <a:cs typeface="Times New Roman" panose="02020603050405020304" pitchFamily="18" charset="0"/>
                                </a:rPr>
                                <m:t>𝑡ℎ𝑒</m:t>
                              </m:r>
                              <m:r>
                                <a:rPr lang="en-US" sz="2400" i="1">
                                  <a:latin typeface="Cambria Math" panose="02040503050406030204" pitchFamily="18" charset="0"/>
                                  <a:cs typeface="Times New Roman" panose="02020603050405020304" pitchFamily="18" charset="0"/>
                                </a:rPr>
                                <m:t> </m:t>
                              </m:r>
                              <m:r>
                                <a:rPr lang="en-US" sz="2400" i="1">
                                  <a:latin typeface="Cambria Math" panose="02040503050406030204" pitchFamily="18" charset="0"/>
                                  <a:cs typeface="Times New Roman" panose="02020603050405020304" pitchFamily="18" charset="0"/>
                                </a:rPr>
                                <m:t>𝑒𝑛ℎ𝑎𝑛𝑐𝑒𝑚𝑒𝑛𝑡</m:t>
                              </m:r>
                              <m:r>
                                <a:rPr lang="en-US" sz="2400" i="1">
                                  <a:latin typeface="Cambria Math" panose="02040503050406030204" pitchFamily="18" charset="0"/>
                                  <a:cs typeface="Times New Roman" panose="02020603050405020304" pitchFamily="18" charset="0"/>
                                </a:rPr>
                                <m:t> </m:t>
                              </m:r>
                            </m:e>
                            <m:e>
                              <m:r>
                                <a:rPr lang="en-US" sz="2400" i="1">
                                  <a:latin typeface="Cambria Math" panose="02040503050406030204" pitchFamily="18" charset="0"/>
                                  <a:cs typeface="Times New Roman" panose="02020603050405020304" pitchFamily="18" charset="0"/>
                                </a:rPr>
                                <m:t>𝑤ℎ𝑒𝑛</m:t>
                              </m:r>
                              <m:r>
                                <a:rPr lang="en-US" sz="2400" i="1">
                                  <a:latin typeface="Cambria Math" panose="02040503050406030204" pitchFamily="18" charset="0"/>
                                  <a:cs typeface="Times New Roman" panose="02020603050405020304" pitchFamily="18" charset="0"/>
                                </a:rPr>
                                <m:t> </m:t>
                              </m:r>
                              <m:r>
                                <a:rPr lang="en-US" sz="2400" i="1">
                                  <a:latin typeface="Cambria Math" panose="02040503050406030204" pitchFamily="18" charset="0"/>
                                  <a:cs typeface="Times New Roman" panose="02020603050405020304" pitchFamily="18" charset="0"/>
                                </a:rPr>
                                <m:t>𝑝𝑜𝑠𝑠𝑖𝑏𝑙𝑒</m:t>
                              </m:r>
                            </m:e>
                          </m:eqArr>
                        </m:den>
                      </m:f>
                    </m:oMath>
                  </m:oMathPara>
                </a14:m>
                <a:endParaRPr lang="en-IN"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Speedup tells us how much faster a task will run using the computer with the enhancement as opposed to the original computer.</a:t>
                </a:r>
                <a:endParaRPr lang="en-IN" sz="2400" dirty="0">
                  <a:latin typeface="Times New Roman" panose="02020603050405020304" pitchFamily="18" charset="0"/>
                  <a:cs typeface="Times New Roman" panose="02020603050405020304" pitchFamily="18" charset="0"/>
                </a:endParaRPr>
              </a:p>
            </p:txBody>
          </p:sp>
        </mc:Choice>
        <mc:Fallback>
          <p:sp>
            <p:nvSpPr>
              <p:cNvPr id="4" name="TextBox 3"/>
              <p:cNvSpPr txBox="1">
                <a:spLocks noRot="1" noChangeAspect="1" noMove="1" noResize="1" noEditPoints="1" noAdjustHandles="1" noChangeArrowheads="1" noChangeShapeType="1" noTextEdit="1"/>
              </p:cNvSpPr>
              <p:nvPr/>
            </p:nvSpPr>
            <p:spPr>
              <a:xfrm>
                <a:off x="860612" y="476672"/>
                <a:ext cx="8175884" cy="6221318"/>
              </a:xfrm>
              <a:prstGeom prst="rect">
                <a:avLst/>
              </a:prstGeom>
              <a:blipFill rotWithShape="1">
                <a:blip r:embed="rId2"/>
                <a:stretch>
                  <a:fillRect l="-2" t="-7" r="5"/>
                </a:stretch>
              </a:blipFill>
            </p:spPr>
            <p:txBody>
              <a:bodyPr/>
              <a:lstStyle/>
              <a:p>
                <a:r>
                  <a:rPr lang="en-US" altLang="en-US">
                    <a:noFill/>
                  </a:rPr>
                  <a:t> </a:t>
                </a:r>
              </a:p>
            </p:txBody>
          </p:sp>
        </mc:Fallback>
      </mc:AlternateContent>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32BED52-2FCF-45FE-BFDD-64A254197B7C}" type="slidenum">
              <a:rPr lang="en-IN" smtClean="0"/>
            </a:fld>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860612" cy="860612"/>
          </a:xfrm>
          <a:prstGeom prst="rect">
            <a:avLst/>
          </a:prstGeom>
        </p:spPr>
      </p:pic>
      <mc:AlternateContent xmlns:mc="http://schemas.openxmlformats.org/markup-compatibility/2006">
        <mc:Choice xmlns:a14="http://schemas.microsoft.com/office/drawing/2010/main" Requires="a14">
          <p:sp>
            <p:nvSpPr>
              <p:cNvPr id="4" name="TextBox 3"/>
              <p:cNvSpPr txBox="1"/>
              <p:nvPr/>
            </p:nvSpPr>
            <p:spPr>
              <a:xfrm>
                <a:off x="860612" y="476672"/>
                <a:ext cx="8175884" cy="5102231"/>
              </a:xfrm>
              <a:prstGeom prst="rect">
                <a:avLst/>
              </a:prstGeom>
              <a:noFill/>
            </p:spPr>
            <p:txBody>
              <a:bodyPr wrap="square" rtlCol="0">
                <a:spAutoFit/>
              </a:bodyPr>
              <a:lstStyle/>
              <a:p>
                <a:r>
                  <a:rPr lang="en-IN" sz="2400" dirty="0" smtClean="0"/>
                  <a:t>Andahl’s law mentions speedup depends on two factors.</a:t>
                </a:r>
                <a:endParaRPr lang="en-IN" sz="2400" dirty="0" smtClean="0"/>
              </a:p>
              <a:p>
                <a:endParaRPr lang="en-IN" sz="2400" dirty="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1. </a:t>
                </a:r>
                <a:r>
                  <a:rPr lang="en-US" sz="2400" dirty="0">
                    <a:latin typeface="Times New Roman" panose="02020603050405020304" pitchFamily="18" charset="0"/>
                    <a:cs typeface="Times New Roman" panose="02020603050405020304" pitchFamily="18" charset="0"/>
                  </a:rPr>
                  <a:t>The fraction of the computation time in the original computer that can be converted to take advantage of the </a:t>
                </a:r>
                <a:r>
                  <a:rPr lang="en-US" sz="2400" dirty="0" smtClean="0">
                    <a:latin typeface="Times New Roman" panose="02020603050405020304" pitchFamily="18" charset="0"/>
                    <a:cs typeface="Times New Roman" panose="02020603050405020304" pitchFamily="18" charset="0"/>
                  </a:rPr>
                  <a:t>enhancement.</a:t>
                </a:r>
                <a:endParaRPr lang="en-US" sz="24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2. The improvement gained by the enhanced execution mode, that is, how much faster the task would run if the enhanced mode were used for the entire </a:t>
                </a:r>
                <a:r>
                  <a:rPr lang="en-US" sz="2400" dirty="0" smtClean="0">
                    <a:latin typeface="Times New Roman" panose="02020603050405020304" pitchFamily="18" charset="0"/>
                    <a:cs typeface="Times New Roman" panose="02020603050405020304" pitchFamily="18" charset="0"/>
                  </a:rPr>
                  <a:t>program.</a:t>
                </a:r>
                <a:endParaRPr lang="en-US" sz="24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Execution </a:t>
                </a:r>
                <a:r>
                  <a:rPr lang="en-US" sz="2400" dirty="0" err="1" smtClean="0">
                    <a:latin typeface="Times New Roman" panose="02020603050405020304" pitchFamily="18" charset="0"/>
                    <a:cs typeface="Times New Roman" panose="02020603050405020304" pitchFamily="18" charset="0"/>
                  </a:rPr>
                  <a:t>time</a:t>
                </a:r>
                <a:r>
                  <a:rPr lang="en-US" sz="2400" baseline="-25000" dirty="0" err="1" smtClean="0">
                    <a:latin typeface="Times New Roman" panose="02020603050405020304" pitchFamily="18" charset="0"/>
                    <a:cs typeface="Times New Roman" panose="02020603050405020304" pitchFamily="18" charset="0"/>
                  </a:rPr>
                  <a:t>new</a:t>
                </a:r>
                <a:r>
                  <a:rPr lang="en-US" sz="2400" dirty="0" smtClean="0">
                    <a:latin typeface="Times New Roman" panose="02020603050405020304" pitchFamily="18" charset="0"/>
                    <a:cs typeface="Times New Roman" panose="02020603050405020304" pitchFamily="18" charset="0"/>
                  </a:rPr>
                  <a:t> = </a:t>
                </a:r>
                <a:r>
                  <a:rPr lang="en-US" sz="2400" dirty="0">
                    <a:latin typeface="Times New Roman" panose="02020603050405020304" pitchFamily="18" charset="0"/>
                    <a:cs typeface="Times New Roman" panose="02020603050405020304" pitchFamily="18" charset="0"/>
                  </a:rPr>
                  <a:t>Execution </a:t>
                </a:r>
                <a:r>
                  <a:rPr lang="en-US" sz="2400" dirty="0" err="1" smtClean="0">
                    <a:latin typeface="Times New Roman" panose="02020603050405020304" pitchFamily="18" charset="0"/>
                    <a:cs typeface="Times New Roman" panose="02020603050405020304" pitchFamily="18" charset="0"/>
                  </a:rPr>
                  <a:t>time</a:t>
                </a:r>
                <a:r>
                  <a:rPr lang="en-US" sz="2400" baseline="-25000" dirty="0" err="1" smtClean="0">
                    <a:latin typeface="Times New Roman" panose="02020603050405020304" pitchFamily="18" charset="0"/>
                    <a:cs typeface="Times New Roman" panose="02020603050405020304" pitchFamily="18" charset="0"/>
                  </a:rPr>
                  <a:t>old</a:t>
                </a:r>
                <a:r>
                  <a:rPr lang="en-US" sz="2400" dirty="0" smtClean="0">
                    <a:latin typeface="Times New Roman" panose="02020603050405020304" pitchFamily="18" charset="0"/>
                    <a:cs typeface="Times New Roman" panose="02020603050405020304" pitchFamily="18" charset="0"/>
                  </a:rPr>
                  <a:t> x ((1-Fraction</a:t>
                </a:r>
                <a:r>
                  <a:rPr lang="en-US" sz="2400" baseline="-25000" dirty="0" smtClean="0">
                    <a:latin typeface="Times New Roman" panose="02020603050405020304" pitchFamily="18" charset="0"/>
                    <a:cs typeface="Times New Roman" panose="02020603050405020304" pitchFamily="18" charset="0"/>
                  </a:rPr>
                  <a:t>enhanced</a:t>
                </a:r>
                <a:r>
                  <a:rPr lang="en-US" sz="2400" dirty="0" smtClean="0">
                    <a:latin typeface="Times New Roman" panose="02020603050405020304" pitchFamily="18" charset="0"/>
                    <a:cs typeface="Times New Roman" panose="02020603050405020304" pitchFamily="18" charset="0"/>
                  </a:rPr>
                  <a:t>) +</a:t>
                </a:r>
                <a:endParaRPr lang="en-US" sz="24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	</a:t>
                </a:r>
                <a14:m>
                  <m:oMath xmlns:m="http://schemas.openxmlformats.org/officeDocument/2006/math">
                    <m:f>
                      <m:fPr>
                        <m:ctrlPr>
                          <a:rPr lang="en-US" sz="240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𝐹𝑟𝑎𝑐𝑡𝑖𝑜𝑛</m:t>
                        </m:r>
                        <m:r>
                          <a:rPr lang="en-US" sz="2400" b="0" i="1" baseline="-25000" smtClean="0">
                            <a:latin typeface="Cambria Math" panose="02040503050406030204" pitchFamily="18" charset="0"/>
                            <a:cs typeface="Times New Roman" panose="02020603050405020304" pitchFamily="18" charset="0"/>
                          </a:rPr>
                          <m:t>𝑒𝑛ℎ𝑎𝑛𝑐𝑒𝑑</m:t>
                        </m:r>
                      </m:num>
                      <m:den>
                        <m:r>
                          <a:rPr lang="en-US" sz="2400" b="0" i="1" smtClean="0">
                            <a:latin typeface="Cambria Math" panose="02040503050406030204" pitchFamily="18" charset="0"/>
                            <a:cs typeface="Times New Roman" panose="02020603050405020304" pitchFamily="18" charset="0"/>
                          </a:rPr>
                          <m:t>𝑆𝑝𝑒𝑒𝑑𝑢𝑝</m:t>
                        </m:r>
                        <m:r>
                          <a:rPr lang="en-US" sz="2400" b="0" i="1" baseline="-25000" smtClean="0">
                            <a:latin typeface="Cambria Math" panose="02040503050406030204" pitchFamily="18" charset="0"/>
                            <a:cs typeface="Times New Roman" panose="02020603050405020304" pitchFamily="18" charset="0"/>
                          </a:rPr>
                          <m:t>𝑒𝑛ℎ𝑎𝑛𝑐𝑒𝑑</m:t>
                        </m:r>
                      </m:den>
                    </m:f>
                  </m:oMath>
                </a14:m>
                <a:r>
                  <a:rPr lang="en-IN" sz="2400" dirty="0" smtClean="0">
                    <a:latin typeface="Times New Roman" panose="02020603050405020304" pitchFamily="18" charset="0"/>
                    <a:cs typeface="Times New Roman" panose="02020603050405020304" pitchFamily="18" charset="0"/>
                  </a:rPr>
                  <a:t>)</a:t>
                </a:r>
                <a:endParaRPr lang="en-IN" sz="2400" dirty="0" smtClean="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mc:Choice>
        <mc:Fallback>
          <p:sp>
            <p:nvSpPr>
              <p:cNvPr id="4" name="TextBox 3"/>
              <p:cNvSpPr txBox="1">
                <a:spLocks noRot="1" noChangeAspect="1" noMove="1" noResize="1" noEditPoints="1" noAdjustHandles="1" noChangeArrowheads="1" noChangeShapeType="1" noTextEdit="1"/>
              </p:cNvSpPr>
              <p:nvPr/>
            </p:nvSpPr>
            <p:spPr>
              <a:xfrm>
                <a:off x="860612" y="476672"/>
                <a:ext cx="8175884" cy="5102231"/>
              </a:xfrm>
              <a:prstGeom prst="rect">
                <a:avLst/>
              </a:prstGeom>
              <a:blipFill rotWithShape="1">
                <a:blip r:embed="rId2"/>
                <a:stretch>
                  <a:fillRect l="-2" t="-8" r="5" b="8"/>
                </a:stretch>
              </a:blipFill>
            </p:spPr>
            <p:txBody>
              <a:bodyPr/>
              <a:lstStyle/>
              <a:p>
                <a:r>
                  <a:rPr lang="en-US" altLang="en-US">
                    <a:noFill/>
                  </a:rPr>
                  <a:t> </a:t>
                </a:r>
              </a:p>
            </p:txBody>
          </p:sp>
        </mc:Fallback>
      </mc:AlternateContent>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58023</Words>
  <Application>WPS Presentation</Application>
  <PresentationFormat>On-screen Show (4:3)</PresentationFormat>
  <Paragraphs>1861</Paragraphs>
  <Slides>123</Slides>
  <Notes>26</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26</vt:i4>
      </vt:variant>
      <vt:variant>
        <vt:lpstr>幻灯片标题</vt:lpstr>
      </vt:variant>
      <vt:variant>
        <vt:i4>123</vt:i4>
      </vt:variant>
    </vt:vector>
  </HeadingPairs>
  <TitlesOfParts>
    <vt:vector size="168" baseType="lpstr">
      <vt:lpstr>Arial</vt:lpstr>
      <vt:lpstr>SimSun</vt:lpstr>
      <vt:lpstr>Wingdings</vt:lpstr>
      <vt:lpstr>Times New Roman</vt:lpstr>
      <vt:lpstr>PMingLiU</vt:lpstr>
      <vt:lpstr>MingLiU-ExtB</vt:lpstr>
      <vt:lpstr>Symbol</vt:lpstr>
      <vt:lpstr>Franklin Gothic Demi</vt:lpstr>
      <vt:lpstr>Liberation Mono</vt:lpstr>
      <vt:lpstr>Tahoma</vt:lpstr>
      <vt:lpstr>Calibri</vt:lpstr>
      <vt:lpstr>Microsoft YaHei</vt:lpstr>
      <vt:lpstr>Arial Unicode MS</vt:lpstr>
      <vt:lpstr>Arial Narrow</vt:lpstr>
      <vt:lpstr>Times-Roman</vt:lpstr>
      <vt:lpstr>Cambria Math</vt:lpstr>
      <vt:lpstr>Arial Black</vt:lpstr>
      <vt:lpstr>Palatino Linotype</vt:lpstr>
      <vt:lpstr>Office Theme</vt:lpstr>
      <vt:lpstr>Equation.3</vt:lpstr>
      <vt:lpstr>Equation.3</vt:lpstr>
      <vt:lpstr>Excel.Sheet.8</vt:lpstr>
      <vt:lpstr>Excel.Sheet.8</vt:lpstr>
      <vt:lpstr>Excel.Sheet.8</vt:lpstr>
      <vt:lpstr>Equation.3</vt:lpstr>
      <vt:lpstr>Excel.Sheet.8</vt:lpstr>
      <vt:lpstr>Equation.3</vt:lpstr>
      <vt:lpstr>Excel.Sheet.8</vt:lpstr>
      <vt:lpstr>Excel.Sheet.8</vt:lpstr>
      <vt:lpstr>Equation.3</vt:lpstr>
      <vt:lpstr>Equation.3</vt:lpstr>
      <vt:lpstr>Excel.Sheet.8</vt:lpstr>
      <vt:lpstr>Equation.3</vt:lpstr>
      <vt:lpstr>Equation.3</vt:lpstr>
      <vt:lpstr>Equation.3</vt:lpstr>
      <vt:lpstr>Equation.3</vt:lpstr>
      <vt:lpstr>Equation.3</vt:lpstr>
      <vt:lpstr>Equation.3</vt:lpstr>
      <vt:lpstr>Equation.3</vt:lpstr>
      <vt:lpstr>Equation.3</vt:lpstr>
      <vt:lpstr>Equation.3</vt:lpstr>
      <vt:lpstr>Excel.Sheet.8</vt:lpstr>
      <vt:lpstr>Equation.3</vt:lpstr>
      <vt:lpstr>Equation.3</vt:lpstr>
      <vt:lpstr>Equation.3</vt:lpstr>
      <vt:lpstr>PARALLEL COMPUTER ARCHITECTURE</vt:lpstr>
      <vt:lpstr>PowerPoint 演示文稿</vt:lpstr>
      <vt:lpstr>PowerPoint 演示文稿</vt:lpstr>
      <vt:lpstr>Single Processor Performance</vt:lpstr>
      <vt:lpstr>PowerPoint 演示文稿</vt:lpstr>
      <vt:lpstr>PowerPoint 演示文稿</vt:lpstr>
      <vt:lpstr>Stack of A Computing Problem</vt:lpstr>
      <vt:lpstr>Crossroads: Conventional Wisdom in Comp. Arch</vt:lpstr>
      <vt:lpstr>PowerPoint 演示文稿</vt:lpstr>
      <vt:lpstr>PowerPoint 演示文稿</vt:lpstr>
      <vt:lpstr>Feature Size </vt:lpstr>
      <vt:lpstr>Feature Size (More Recent)</vt:lpstr>
      <vt:lpstr>Transistor Cost</vt:lpstr>
      <vt:lpstr>Power Density Trend</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MIMD </vt:lpstr>
      <vt:lpstr>Comparison between SIMD, MIMD and SPMD</vt:lpstr>
      <vt:lpstr>PowerPoint 演示文稿</vt:lpstr>
      <vt:lpstr>PowerPoint 演示文稿</vt:lpstr>
      <vt:lpstr>   Defining Computer Architecture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Amdahl’s Law for Multiple Tasks</vt:lpstr>
      <vt:lpstr>Example</vt:lpstr>
      <vt:lpstr>Another Example</vt:lpstr>
      <vt:lpstr>Solution using Amdahl’s Law</vt:lpstr>
      <vt:lpstr>Implications of Amdahl’s Law</vt:lpstr>
      <vt:lpstr>PowerPoint 演示文稿</vt:lpstr>
      <vt:lpstr>PowerPoint 演示文稿</vt:lpstr>
      <vt:lpstr>PowerPoint 演示文稿</vt:lpstr>
      <vt:lpstr>PowerPoint 演示文稿</vt:lpstr>
      <vt:lpstr>Processor Performance Eqn</vt:lpstr>
      <vt:lpstr>Example 1</vt:lpstr>
      <vt:lpstr>Example 1 (Solution)</vt:lpstr>
      <vt:lpstr>Example 2</vt:lpstr>
      <vt:lpstr>Example 2 (Solution)</vt:lpstr>
      <vt:lpstr>Performance of (Blocking) Caches</vt:lpstr>
      <vt:lpstr>Example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Advances in Computer Architecute</dc:title>
  <dc:creator>bheledn</dc:creator>
  <cp:lastModifiedBy>ADMIN</cp:lastModifiedBy>
  <cp:revision>194</cp:revision>
  <cp:lastPrinted>2018-04-03T09:58:00Z</cp:lastPrinted>
  <dcterms:created xsi:type="dcterms:W3CDTF">2014-01-18T02:04:00Z</dcterms:created>
  <dcterms:modified xsi:type="dcterms:W3CDTF">2024-01-21T17:21:10Z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B99B3B6D639D4569B72A43DE3A815679</vt:lpwstr>
  </property>
  <property fmtid="{D5CDD505-2E9C-101B-9397-08002B2CF9AE}" pid="3" name="KSOProductBuildVer">
    <vt:lpwstr>1033-11.2.0.11225</vt:lpwstr>
  </property>
</Properties>
</file>